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E27F39-ECF2-4EE1-A1E3-01604310343D}">
  <a:tblStyle styleId="{15E27F39-ECF2-4EE1-A1E3-0160431034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bold.fntdata"/><Relationship Id="rId6" Type="http://schemas.openxmlformats.org/officeDocument/2006/relationships/notesMaster" Target="notesMasters/notesMaster1.xml"/><Relationship Id="rId18" Type="http://schemas.openxmlformats.org/officeDocument/2006/relationships/font" Target="fonts/OldStandardT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6ce1a5b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6ce1a5b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6ce1a5b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6ce1a5b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6ce1a5b4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6ce1a5b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6ce1a5b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6ce1a5b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200">
                <a:solidFill>
                  <a:srgbClr val="1B1642"/>
                </a:solidFill>
                <a:highlight>
                  <a:srgbClr val="FFFFFF"/>
                </a:highlight>
              </a:rPr>
              <a:t>The study of irrationality in game theory seeks to understand and model these deviations from rationality, and how they affect the outcomes of strategic interactions between individuals or groups</a:t>
            </a:r>
            <a:endParaRPr sz="1200">
              <a:solidFill>
                <a:srgbClr val="1B1642"/>
              </a:solidFill>
              <a:highlight>
                <a:srgbClr val="FFFFFF"/>
              </a:highlight>
            </a:endParaRPr>
          </a:p>
          <a:p>
            <a:pPr indent="-304800" lvl="0" marL="457200" rtl="0" algn="l">
              <a:spcBef>
                <a:spcPts val="0"/>
              </a:spcBef>
              <a:spcAft>
                <a:spcPts val="0"/>
              </a:spcAft>
              <a:buClr>
                <a:srgbClr val="1B1642"/>
              </a:buClr>
              <a:buSzPts val="1200"/>
              <a:buAutoNum type="arabicPeriod"/>
            </a:pPr>
            <a:r>
              <a:rPr lang="en" sz="1200">
                <a:solidFill>
                  <a:srgbClr val="1B1642"/>
                </a:solidFill>
                <a:highlight>
                  <a:srgbClr val="FFFFFF"/>
                </a:highlight>
              </a:rPr>
              <a:t>as it can lead to outcomes that are different from those predicted by traditional rational models.</a:t>
            </a:r>
            <a:endParaRPr sz="1200">
              <a:solidFill>
                <a:srgbClr val="1B1642"/>
              </a:solidFill>
              <a:highlight>
                <a:srgbClr val="FFFFFF"/>
              </a:highlight>
            </a:endParaRPr>
          </a:p>
          <a:p>
            <a:pPr indent="-304800" lvl="0" marL="457200" rtl="0" algn="l">
              <a:spcBef>
                <a:spcPts val="0"/>
              </a:spcBef>
              <a:spcAft>
                <a:spcPts val="0"/>
              </a:spcAft>
              <a:buClr>
                <a:srgbClr val="1B1642"/>
              </a:buClr>
              <a:buSzPts val="1200"/>
              <a:buAutoNum type="arabicPeriod"/>
            </a:pPr>
            <a:r>
              <a:rPr lang="en" sz="1200">
                <a:solidFill>
                  <a:srgbClr val="1B1642"/>
                </a:solidFill>
                <a:highlight>
                  <a:srgbClr val="FFFFFF"/>
                </a:highlight>
              </a:rPr>
              <a:t>One well-known example of irrational behavior in game theory is the Ultimatum Game. In this game, one player (the proposer) is given a sum of money and must propose a division of the money between themselves and another player (the responder). The responder can either accept or reject the proposal. If the proposal is accepted, both players receive the proposed division of the money. If the proposal is rejected, neither player receives any money. According to rational economic theory, the responder should accept any positive offer, as it is better to receive some money than none. However, experimental studies have shown that responders often reject unfair offers, even if it means receiving nothing. This behavior is considered irrational from a purely economic perspective, as it leads to suboptimal outcomes for both players. </a:t>
            </a:r>
            <a:endParaRPr sz="1200">
              <a:solidFill>
                <a:srgbClr val="1B164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6ce1a5b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6ce1a5b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200">
                <a:solidFill>
                  <a:srgbClr val="1B1642"/>
                </a:solidFill>
                <a:highlight>
                  <a:srgbClr val="FFFFFF"/>
                </a:highlight>
              </a:rPr>
              <a:t>may have a sense of fairness or a desire to punish unfair behavior, even at a personal cost.</a:t>
            </a:r>
            <a:endParaRPr sz="1200">
              <a:solidFill>
                <a:srgbClr val="1B1642"/>
              </a:solidFill>
              <a:highlight>
                <a:srgbClr val="FFFFFF"/>
              </a:highlight>
            </a:endParaRPr>
          </a:p>
          <a:p>
            <a:pPr indent="-304800" lvl="0" marL="457200" rtl="0" algn="l">
              <a:spcBef>
                <a:spcPts val="0"/>
              </a:spcBef>
              <a:spcAft>
                <a:spcPts val="0"/>
              </a:spcAft>
              <a:buClr>
                <a:srgbClr val="1B1642"/>
              </a:buClr>
              <a:buSzPts val="1200"/>
              <a:buAutoNum type="arabicPeriod"/>
            </a:pPr>
            <a:r>
              <a:rPr lang="en" sz="1200">
                <a:solidFill>
                  <a:srgbClr val="1B1642"/>
                </a:solidFill>
                <a:highlight>
                  <a:srgbClr val="FFFFFF"/>
                </a:highlight>
              </a:rPr>
              <a:t>limited attention, which can prevent them from fully optimizing their decisions. Additionally, emotions and social norms can also play a role in shaping behavior in games.</a:t>
            </a:r>
            <a:endParaRPr sz="1200">
              <a:solidFill>
                <a:srgbClr val="1B1642"/>
              </a:solidFill>
              <a:highlight>
                <a:srgbClr val="FFFFFF"/>
              </a:highlight>
            </a:endParaRPr>
          </a:p>
          <a:p>
            <a:pPr indent="-304800" lvl="0" marL="457200" rtl="0" algn="l">
              <a:spcBef>
                <a:spcPts val="0"/>
              </a:spcBef>
              <a:spcAft>
                <a:spcPts val="0"/>
              </a:spcAft>
              <a:buClr>
                <a:srgbClr val="1B1642"/>
              </a:buClr>
              <a:buSzPts val="1200"/>
              <a:buAutoNum type="arabicPeriod"/>
            </a:pPr>
            <a:r>
              <a:t/>
            </a:r>
            <a:endParaRPr sz="1200">
              <a:solidFill>
                <a:srgbClr val="1B164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6ce1a5b4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6ce1a5b4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B1642"/>
                </a:solidFill>
                <a:highlight>
                  <a:srgbClr val="FFFFFF"/>
                </a:highlight>
              </a:rPr>
              <a:t>There are different approaches to modeling irrational behavior in game theory. One approach is to incorporate psychological factors, such as cognitive biases or emotions, into the traditional rational models. This can be done by introducing additional parameters or constraints that capture the deviations from rationality. Another approach is to use experimental methods to study how individuals actually behave in strategic situations. Experimental studies can provide insights into the prevalence and nature of irrational behavior, as well as the underlying motivations and mechanisms. These studies often involve conducting experiments with human participants playing games in laboratory settings.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70485e9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70485e9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6ce1a5b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6ce1a5b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economists have explored solution concepts, which can reflect the reality and explain the observed results of the experiments [5, 2, 3, 4, 7]. In this section, some explanations or solutions to the backward induction paradox are described.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6ce1a5b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6ce1a5b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knowledge of rationality means all players know that they are rational, all know that all know it, and so on ad infinitum (or at least, for a number of levels no less than the maximum duration of the game)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6ce1a5b4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6ce1a5b4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s.ubc.ca/~kevinlb/teaching/cs532a%20-%202005-6/Projects/YaminHtun.pdf"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Behavioral_game_theory" TargetMode="External"/><Relationship Id="rId4" Type="http://schemas.openxmlformats.org/officeDocument/2006/relationships/hyperlink" Target="https://www.cs.ubc.ca/~kevinlb/teaching/cs532a%20-%202005-6/Projects/YaminHtun.pdf" TargetMode="External"/><Relationship Id="rId5" Type="http://schemas.openxmlformats.org/officeDocument/2006/relationships/hyperlink" Target="https://www.semanticscholar.org/paper/Quantum-Conditional-Strategies-for-Prisoners%27-Under-Giannakis-Theocharopoulou/6c9f039236cb36c7d5b17b5c153750fb3a4f3657/figure/0" TargetMode="External"/><Relationship Id="rId6" Type="http://schemas.openxmlformats.org/officeDocument/2006/relationships/hyperlink" Target="https://www.sciencedirect.com/science/article/abs/pii/01651765859002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emanticscholar.org/paper/Quantum-Conditional-Strategies-for-Prisoners%27-Under-Giannakis-Theocharopoulou/6c9f039236cb36c7d5b17b5c153750fb3a4f3657/figure/0"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a:t>
            </a:r>
            <a:r>
              <a:rPr lang="en"/>
              <a:t>rrationality in game theory</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Mostafa derispour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Bounded Complexity</a:t>
            </a:r>
            <a:endParaRPr/>
          </a:p>
        </p:txBody>
      </p:sp>
      <p:sp>
        <p:nvSpPr>
          <p:cNvPr id="115" name="Google Shape;115;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Theorem: For any integer k, there is an N0 such that if N &gt; N0 and N1/k ≤ min(l1,l2) ≤ max(l1,l2) ≤ Nk , then there is a (mixed strategy) equilibrium in which the payoffs to each player are at least 3 - 1/k </a:t>
            </a:r>
            <a:br>
              <a:rPr lang="en"/>
            </a:br>
            <a:r>
              <a:rPr lang="en"/>
              <a:t>[4]</a:t>
            </a:r>
            <a:endParaRPr/>
          </a:p>
          <a:p>
            <a:pPr indent="0" lvl="0" marL="0" rtl="0" algn="l">
              <a:spcBef>
                <a:spcPts val="1200"/>
              </a:spcBef>
              <a:spcAft>
                <a:spcPts val="1200"/>
              </a:spcAft>
              <a:buNone/>
            </a:pPr>
            <a:r>
              <a:t/>
            </a:r>
            <a:endParaRPr/>
          </a:p>
        </p:txBody>
      </p:sp>
      <p:pic>
        <p:nvPicPr>
          <p:cNvPr id="116" name="Google Shape;116;p22">
            <a:hlinkClick r:id="rId3"/>
          </p:cNvPr>
          <p:cNvPicPr preferRelativeResize="0"/>
          <p:nvPr/>
        </p:nvPicPr>
        <p:blipFill>
          <a:blip r:embed="rId4">
            <a:alphaModFix/>
          </a:blip>
          <a:stretch>
            <a:fillRect/>
          </a:stretch>
        </p:blipFill>
        <p:spPr>
          <a:xfrm>
            <a:off x="311688" y="2642713"/>
            <a:ext cx="4657725" cy="166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a:t>
            </a:r>
            <a:r>
              <a:rPr lang="en" u="sng">
                <a:solidFill>
                  <a:schemeClr val="hlink"/>
                </a:solidFill>
                <a:hlinkClick r:id="rId3"/>
              </a:rPr>
              <a:t>https://en.wikipedia.org/wiki/Behavioral_game_theory</a:t>
            </a:r>
            <a:endParaRPr/>
          </a:p>
          <a:p>
            <a:pPr indent="0" lvl="0" marL="0" rtl="0" algn="l">
              <a:spcBef>
                <a:spcPts val="1200"/>
              </a:spcBef>
              <a:spcAft>
                <a:spcPts val="0"/>
              </a:spcAft>
              <a:buNone/>
            </a:pPr>
            <a:r>
              <a:rPr lang="en"/>
              <a:t>[2]</a:t>
            </a:r>
            <a:r>
              <a:rPr lang="en" u="sng">
                <a:solidFill>
                  <a:schemeClr val="hlink"/>
                </a:solidFill>
                <a:hlinkClick r:id="rId4"/>
              </a:rPr>
              <a:t>https://www.cs.ubc.ca/~kevinlb/teaching/cs532a%20-%202005-6/Projects/YaminHtun.pdf</a:t>
            </a:r>
            <a:endParaRPr/>
          </a:p>
          <a:p>
            <a:pPr indent="0" lvl="0" marL="0" rtl="0" algn="l">
              <a:spcBef>
                <a:spcPts val="1200"/>
              </a:spcBef>
              <a:spcAft>
                <a:spcPts val="0"/>
              </a:spcAft>
              <a:buNone/>
            </a:pPr>
            <a:r>
              <a:rPr lang="en"/>
              <a:t>[3]</a:t>
            </a:r>
            <a:r>
              <a:rPr lang="en" u="sng">
                <a:solidFill>
                  <a:schemeClr val="hlink"/>
                </a:solidFill>
                <a:hlinkClick r:id="rId5"/>
              </a:rPr>
              <a:t>https://www.semanticscholar.org/paper/Quantum-Conditional-Strategies-for-Prisoners%27-Under-Giannakis-Theocharopoulou/6c9f039236cb36c7d5b17b5c153750fb3a4f3657/figure/0</a:t>
            </a:r>
            <a:endParaRPr/>
          </a:p>
          <a:p>
            <a:pPr indent="0" lvl="0" marL="0" rtl="0" algn="l">
              <a:spcBef>
                <a:spcPts val="1200"/>
              </a:spcBef>
              <a:spcAft>
                <a:spcPts val="0"/>
              </a:spcAft>
              <a:buNone/>
            </a:pPr>
            <a:r>
              <a:rPr lang="en"/>
              <a:t>[4]</a:t>
            </a:r>
            <a:r>
              <a:rPr lang="en" u="sng">
                <a:solidFill>
                  <a:schemeClr val="hlink"/>
                </a:solidFill>
                <a:hlinkClick r:id="rId6"/>
              </a:rPr>
              <a:t>https://www.sciencedirect.com/science/article/abs/pii/0165176585900266</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Reasons for i</a:t>
            </a:r>
            <a:r>
              <a:rPr lang="en"/>
              <a:t>rrationality</a:t>
            </a:r>
            <a:r>
              <a:rPr lang="en"/>
              <a:t> </a:t>
            </a:r>
            <a:endParaRPr/>
          </a:p>
          <a:p>
            <a:pPr indent="-342900" lvl="0" marL="457200" rtl="0" algn="l">
              <a:spcBef>
                <a:spcPts val="0"/>
              </a:spcBef>
              <a:spcAft>
                <a:spcPts val="0"/>
              </a:spcAft>
              <a:buSzPts val="1800"/>
              <a:buChar char="●"/>
            </a:pPr>
            <a:r>
              <a:rPr lang="en"/>
              <a:t>Two main </a:t>
            </a:r>
            <a:r>
              <a:rPr lang="en"/>
              <a:t>approaches</a:t>
            </a:r>
            <a:r>
              <a:rPr lang="en"/>
              <a:t> for modeling</a:t>
            </a:r>
            <a:endParaRPr/>
          </a:p>
          <a:p>
            <a:pPr indent="-342900" lvl="0" marL="457200" rtl="0" algn="l">
              <a:spcBef>
                <a:spcPts val="0"/>
              </a:spcBef>
              <a:spcAft>
                <a:spcPts val="0"/>
              </a:spcAft>
              <a:buSzPts val="1800"/>
              <a:buChar char="●"/>
            </a:pPr>
            <a:r>
              <a:rPr lang="en"/>
              <a:t>Solutions &amp; Explanation:</a:t>
            </a:r>
            <a:br>
              <a:rPr lang="en"/>
            </a:br>
            <a:r>
              <a:rPr lang="en"/>
              <a:t>1. Failure of Common Knowledge of Rationality </a:t>
            </a:r>
            <a:br>
              <a:rPr lang="en"/>
            </a:br>
            <a:r>
              <a:rPr lang="en"/>
              <a:t>2. Reputation and Imperfect Information</a:t>
            </a:r>
            <a:br>
              <a:rPr lang="en"/>
            </a:br>
            <a:r>
              <a:rPr lang="en"/>
              <a:t>3. Bounded Complexity</a:t>
            </a:r>
            <a:br>
              <a:rPr lang="en"/>
            </a:br>
            <a:br>
              <a:rPr lang="en"/>
            </a:b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741800"/>
            <a:ext cx="8520600" cy="282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hat is </a:t>
            </a:r>
            <a:r>
              <a:rPr lang="en"/>
              <a:t>irrationality</a:t>
            </a:r>
            <a:r>
              <a:rPr lang="en"/>
              <a:t> in the context of game theory?</a:t>
            </a:r>
            <a:endParaRPr/>
          </a:p>
          <a:p>
            <a:pPr indent="-342900" lvl="0" marL="457200" rtl="0" algn="l">
              <a:spcBef>
                <a:spcPts val="0"/>
              </a:spcBef>
              <a:spcAft>
                <a:spcPts val="0"/>
              </a:spcAft>
              <a:buSzPts val="1800"/>
              <a:buChar char="●"/>
            </a:pPr>
            <a:r>
              <a:rPr lang="en"/>
              <a:t>Why is it important?</a:t>
            </a:r>
            <a:endParaRPr/>
          </a:p>
          <a:p>
            <a:pPr indent="-342900" lvl="0" marL="457200" rtl="0" algn="l">
              <a:spcBef>
                <a:spcPts val="0"/>
              </a:spcBef>
              <a:spcAft>
                <a:spcPts val="0"/>
              </a:spcAft>
              <a:buSzPts val="1800"/>
              <a:buChar char="●"/>
            </a:pPr>
            <a:r>
              <a:rPr lang="en"/>
              <a:t>Ultimatum game example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there </a:t>
            </a:r>
            <a:r>
              <a:rPr lang="en"/>
              <a:t>irrationality</a:t>
            </a:r>
            <a:r>
              <a:rPr lang="en"/>
              <a:t>?</a:t>
            </a:r>
            <a:endParaRPr/>
          </a:p>
        </p:txBody>
      </p:sp>
      <p:sp>
        <p:nvSpPr>
          <p:cNvPr id="78" name="Google Shape;78;p16"/>
          <p:cNvSpPr txBox="1"/>
          <p:nvPr/>
        </p:nvSpPr>
        <p:spPr>
          <a:xfrm>
            <a:off x="311700" y="1466375"/>
            <a:ext cx="8113500" cy="248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Preferences that go beyond monetary payoffs</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Limited cognitive abilities</a:t>
            </a:r>
            <a:endParaRPr sz="18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model irrationality?</a:t>
            </a:r>
            <a:endParaRPr/>
          </a:p>
        </p:txBody>
      </p:sp>
      <p:sp>
        <p:nvSpPr>
          <p:cNvPr id="84" name="Google Shape;84;p17"/>
          <p:cNvSpPr txBox="1"/>
          <p:nvPr>
            <p:ph idx="1" type="body"/>
          </p:nvPr>
        </p:nvSpPr>
        <p:spPr>
          <a:xfrm>
            <a:off x="311700" y="1578025"/>
            <a:ext cx="8520600" cy="299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Psychological</a:t>
            </a:r>
            <a:r>
              <a:rPr lang="en"/>
              <a:t> factors</a:t>
            </a:r>
            <a:endParaRPr/>
          </a:p>
          <a:p>
            <a:pPr indent="-342900" lvl="0" marL="457200" rtl="0" algn="l">
              <a:spcBef>
                <a:spcPts val="0"/>
              </a:spcBef>
              <a:spcAft>
                <a:spcPts val="0"/>
              </a:spcAft>
              <a:buSzPts val="1800"/>
              <a:buChar char="●"/>
            </a:pPr>
            <a:r>
              <a:rPr lang="en"/>
              <a:t>Experimental studies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Prisoner </a:t>
            </a:r>
            <a:r>
              <a:rPr lang="en"/>
              <a:t>dilemma</a:t>
            </a:r>
            <a:r>
              <a:rPr lang="en"/>
              <a:t> in extensive form</a:t>
            </a:r>
            <a:endParaRPr/>
          </a:p>
        </p:txBody>
      </p:sp>
      <p:graphicFrame>
        <p:nvGraphicFramePr>
          <p:cNvPr id="90" name="Google Shape;90;p18"/>
          <p:cNvGraphicFramePr/>
          <p:nvPr/>
        </p:nvGraphicFramePr>
        <p:xfrm>
          <a:off x="616325" y="1347100"/>
          <a:ext cx="3000000" cy="3000000"/>
        </p:xfrm>
        <a:graphic>
          <a:graphicData uri="http://schemas.openxmlformats.org/drawingml/2006/table">
            <a:tbl>
              <a:tblPr>
                <a:noFill/>
                <a:tableStyleId>{15E27F39-ECF2-4EE1-A1E3-01604310343D}</a:tableStyleId>
              </a:tblPr>
              <a:tblGrid>
                <a:gridCol w="1331650"/>
                <a:gridCol w="1180325"/>
                <a:gridCol w="14072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D</a:t>
                      </a:r>
                      <a:endParaRPr/>
                    </a:p>
                  </a:txBody>
                  <a:tcPr marT="91425" marB="91425" marR="91425" marL="91425"/>
                </a:tc>
                <a:tc>
                  <a:txBody>
                    <a:bodyPr/>
                    <a:lstStyle/>
                    <a:p>
                      <a:pPr indent="0" lvl="0" marL="0" rtl="0" algn="ctr">
                        <a:spcBef>
                          <a:spcPts val="0"/>
                        </a:spcBef>
                        <a:spcAft>
                          <a:spcPts val="0"/>
                        </a:spcAft>
                        <a:buNone/>
                      </a:pPr>
                      <a:r>
                        <a:rPr lang="en"/>
                        <a:t>C</a:t>
                      </a:r>
                      <a:endParaRPr/>
                    </a:p>
                  </a:txBody>
                  <a:tcPr marT="91425" marB="91425" marR="91425" marL="91425"/>
                </a:tc>
              </a:tr>
              <a:tr h="381000">
                <a:tc>
                  <a:txBody>
                    <a:bodyPr/>
                    <a:lstStyle/>
                    <a:p>
                      <a:pPr indent="0" lvl="0" marL="0" rtl="0" algn="ctr">
                        <a:spcBef>
                          <a:spcPts val="0"/>
                        </a:spcBef>
                        <a:spcAft>
                          <a:spcPts val="0"/>
                        </a:spcAft>
                        <a:buNone/>
                      </a:pPr>
                      <a:r>
                        <a:rPr lang="en"/>
                        <a:t>D</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r>
              <a:tr h="381000">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0,4</a:t>
                      </a:r>
                      <a:endParaRPr/>
                    </a:p>
                  </a:txBody>
                  <a:tcPr marT="91425" marB="91425" marR="91425" marL="91425"/>
                </a:tc>
                <a:tc>
                  <a:txBody>
                    <a:bodyPr/>
                    <a:lstStyle/>
                    <a:p>
                      <a:pPr indent="0" lvl="0" marL="0" rtl="0" algn="ctr">
                        <a:spcBef>
                          <a:spcPts val="0"/>
                        </a:spcBef>
                        <a:spcAft>
                          <a:spcPts val="0"/>
                        </a:spcAft>
                        <a:buNone/>
                      </a:pPr>
                      <a:r>
                        <a:rPr lang="en"/>
                        <a:t>(3,3)</a:t>
                      </a:r>
                      <a:endParaRPr/>
                    </a:p>
                  </a:txBody>
                  <a:tcPr marT="91425" marB="91425" marR="91425" marL="91425"/>
                </a:tc>
              </a:tr>
            </a:tbl>
          </a:graphicData>
        </a:graphic>
      </p:graphicFrame>
      <p:pic>
        <p:nvPicPr>
          <p:cNvPr id="91" name="Google Shape;91;p18">
            <a:hlinkClick r:id="rId3"/>
          </p:cNvPr>
          <p:cNvPicPr preferRelativeResize="0"/>
          <p:nvPr/>
        </p:nvPicPr>
        <p:blipFill>
          <a:blip r:embed="rId4">
            <a:alphaModFix/>
          </a:blip>
          <a:stretch>
            <a:fillRect/>
          </a:stretch>
        </p:blipFill>
        <p:spPr>
          <a:xfrm>
            <a:off x="4662725" y="1210600"/>
            <a:ext cx="4303625" cy="24366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Solutions &amp; Explanation</a:t>
            </a:r>
            <a:endParaRPr/>
          </a:p>
        </p:txBody>
      </p:sp>
      <p:sp>
        <p:nvSpPr>
          <p:cNvPr id="97" name="Google Shape;97;p19"/>
          <p:cNvSpPr txBox="1"/>
          <p:nvPr>
            <p:ph idx="1" type="body"/>
          </p:nvPr>
        </p:nvSpPr>
        <p:spPr>
          <a:xfrm>
            <a:off x="311700" y="1801350"/>
            <a:ext cx="8520600" cy="276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Failure of Common Knowledge of Rationality</a:t>
            </a:r>
            <a:endParaRPr/>
          </a:p>
          <a:p>
            <a:pPr indent="-342900" lvl="0" marL="457200" rtl="0" algn="l">
              <a:spcBef>
                <a:spcPts val="0"/>
              </a:spcBef>
              <a:spcAft>
                <a:spcPts val="0"/>
              </a:spcAft>
              <a:buSzPts val="1800"/>
              <a:buChar char="●"/>
            </a:pPr>
            <a:r>
              <a:rPr lang="en"/>
              <a:t>Reputation and Imperfect Information</a:t>
            </a:r>
            <a:endParaRPr/>
          </a:p>
          <a:p>
            <a:pPr indent="-342900" lvl="0" marL="457200" rtl="0" algn="l">
              <a:spcBef>
                <a:spcPts val="0"/>
              </a:spcBef>
              <a:spcAft>
                <a:spcPts val="0"/>
              </a:spcAft>
              <a:buSzPts val="1800"/>
              <a:buChar char="●"/>
            </a:pPr>
            <a:r>
              <a:rPr lang="en"/>
              <a:t>Bounded Complexity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of Common Knowledge Of R</a:t>
            </a:r>
            <a:r>
              <a:rPr lang="en"/>
              <a:t>ational</a:t>
            </a:r>
            <a:endParaRPr/>
          </a:p>
        </p:txBody>
      </p:sp>
      <p:sp>
        <p:nvSpPr>
          <p:cNvPr id="103" name="Google Shape;103;p20"/>
          <p:cNvSpPr txBox="1"/>
          <p:nvPr>
            <p:ph idx="1" type="body"/>
          </p:nvPr>
        </p:nvSpPr>
        <p:spPr>
          <a:xfrm>
            <a:off x="311700" y="1857375"/>
            <a:ext cx="8520600" cy="271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Common knowledge of rationality</a:t>
            </a:r>
            <a:endParaRPr/>
          </a:p>
          <a:p>
            <a:pPr indent="-342900" lvl="0" marL="457200" rtl="0" algn="l">
              <a:spcBef>
                <a:spcPts val="0"/>
              </a:spcBef>
              <a:spcAft>
                <a:spcPts val="0"/>
              </a:spcAft>
              <a:buSzPts val="1800"/>
              <a:buChar char="●"/>
            </a:pPr>
            <a:r>
              <a:rPr lang="en"/>
              <a:t>“</a:t>
            </a:r>
            <a:r>
              <a:rPr lang="en"/>
              <a:t>all players know that they are rational, all know that all know it, and so on ad infinitum.”[1]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Reputation and Imperfect Information</a:t>
            </a:r>
            <a:endParaRPr/>
          </a:p>
          <a:p>
            <a:pPr indent="0" lvl="0" marL="0" rtl="0" algn="l">
              <a:spcBef>
                <a:spcPts val="0"/>
              </a:spcBef>
              <a:spcAft>
                <a:spcPts val="0"/>
              </a:spcAft>
              <a:buNone/>
            </a:pPr>
            <a:r>
              <a:t/>
            </a:r>
            <a:endParaRPr/>
          </a:p>
        </p:txBody>
      </p:sp>
      <p:sp>
        <p:nvSpPr>
          <p:cNvPr id="109" name="Google Shape;109;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 small </a:t>
            </a:r>
            <a:r>
              <a:rPr lang="en"/>
              <a:t>amount</a:t>
            </a:r>
            <a:r>
              <a:rPr lang="en"/>
              <a:t> of incomplete information</a:t>
            </a:r>
            <a:endParaRPr/>
          </a:p>
          <a:p>
            <a:pPr indent="-342900" lvl="0" marL="457200" rtl="0" algn="l">
              <a:spcBef>
                <a:spcPts val="0"/>
              </a:spcBef>
              <a:spcAft>
                <a:spcPts val="0"/>
              </a:spcAft>
              <a:buSzPts val="1800"/>
              <a:buChar char="●"/>
            </a:pPr>
            <a:r>
              <a:rPr lang="en"/>
              <a:t>A sufficient high probability of other players being irrational can lead to cooperative approaches such as tit for tat.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