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62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9" r:id="rId15"/>
    <p:sldId id="278" r:id="rId16"/>
    <p:sldId id="280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E2A6E-FD5E-4F66-A141-EF4E7A275AA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19DA-A7E4-49CE-8507-AF346D54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19DA-A7E4-49CE-8507-AF346D545D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BBF7-427C-2CD3-9666-B48F89A6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4F19-E4CF-8C45-25D8-78FCDDA3E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77CB-6D1A-C411-B6B2-F12ECC22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1E18-8A27-E384-60D2-FE41D65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8D20-8533-121F-0CEC-263010A9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B0B8-03EF-CF97-E887-28C2C81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64D9-72D1-1086-4C09-028CDEE57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313E-9094-EE75-6087-74304868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9610-B6A3-4514-6AA6-E480A881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FD9C-6F1E-0857-C32C-6A0620A5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E3682-53C7-E81A-4A37-EC51C153C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29C2D-3254-E9EB-9B50-758911C6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A577-5231-C7ED-D12B-F063A00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7AFE-3173-352A-AB9B-155CD87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0A10-C190-7953-CCA6-02BD885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6182-49FA-5F39-6831-0C2DE9A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DA1C-B76A-5A46-28C5-6617A8EC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760A-DF26-6E10-8150-6DB5EA2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B3B4-CF3A-E288-A129-AFF86A6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2B8-A326-A826-7D06-AB4CDD3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3E8-34E7-031B-42B7-C41BA0DA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CE362-D07D-3C42-4AAA-7F239ADF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F927-09ED-76B4-0262-1190B1DF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0710-A2CE-479E-E196-0287A430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00DC-98BB-3B4A-872D-576EDD8B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3F79-5C1A-1B4E-8841-D1922978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9A21-269D-35BD-1107-7DE79E1F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7D9F-B6B7-EFD1-1D63-B23A76754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9F77-9FDA-F4B5-BC31-AD7D8F84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C1EE-B6D5-B1E9-53BC-F45A788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73D4-750D-8D51-C2B7-F5E17FA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61A1-28FA-6438-345C-73AA26CA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2290B-389E-C00E-05D0-CCF4403C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9248-EDC8-47FD-290C-73784A49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33B81-94CE-3427-FFFF-9E8D70EB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C1252-55BD-9D8D-0A7D-1A35A030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47D6-F6E7-F94B-878F-4B9A7D6F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EDE96-6A06-E259-3247-E3C08D2D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AA19-3221-9900-A3AB-D5F2C0AE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389C-D779-1FFF-91AD-5F84D021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287B1-8278-39A8-FD36-CB059224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87AD-C328-9751-1DDA-97C5564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F8F82-FE83-3B32-2A94-CC428B67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F551E-F613-2B65-5988-444E2A67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D04FD-1367-4A92-6AB6-118F981E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93032-4B2D-AE93-3374-E3CADA5E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DE8-8B0E-AE3F-7142-F1164853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CF14-CD87-3C46-6619-2823DC61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4E6E2-9471-495E-3996-1CDAEC51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74131-6AAB-B4A6-A089-3294153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E058-7ED1-FF11-C59E-3E7E560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994C-1BB2-F599-BE2C-82B7456E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D0B9-4B00-B119-77DD-43932651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E756F-100A-BF44-07B7-0551E5EB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9F0C-4456-CAA3-52F7-8685D72A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F57F-35C9-3402-063F-12B42D40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CFA2-F63B-E01C-6789-EC38ACA3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E691C-CB8D-D94F-3D3E-9E00745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BCA1B-5157-B6A1-5963-59C8CC3A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3307-9CF5-36A4-9403-8EF0C5F4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5CBA-3841-0CF3-27B8-007139CC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C08D-4A7B-42EC-9648-B56CFFF5C30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0D80-EFB6-4F71-AACD-6D1B2F7F0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3FC6-3D42-1FBF-A852-279F0F819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D8F01-4047-42AD-BAE6-BCD121C2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9C1-E5EE-D072-6658-36A2CE63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9153"/>
            <a:ext cx="12192000" cy="1463255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rgbClr val="111111"/>
                </a:solidFill>
                <a:effectLst/>
                <a:latin typeface="-apple-system"/>
              </a:rPr>
              <a:t>Airline</a:t>
            </a:r>
            <a:r>
              <a:rPr lang="en-US" sz="6600" b="1" dirty="0">
                <a:solidFill>
                  <a:srgbClr val="111111"/>
                </a:solidFill>
                <a:latin typeface="-apple-system"/>
              </a:rPr>
              <a:t>s</a:t>
            </a:r>
            <a:r>
              <a:rPr lang="en-US" sz="6600" b="1" i="0" dirty="0">
                <a:solidFill>
                  <a:srgbClr val="111111"/>
                </a:solidFill>
                <a:effectLst/>
                <a:latin typeface="-apple-system"/>
              </a:rPr>
              <a:t> Analysis Report</a:t>
            </a:r>
            <a:endParaRPr lang="en-US" sz="6600" dirty="0"/>
          </a:p>
        </p:txBody>
      </p:sp>
      <p:pic>
        <p:nvPicPr>
          <p:cNvPr id="9" name="Picture 8" descr="A blue and yellow logo&#10;&#10;Description automatically generated">
            <a:extLst>
              <a:ext uri="{FF2B5EF4-FFF2-40B4-BE49-F238E27FC236}">
                <a16:creationId xmlns:a16="http://schemas.microsoft.com/office/drawing/2014/main" id="{31D8C08D-999A-95AE-F836-5FDA79A2B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94" y="406269"/>
            <a:ext cx="2064754" cy="78999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96B3EB-715A-8A75-E87F-C897239C8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" y="149931"/>
            <a:ext cx="2095238" cy="1015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B3DE6-5148-9ED5-AD1F-620BD9F4ECA3}"/>
              </a:ext>
            </a:extLst>
          </p:cNvPr>
          <p:cNvSpPr txBox="1"/>
          <p:nvPr/>
        </p:nvSpPr>
        <p:spPr>
          <a:xfrm>
            <a:off x="2762655" y="4727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14A0E7F-977C-B4F4-B4F8-DA4AFBC3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0972"/>
            <a:ext cx="12191999" cy="16557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Aptos ExtraBold" panose="020B0004020202020204" pitchFamily="34" charset="0"/>
              </a:rPr>
              <a:t>Comprehensive analysis of flight data in 2022.</a:t>
            </a:r>
          </a:p>
        </p:txBody>
      </p:sp>
      <p:pic>
        <p:nvPicPr>
          <p:cNvPr id="36" name="Picture 35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CBDD9FB4-8969-4B00-24C1-381A3524B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1" y="164667"/>
            <a:ext cx="2180459" cy="1075068"/>
          </a:xfrm>
          <a:prstGeom prst="rect">
            <a:avLst/>
          </a:prstGeom>
        </p:spPr>
      </p:pic>
      <p:sp>
        <p:nvSpPr>
          <p:cNvPr id="14" name="Subtitle 17">
            <a:extLst>
              <a:ext uri="{FF2B5EF4-FFF2-40B4-BE49-F238E27FC236}">
                <a16:creationId xmlns:a16="http://schemas.microsoft.com/office/drawing/2014/main" id="{4254D5EC-A86E-DC48-5E04-F3209F6B0F49}"/>
              </a:ext>
            </a:extLst>
          </p:cNvPr>
          <p:cNvSpPr txBox="1">
            <a:spLocks/>
          </p:cNvSpPr>
          <p:nvPr/>
        </p:nvSpPr>
        <p:spPr>
          <a:xfrm>
            <a:off x="-1" y="5695757"/>
            <a:ext cx="12192000" cy="4005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Powered by : Mostafa Gasser</a:t>
            </a:r>
          </a:p>
        </p:txBody>
      </p:sp>
    </p:spTree>
    <p:extLst>
      <p:ext uri="{BB962C8B-B14F-4D97-AF65-F5344CB8AC3E}">
        <p14:creationId xmlns:p14="http://schemas.microsoft.com/office/powerpoint/2010/main" val="125661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 advTm="2592">
        <p159:morph option="byObject"/>
      </p:transition>
    </mc:Choice>
    <mc:Fallback>
      <p:transition spd="slow" advTm="259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Operational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Which airports are the busiest in each country in terms of departure and arrival flights?</a:t>
            </a:r>
          </a:p>
        </p:txBody>
      </p:sp>
      <p:pic>
        <p:nvPicPr>
          <p:cNvPr id="14" name="Picture 13" descr="A graph of trips by arrival&#10;&#10;Description automatically generated">
            <a:extLst>
              <a:ext uri="{FF2B5EF4-FFF2-40B4-BE49-F238E27FC236}">
                <a16:creationId xmlns:a16="http://schemas.microsoft.com/office/drawing/2014/main" id="{A40CAFEC-554E-6AAE-9516-DDCBF8D46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14" y="1050933"/>
            <a:ext cx="5819775" cy="2505075"/>
          </a:xfrm>
          <a:prstGeom prst="rect">
            <a:avLst/>
          </a:prstGeom>
        </p:spPr>
      </p:pic>
      <p:pic>
        <p:nvPicPr>
          <p:cNvPr id="16" name="Picture 15" descr="A graph of a trip&#10;&#10;Description automatically generated with medium confidence">
            <a:extLst>
              <a:ext uri="{FF2B5EF4-FFF2-40B4-BE49-F238E27FC236}">
                <a16:creationId xmlns:a16="http://schemas.microsoft.com/office/drawing/2014/main" id="{4805ACD2-B86A-D502-3BE5-80F8C2390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39" y="3807824"/>
            <a:ext cx="5924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27900"/>
      </p:ext>
    </p:extLst>
  </p:cSld>
  <p:clrMapOvr>
    <a:masterClrMapping/>
  </p:clrMapOvr>
  <p:transition spd="slow" advTm="2214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Geographical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Which country and continent have the highest number of departing passengers?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117DFD-3F20-C754-DA36-25E8FB5D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62" y="1079040"/>
            <a:ext cx="6305550" cy="2809875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E88C5F-B7ED-27B5-99FE-DB3851B8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3888915"/>
            <a:ext cx="6172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4627"/>
      </p:ext>
    </p:extLst>
  </p:cSld>
  <p:clrMapOvr>
    <a:masterClrMapping/>
  </p:clrMapOvr>
  <p:transition spd="slow" advTm="2097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16A7F7-EAB0-07F9-42A1-4F73FDAB3E58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let’s dive into our dashboard and explore the key insights we've uncovered.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748">
        <p14:vortex dir="r"/>
      </p:transition>
    </mc:Choice>
    <mc:Fallback xmlns="">
      <p:transition spd="slow" advTm="274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2FB7-454A-8CF7-FEEA-C44AB008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Although we've gained insights, here are some recommendations to consider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AF05A0D8-04DE-13D1-B981-59E1D65CE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8DCC7-2C2D-FCAD-1D3A-65A6557F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9F8D0-D47D-F03C-F53C-7B8B46AC07A0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on top countries routes:</a:t>
            </a:r>
            <a:r>
              <a:rPr lang="ar-EG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USA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chemeClr val="accent1"/>
                </a:solidFill>
              </a:rPr>
              <a:t>Australia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chemeClr val="accent1"/>
                </a:solidFill>
              </a:rPr>
              <a:t>Guinea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chemeClr val="accent1"/>
                </a:solidFill>
              </a:rPr>
              <a:t>Brazil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chemeClr val="accent1"/>
                </a:solidFill>
              </a:rPr>
              <a:t>China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7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8DCC7-2C2D-FCAD-1D3A-65A6557F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9F8D0-D47D-F03C-F53C-7B8B46AC07A0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With a significant number of passengers aged 61 and above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introduce senior-friendly services and amenities across all touch points.</a:t>
            </a:r>
          </a:p>
        </p:txBody>
      </p:sp>
    </p:spTree>
    <p:extLst>
      <p:ext uri="{BB962C8B-B14F-4D97-AF65-F5344CB8AC3E}">
        <p14:creationId xmlns:p14="http://schemas.microsoft.com/office/powerpoint/2010/main" val="36305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8DCC7-2C2D-FCAD-1D3A-65A6557F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9F8D0-D47D-F03C-F53C-7B8B46AC07A0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Develop marketing campaigns that target both genders equally </a:t>
            </a:r>
            <a:r>
              <a:rPr lang="en-US" sz="2400" b="1" dirty="0"/>
              <a:t>while considering the specific needs and preferences of each group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8DCC7-2C2D-FCAD-1D3A-65A6557F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9F8D0-D47D-F03C-F53C-7B8B46AC07A0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/>
              <a:t>With many flights delayed or canceled, it's crucial to develop programs that keep customers happy and offer compensation, </a:t>
            </a:r>
            <a:r>
              <a:rPr lang="en-US" sz="2400" b="1" dirty="0">
                <a:solidFill>
                  <a:schemeClr val="accent1"/>
                </a:solidFill>
              </a:rPr>
              <a:t>which can enhance loyalty</a:t>
            </a:r>
            <a:endParaRPr lang="en-US" sz="2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5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6208-7F9D-61DC-9006-A3BD043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E6F-A66C-297B-A369-471CB21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7534"/>
            <a:ext cx="11644132" cy="691572"/>
          </a:xfrm>
        </p:spPr>
        <p:txBody>
          <a:bodyPr>
            <a:normAutofit fontScale="90000"/>
          </a:bodyPr>
          <a:lstStyle/>
          <a:p>
            <a:br>
              <a:rPr lang="ar-EG" sz="3200" b="1" dirty="0"/>
            </a:br>
            <a:r>
              <a:rPr lang="en-US" sz="2700" b="1" dirty="0">
                <a:latin typeface="Amasis MT Pro Black" panose="02040A04050005020304" pitchFamily="18" charset="0"/>
              </a:rPr>
              <a:t>About Dataset</a:t>
            </a:r>
            <a:r>
              <a:rPr lang="ar-EG" sz="2700" b="1" dirty="0">
                <a:latin typeface="Amasis MT Pro Black" panose="02040A04050005020304" pitchFamily="18" charset="0"/>
              </a:rPr>
              <a:t> </a:t>
            </a:r>
            <a:r>
              <a:rPr lang="ar-EG" sz="2000" b="1" dirty="0">
                <a:latin typeface="Amasis MT Pro Black" panose="02040A04050005020304" pitchFamily="18" charset="0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latin typeface="Amasis MT Pro Black" panose="02040A04050005020304" pitchFamily="18" charset="0"/>
                <a:ea typeface="+mn-ea"/>
                <a:cs typeface="Aharoni" panose="02010803020104030203" pitchFamily="2" charset="-79"/>
              </a:rPr>
              <a:t>Airline data helps improve flight operations, enhance customer experiences, and ensure safety. </a:t>
            </a:r>
            <a:br>
              <a:rPr lang="en-US" sz="1000" dirty="0"/>
            </a:br>
            <a:endParaRPr lang="en-US" sz="32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C6F586-1972-37EA-4FC7-56532F73AD8B}"/>
              </a:ext>
            </a:extLst>
          </p:cNvPr>
          <p:cNvSpPr txBox="1">
            <a:spLocks/>
          </p:cNvSpPr>
          <p:nvPr/>
        </p:nvSpPr>
        <p:spPr>
          <a:xfrm>
            <a:off x="0" y="-40660"/>
            <a:ext cx="12192000" cy="529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Data Overview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D663D8-BD9E-A390-EF69-F4BDB91A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67"/>
            <a:ext cx="12192000" cy="181671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E74590-2091-515F-CAFF-3FA82979A919}"/>
              </a:ext>
            </a:extLst>
          </p:cNvPr>
          <p:cNvSpPr txBox="1"/>
          <p:nvPr/>
        </p:nvSpPr>
        <p:spPr>
          <a:xfrm>
            <a:off x="-1" y="3261695"/>
            <a:ext cx="12192000" cy="480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Data Columns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70ED-71E5-16A7-2B91-C95CDE5A0555}"/>
              </a:ext>
            </a:extLst>
          </p:cNvPr>
          <p:cNvSpPr txBox="1"/>
          <p:nvPr/>
        </p:nvSpPr>
        <p:spPr>
          <a:xfrm>
            <a:off x="1" y="3698736"/>
            <a:ext cx="4398380" cy="335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Passenger ID </a:t>
            </a:r>
            <a:r>
              <a:rPr lang="en-US" sz="1600" b="1" i="0" dirty="0"/>
              <a:t>:  Unique identifier for each passenger</a:t>
            </a:r>
            <a:endParaRPr lang="en-US" sz="1600" b="1" dirty="0"/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First Name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 First name of the passenger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Last Name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 Last name of the passenger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Gender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 : Gender of the passenger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Age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 :  Age of the passenger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Nationality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 : Nationality of the passenger	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8F742D-E93B-A6FA-FA4E-15A5C68B1ECF}"/>
              </a:ext>
            </a:extLst>
          </p:cNvPr>
          <p:cNvSpPr txBox="1"/>
          <p:nvPr/>
        </p:nvSpPr>
        <p:spPr>
          <a:xfrm>
            <a:off x="4398380" y="3698737"/>
            <a:ext cx="7747902" cy="315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Airport Name 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 Name of the airport where the passenger boarded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Airport Country 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Country of the airport's location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Airport Continent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Continent where the airport is situated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Departure Date </a:t>
            </a:r>
            <a:r>
              <a:rPr lang="ar-EG" sz="1600" b="1" i="0" kern="1200" dirty="0">
                <a:latin typeface="Aptos" panose="02110004020202020204"/>
                <a:ea typeface="+mn-ea"/>
                <a:cs typeface="+mn-cs"/>
              </a:rPr>
              <a:t>: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 Date when the flight departed		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Arrival Airport </a:t>
            </a:r>
            <a:r>
              <a:rPr lang="ar-EG" sz="1600" b="1" i="0" kern="1200" dirty="0">
                <a:latin typeface="Aptos" panose="02110004020202020204"/>
                <a:ea typeface="+mn-ea"/>
                <a:cs typeface="+mn-cs"/>
              </a:rPr>
              <a:t>: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 Destination airport of the flight</a:t>
            </a:r>
          </a:p>
          <a:p>
            <a:pPr marL="285750" lvl="0" indent="-285750" algn="l" defTabSz="6223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Pilot Name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Name of the pilot operating the flight</a:t>
            </a:r>
          </a:p>
          <a:p>
            <a:pPr marL="285750" lvl="0" indent="-285750" algn="l" defTabSz="6223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accent1"/>
                </a:solidFill>
              </a:rPr>
              <a:t>Flight Status </a:t>
            </a:r>
            <a:r>
              <a:rPr lang="en-US" sz="1600" b="1" i="0" kern="1200" dirty="0">
                <a:latin typeface="Aptos" panose="02110004020202020204"/>
                <a:ea typeface="+mn-ea"/>
                <a:cs typeface="+mn-cs"/>
              </a:rPr>
              <a:t>:  The Current status of the flight (e.g., on-time, delayed, canceled)</a:t>
            </a:r>
          </a:p>
        </p:txBody>
      </p:sp>
    </p:spTree>
    <p:extLst>
      <p:ext uri="{BB962C8B-B14F-4D97-AF65-F5344CB8AC3E}">
        <p14:creationId xmlns:p14="http://schemas.microsoft.com/office/powerpoint/2010/main" val="1808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307">
        <p14:vortex dir="r"/>
      </p:transition>
    </mc:Choice>
    <mc:Fallback xmlns="">
      <p:transition spd="slow" advTm="33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Rectangle 319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8DCC-827D-3DF1-3525-5E90F6F2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Traveler Behaviors and Flight Performance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48FB9-E315-0208-C4A2-80D2A4DCD1F4}"/>
              </a:ext>
            </a:extLst>
          </p:cNvPr>
          <p:cNvSpPr txBox="1">
            <a:spLocks/>
          </p:cNvSpPr>
          <p:nvPr/>
        </p:nvSpPr>
        <p:spPr>
          <a:xfrm>
            <a:off x="-4" y="3655500"/>
            <a:ext cx="5653460" cy="153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1169FB-F6F2-8059-18F0-0841A593BA9C}"/>
              </a:ext>
            </a:extLst>
          </p:cNvPr>
          <p:cNvSpPr txBox="1">
            <a:spLocks/>
          </p:cNvSpPr>
          <p:nvPr/>
        </p:nvSpPr>
        <p:spPr>
          <a:xfrm>
            <a:off x="28591" y="3655500"/>
            <a:ext cx="5653460" cy="153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965E23-EB50-D335-DF95-87255E0D1035}"/>
              </a:ext>
            </a:extLst>
          </p:cNvPr>
          <p:cNvSpPr txBox="1">
            <a:spLocks/>
          </p:cNvSpPr>
          <p:nvPr/>
        </p:nvSpPr>
        <p:spPr>
          <a:xfrm>
            <a:off x="1058590" y="1909057"/>
            <a:ext cx="6947767" cy="3658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Amasis MT Pro Black" panose="02040A04050005020304" pitchFamily="18" charset="0"/>
              </a:rPr>
              <a:t>Objective</a:t>
            </a:r>
            <a:r>
              <a:rPr lang="ar-EG" sz="2000" b="1">
                <a:latin typeface="Amasis MT Pro Black" panose="02040A04050005020304" pitchFamily="18" charset="0"/>
              </a:rPr>
              <a:t> </a:t>
            </a:r>
            <a:r>
              <a:rPr lang="ar-EG" sz="2000" b="1"/>
              <a:t>: </a:t>
            </a:r>
            <a:endParaRPr lang="en-US" sz="20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b="1"/>
              <a:t>This report aims to provide valuable insights into passenger behavior and flight performance across different time periods. Specifically, we seek to: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/>
              <a:t> Enhance understanding of air travel patterns and their impact on operational performance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/>
              <a:t>Identify opportunities for improving efficiency and customer experience</a:t>
            </a:r>
            <a:endParaRPr lang="ar-EG" sz="1800" b="1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592301-3F59-F605-19A4-B8BDA7AC56C0}"/>
              </a:ext>
            </a:extLst>
          </p:cNvPr>
          <p:cNvSpPr txBox="1">
            <a:spLocks/>
          </p:cNvSpPr>
          <p:nvPr/>
        </p:nvSpPr>
        <p:spPr>
          <a:xfrm>
            <a:off x="8166754" y="1909057"/>
            <a:ext cx="3889780" cy="328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Amasis MT Pro Black" panose="02040A04050005020304" pitchFamily="18" charset="0"/>
              </a:rPr>
              <a:t>Scope of Analysis</a:t>
            </a:r>
            <a:r>
              <a:rPr lang="ar-EG" sz="2000" b="1">
                <a:latin typeface="Amasis MT Pro Black" panose="02040A04050005020304" pitchFamily="18" charset="0"/>
              </a:rPr>
              <a:t> </a:t>
            </a:r>
            <a:r>
              <a:rPr lang="ar-EG" sz="2900" b="1" i="1"/>
              <a:t>: </a:t>
            </a:r>
            <a:endParaRPr lang="en-US" sz="2900" b="1" i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Passenger Demographics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 Flight Performance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Operational Metrics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Geographical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Trends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79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Tm="1678">
        <p14:reveal/>
      </p:transition>
    </mc:Choice>
    <mc:Fallback xmlns="">
      <p:transition spd="slow" advTm="167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816A7F7-EAB0-07F9-42A1-4F73FDAB3E58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Let’s Jump </a:t>
            </a:r>
            <a:r>
              <a:rPr lang="en-US" sz="115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Into</a:t>
            </a:r>
            <a:r>
              <a:rPr lang="en-US" sz="9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Our Q&amp;A</a:t>
            </a:r>
          </a:p>
        </p:txBody>
      </p:sp>
    </p:spTree>
    <p:extLst>
      <p:ext uri="{BB962C8B-B14F-4D97-AF65-F5344CB8AC3E}">
        <p14:creationId xmlns:p14="http://schemas.microsoft.com/office/powerpoint/2010/main" val="22917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139">
        <p14:reveal/>
      </p:transition>
    </mc:Choice>
    <mc:Fallback xmlns="">
      <p:transition spd="slow" advTm="213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Passenger Demographics</a:t>
            </a:r>
            <a:b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ECD14-F257-5EC3-0695-53BD1B275978}"/>
              </a:ext>
            </a:extLst>
          </p:cNvPr>
          <p:cNvSpPr txBox="1"/>
          <p:nvPr/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What is the distribution of passenger nationalities?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1" name="Picture 10" descr="A graph of passengers by nationality&#10;&#10;Description automatically generated">
            <a:extLst>
              <a:ext uri="{FF2B5EF4-FFF2-40B4-BE49-F238E27FC236}">
                <a16:creationId xmlns:a16="http://schemas.microsoft.com/office/drawing/2014/main" id="{EF008574-1409-0DFF-E65F-39688FA5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21" y="2916835"/>
            <a:ext cx="5260976" cy="32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6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43">
        <p159:morph option="byObject"/>
      </p:transition>
    </mc:Choice>
    <mc:Fallback xmlns="">
      <p:transition spd="slow" advTm="334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Passenger Demographics</a:t>
            </a:r>
            <a:b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What are the passenger distributions by gender?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A1CE24-317D-6A40-1A13-E62221FC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87" y="2965191"/>
            <a:ext cx="6038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45238"/>
      </p:ext>
    </p:extLst>
  </p:cSld>
  <p:clrMapOvr>
    <a:masterClrMapping/>
  </p:clrMapOvr>
  <p:transition spd="slow" advTm="3244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Passenger Demographics</a:t>
            </a:r>
            <a:b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What are the passenger distributions by age group and gender?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6769B-0B1C-F060-8E57-20964016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9" y="3098422"/>
            <a:ext cx="6334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2900"/>
      </p:ext>
    </p:extLst>
  </p:cSld>
  <p:clrMapOvr>
    <a:masterClrMapping/>
  </p:clrMapOvr>
  <p:transition spd="slow" advTm="2508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Flight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What are the percentage distributions of flight statuses ?</a:t>
            </a:r>
          </a:p>
        </p:txBody>
      </p:sp>
      <p:pic>
        <p:nvPicPr>
          <p:cNvPr id="12" name="Picture 11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DA004D5C-55A9-5FD2-DDFA-7ED30E60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89" y="3122613"/>
            <a:ext cx="5043311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6354"/>
      </p:ext>
    </p:extLst>
  </p:cSld>
  <p:clrMapOvr>
    <a:masterClrMapping/>
  </p:clrMapOvr>
  <p:transition spd="slow" advTm="1914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156F5-A8BE-50A0-043D-E883E454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Flight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82FD7-4C32-7CEF-A954-17FED57DDCCB}"/>
              </a:ext>
            </a:extLst>
          </p:cNvPr>
          <p:cNvSpPr txBox="1"/>
          <p:nvPr/>
        </p:nvSpPr>
        <p:spPr>
          <a:xfrm>
            <a:off x="838200" y="3146400"/>
            <a:ext cx="4391024" cy="179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What is the percentage distribution of flight statuses (on-time, delayed, canceled) for each quarter and for each month?</a:t>
            </a:r>
          </a:p>
        </p:txBody>
      </p:sp>
      <p:pic>
        <p:nvPicPr>
          <p:cNvPr id="6" name="Picture 5" descr="A graph showing flight status&#10;&#10;Description automatically generated">
            <a:extLst>
              <a:ext uri="{FF2B5EF4-FFF2-40B4-BE49-F238E27FC236}">
                <a16:creationId xmlns:a16="http://schemas.microsoft.com/office/drawing/2014/main" id="{53AE291A-E5C2-FAEF-E8D2-F134A4606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4" y="340241"/>
            <a:ext cx="6105525" cy="3705225"/>
          </a:xfrm>
          <a:prstGeom prst="rect">
            <a:avLst/>
          </a:prstGeom>
        </p:spPr>
      </p:pic>
      <p:pic>
        <p:nvPicPr>
          <p:cNvPr id="8" name="Picture 7" descr="A graph of flight status&#10;&#10;Description automatically generated with medium confidence">
            <a:extLst>
              <a:ext uri="{FF2B5EF4-FFF2-40B4-BE49-F238E27FC236}">
                <a16:creationId xmlns:a16="http://schemas.microsoft.com/office/drawing/2014/main" id="{E7CC5885-9DB7-0739-060F-4A639F0DA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4034715"/>
            <a:ext cx="68865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5897"/>
      </p:ext>
    </p:extLst>
  </p:cSld>
  <p:clrMapOvr>
    <a:masterClrMapping/>
  </p:clrMapOvr>
  <p:transition spd="slow" advTm="355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2933</TotalTime>
  <Words>467</Words>
  <Application>Microsoft Office PowerPoint</Application>
  <PresentationFormat>Widescreen</PresentationFormat>
  <Paragraphs>73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Amasis MT Pro Black</vt:lpstr>
      <vt:lpstr>Angsana New</vt:lpstr>
      <vt:lpstr>-apple-system</vt:lpstr>
      <vt:lpstr>Aptos</vt:lpstr>
      <vt:lpstr>Aptos Display</vt:lpstr>
      <vt:lpstr>Aptos ExtraBold</vt:lpstr>
      <vt:lpstr>Arial</vt:lpstr>
      <vt:lpstr>Wingdings</vt:lpstr>
      <vt:lpstr>Office Theme</vt:lpstr>
      <vt:lpstr>Airlines Analysis Report</vt:lpstr>
      <vt:lpstr> About Dataset : Airline data helps improve flight operations, enhance customer experiences, and ensure safety.  </vt:lpstr>
      <vt:lpstr>Analysis of Traveler Behaviors and Flight Performance</vt:lpstr>
      <vt:lpstr>PowerPoint Presentation</vt:lpstr>
      <vt:lpstr>Passenger Demographics </vt:lpstr>
      <vt:lpstr>Passenger Demographics </vt:lpstr>
      <vt:lpstr>Passenger Demographics </vt:lpstr>
      <vt:lpstr>Flight Performance</vt:lpstr>
      <vt:lpstr>Flight Performance</vt:lpstr>
      <vt:lpstr>Operational Metric</vt:lpstr>
      <vt:lpstr>Geographical Analysis</vt:lpstr>
      <vt:lpstr>PowerPoint Presentation</vt:lpstr>
      <vt:lpstr>Although we've gained insights, here are some recommendations to consider</vt:lpstr>
      <vt:lpstr>Recommendations</vt:lpstr>
      <vt:lpstr>Recommendations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Gaseer</dc:creator>
  <cp:lastModifiedBy>Mustafa Gaseer</cp:lastModifiedBy>
  <cp:revision>10</cp:revision>
  <dcterms:created xsi:type="dcterms:W3CDTF">2024-09-24T13:04:51Z</dcterms:created>
  <dcterms:modified xsi:type="dcterms:W3CDTF">2024-09-28T08:31:52Z</dcterms:modified>
</cp:coreProperties>
</file>