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13.jpeg" ContentType="image/jpe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17.gif" ContentType="image/gif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240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6960" cy="503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6960" cy="503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6960" cy="240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6960" cy="240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6960" cy="503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B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B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</a:t>
            </a:r>
            <a:r>
              <a:rPr b="1" lang="en-B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b="1" lang="en-B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 </a:t>
            </a:r>
            <a:r>
              <a:rPr b="1" lang="en-B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Zagazig University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B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源ノ角ゴシック Heavy"/>
              </a:rPr>
              <a:t>  </a:t>
            </a:r>
            <a:r>
              <a:rPr b="1" lang="en-B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源ノ角ゴシック Heavy"/>
              </a:rPr>
              <a:t>Faculty of Engineering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B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源ノ角ゴシック Heavy"/>
              </a:rPr>
              <a:t>Computer Systems Engineering Dept.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35964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B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software-defined networking ( SDN )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60000" y="3474720"/>
            <a:ext cx="935964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Font typeface="Wingdings" charset="2"/>
              <a:buChar char=""/>
            </a:pPr>
            <a:r>
              <a:rPr b="0" lang="en-B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prepared by</a:t>
            </a: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2c3e50"/>
              </a:buClr>
              <a:buFont typeface="Wingdings" charset="2"/>
              <a:buChar char=""/>
            </a:pPr>
            <a:r>
              <a:rPr b="0" lang="en-B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Mostafa Elsayed Gohary</a:t>
            </a: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    </a:t>
            </a:r>
            <a:r>
              <a:rPr b="0" lang="en-B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present to</a:t>
            </a:r>
            <a:r>
              <a:rPr b="1" lang="en-B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B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  </a:t>
            </a:r>
            <a:r>
              <a:rPr b="0" lang="en-B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DR :  Nesreen I. Ziedan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424800" y="327960"/>
            <a:ext cx="855000" cy="93168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8595360" y="365760"/>
            <a:ext cx="1026720" cy="8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The SDN architecture</a:t>
            </a:r>
            <a:r>
              <a:rPr b="1" lang="en-B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The Controllers</a:t>
            </a:r>
            <a:r>
              <a:rPr b="0" lang="en-BS" sz="2400" spc="-1" strike="noStrike">
                <a:solidFill>
                  <a:srgbClr val="00cccc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:  It’s consider as th  “brains” of the network SDN Controllers offer a centralized view of the overall network .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the network administrators  can to dictate to the underlying systems (like switches and routers) how the forwarding plane should handle network traffic.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Southbound APIs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: SDN  uses southbound APIs to relay information to the routers and switches ‘ below ‘ , and use the Openflow protocal to communicates with  this routers and switches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Northbound APIs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:   SDN uses it  to communicates with the applications  ‘above’  ,so the  network administrators can easily program the  shape traffic and deploy services.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Openflow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Openflow was created in 2008  at Stanford  university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Now the Open Networking Foundation (ONF)  manage OpenFlow         specification and  how adopt with SDN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3749040" y="5212080"/>
            <a:ext cx="3291480" cy="177300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4663440" y="182880"/>
            <a:ext cx="4731120" cy="125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Openflow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First standard communications protocol that  interface defined between the control and forwarding layers of an SDN architecture.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Openflow protocol  enables the SDN Controller to directly   interacting  with  the  forwarding  behaviors of switches  from  different vendors  on condition these switches  provide a API for dealing with openflow protocol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 When SDN controller  make a  decision  such that change the switch/router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flow table   Openflow provide a interface from the controller to  the switch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4663440" y="182880"/>
            <a:ext cx="4731120" cy="125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The Openflow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4663440" y="182880"/>
            <a:ext cx="4731120" cy="125280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828800" y="2653560"/>
            <a:ext cx="6857280" cy="38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Openflow  Benefits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60000" y="1980000"/>
            <a:ext cx="456696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Centralization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more  performance  optimization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-top overview of the whole network topology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60000" y="4362840"/>
            <a:ext cx="456696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Abstraction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control plane and the data plane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software and hardware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-logical and physical configuration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5155920" y="1980000"/>
            <a:ext cx="456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Programmability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Enable the programers to make  more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</a:t>
            </a: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Innovative and different applications  in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</a:t>
            </a: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less  time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Administrators  don’t neet to deal with       CLI (commmand line interface)  or             other configuration interfaces   the can      directly  control the data plane by               openflow interface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4663440" y="182880"/>
            <a:ext cx="4731120" cy="125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SDN Applications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74320" y="164592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50000"/>
              </a:lnSpc>
            </a:pPr>
            <a:r>
              <a:rPr b="0" lang="en-B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1- Data Centers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2-  Enterprise Networks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3-Internet Exchange Points  ( IXPS )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4-Home Networks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SDN advantages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41200" y="201168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BS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1-Centralized Management</a:t>
            </a:r>
            <a:r>
              <a:rPr b="0" lang="en-BS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r>
              <a:rPr b="0" lang="en-BS" sz="2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:  it is can be so easily   to control and mange the traffic and  make Balance loads ,track  and debug the errors andmaintenance it .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2- Agility and Flexibility</a:t>
            </a:r>
            <a:r>
              <a:rPr b="0" lang="en-BS" sz="2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: helps organizations fastly  deploy new services , applications,, and infrastructure  so quickly meet business goals and objectives.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3- Innovation</a:t>
            </a:r>
            <a:r>
              <a:rPr b="0" lang="en-BS" sz="2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r>
              <a:rPr b="0" lang="en-BS" sz="2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:  help  the researchers  to  develop  new applications and services 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4- Indenpendent </a:t>
            </a:r>
            <a:r>
              <a:rPr b="0" lang="en-BS" sz="2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:   develop sofwares that will manage the network  independence from the hardware.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SDN advantages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5- Research  </a:t>
            </a: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:  help  to do  experments  on the network   easily and fastly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6- Security</a:t>
            </a: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: by centralized control it is can alongside a multi-layered security strategy to deal with increasing threats.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7-  Vendor dependence </a:t>
            </a: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:  help  to deal  with  different devices  from  different  vendors .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Network Functions Virtualization (NFV)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offers a new way to design, deploy and manage networking services.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NFV decouples the network functions, such as network address translation (NAT), firewalling, intrusion detection, domain name service (DNS), and caching, to name a few, from proprietary hardware appliances so they can run in software.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Network Functions Virtualization (NFV)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It’s designed to consolidate and deliver the networking components needed to support a fully virtualized infrastructure – including ( virtual servers, storage, and even other networks).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 utilizes standard IT virtualization technologies that run on high-volume service, switch and storage hardware to virtualize network functions. It is applicable to any data plane processing or control plane function in both wired and wireless network infrastructures.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Outline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Befor SDN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Why SDN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How SDN work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SDN applications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SDN advantages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SDN controllers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Demo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Network Functions Virtualization (NFV)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463040" y="1953000"/>
            <a:ext cx="6583320" cy="49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SDN VS NFV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60000" y="1980000"/>
            <a:ext cx="456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SDN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0" lang="en-B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enables users to program network layers, separating the data plane from the control plane</a:t>
            </a: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5155920" y="1980000"/>
            <a:ext cx="456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NVF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allows for agile placement of networking services when and where they are needed. By enabling this level of programmability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SDN VS NFV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r>
              <a:rPr b="0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SDN and NFV can enable users to optimize their network resources, increase network agility, service innovation, accelerate service time-to-market, extract business intelligence and ultimately enable dynamic, service-driven virtual networks.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SDN Controllers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26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SDN Controller</a:t>
            </a:r>
            <a:r>
              <a:rPr b="0" lang="en-BS" sz="26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</a:t>
            </a: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: a software-defined network (SDN) are the brains of the network. It is the application that acts as strategic control point in the SDN network, manage flow control to the switches/routers ‘below’ (via southbound APIs) and the applications and business logic ‘above’ (via northbound APIs) to deploy intelligent networks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1- NOX                                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It is the first-generation SDN controller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initially developed by  “Nicira Neworks”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open source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created in 2008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there are two edition  of NOX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classic NOX : written in  c++ and python  no longer supported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new  NOX  :  written in c++ anly   fast ,stable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6035040" y="91440"/>
            <a:ext cx="3108600" cy="13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2- POX   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96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python  based controller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-supports the same GUI and visualization tools as NOX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Pox algorithm  for a switch :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1- update address/ ports table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2- if multicast ,flood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3-if no table entry ,flood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4-if source == destination  ,drop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5-install flow table entry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7132320" y="20160"/>
            <a:ext cx="1810800" cy="16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3-FLOODLIGHT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Open-source SDN Controller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Java based controller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Allows developers to create SDN applications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-Supports OpenFlow protocol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-Apache-licensed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6666120" y="0"/>
            <a:ext cx="2294640" cy="16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3-FLOODLIGHT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3-FLOODLIGHT                      3-FLOODLIGHT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6666120" y="0"/>
            <a:ext cx="2294640" cy="166176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457560" y="1980000"/>
            <a:ext cx="9143280" cy="47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3-FLOODLIGHT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60000" y="190944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Basic functions :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1- install/Remove forwarding rules on switches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  route flows along the correct path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 Flows are packets with same header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                                         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2-Topology Discovery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 know what the network looks like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Link Layer Discovery Protocol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3-Statistics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 know what is happening in the network and what the traffic is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6666120" y="0"/>
            <a:ext cx="2294640" cy="16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OpenDaylight Project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founded by The Linux Foundation  On April 8, 2013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written in Java.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  it’s  goal to accelerate the adoption of software-defined networking (SDN)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BS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-has many releases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-Hydrogen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February 2014                    - Helium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October 2014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-Lithium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June 2015                      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              - Beryllium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	</a:t>
            </a: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February 2016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B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6492240" y="272880"/>
            <a:ext cx="2856960" cy="11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power of abstraction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0000" y="1980000"/>
            <a:ext cx="935964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How hardware abstraction  was useful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60000" y="4612320"/>
            <a:ext cx="935964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2442600" y="3017520"/>
            <a:ext cx="5131800" cy="33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OpenDaylight Project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THE PLATINIM MEMBERS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6492240" y="272880"/>
            <a:ext cx="2856960" cy="118980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1280160" y="519732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>
            <a:off x="1097280" y="327708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4"/>
          <a:stretch/>
        </p:blipFill>
        <p:spPr>
          <a:xfrm>
            <a:off x="7862400" y="501444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5"/>
          <a:stretch/>
        </p:blipFill>
        <p:spPr>
          <a:xfrm>
            <a:off x="4114800" y="327708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6"/>
          <a:stretch/>
        </p:blipFill>
        <p:spPr>
          <a:xfrm>
            <a:off x="7680960" y="318564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7"/>
          <a:stretch/>
        </p:blipFill>
        <p:spPr>
          <a:xfrm>
            <a:off x="4389120" y="5105880"/>
            <a:ext cx="1189800" cy="8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OpenDaylight Project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THE GOLDEN MEMBERS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492240" y="272880"/>
            <a:ext cx="2856960" cy="118980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6765120" y="393192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/>
        </p:blipFill>
        <p:spPr>
          <a:xfrm>
            <a:off x="1370160" y="4008600"/>
            <a:ext cx="1189800" cy="8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OpenDaylight Project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BS" sz="24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SOME OF SILVER MEMBERS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6492240" y="272880"/>
            <a:ext cx="2856960" cy="118980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5576400" y="455724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1" name="" descr=""/>
          <p:cNvPicPr/>
          <p:nvPr/>
        </p:nvPicPr>
        <p:blipFill>
          <a:blip r:embed="rId3"/>
          <a:stretch/>
        </p:blipFill>
        <p:spPr>
          <a:xfrm>
            <a:off x="5486400" y="320040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2" name="" descr=""/>
          <p:cNvPicPr/>
          <p:nvPr/>
        </p:nvPicPr>
        <p:blipFill>
          <a:blip r:embed="rId4"/>
          <a:stretch/>
        </p:blipFill>
        <p:spPr>
          <a:xfrm>
            <a:off x="3108960" y="592884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5"/>
          <a:stretch/>
        </p:blipFill>
        <p:spPr>
          <a:xfrm>
            <a:off x="5394960" y="583740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4" name="" descr=""/>
          <p:cNvPicPr/>
          <p:nvPr/>
        </p:nvPicPr>
        <p:blipFill>
          <a:blip r:embed="rId6"/>
          <a:stretch/>
        </p:blipFill>
        <p:spPr>
          <a:xfrm>
            <a:off x="7772400" y="583740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5" name="" descr=""/>
          <p:cNvPicPr/>
          <p:nvPr/>
        </p:nvPicPr>
        <p:blipFill>
          <a:blip r:embed="rId7"/>
          <a:stretch/>
        </p:blipFill>
        <p:spPr>
          <a:xfrm>
            <a:off x="7863840" y="448056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6" name="" descr=""/>
          <p:cNvPicPr/>
          <p:nvPr/>
        </p:nvPicPr>
        <p:blipFill>
          <a:blip r:embed="rId8"/>
          <a:stretch/>
        </p:blipFill>
        <p:spPr>
          <a:xfrm>
            <a:off x="3198960" y="455724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7" name="" descr=""/>
          <p:cNvPicPr/>
          <p:nvPr/>
        </p:nvPicPr>
        <p:blipFill>
          <a:blip r:embed="rId9"/>
          <a:stretch/>
        </p:blipFill>
        <p:spPr>
          <a:xfrm>
            <a:off x="3228120" y="309420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10"/>
          <a:stretch/>
        </p:blipFill>
        <p:spPr>
          <a:xfrm>
            <a:off x="8045280" y="309420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11"/>
          <a:stretch/>
        </p:blipFill>
        <p:spPr>
          <a:xfrm>
            <a:off x="730080" y="446580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50" name="" descr=""/>
          <p:cNvPicPr/>
          <p:nvPr/>
        </p:nvPicPr>
        <p:blipFill>
          <a:blip r:embed="rId12"/>
          <a:stretch/>
        </p:blipFill>
        <p:spPr>
          <a:xfrm>
            <a:off x="730080" y="5928840"/>
            <a:ext cx="1189800" cy="83736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13"/>
          <a:stretch/>
        </p:blipFill>
        <p:spPr>
          <a:xfrm>
            <a:off x="821520" y="3094200"/>
            <a:ext cx="1189800" cy="8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mininet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-Mininet  is a network prototyping tool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-Simulate an entire network on your pc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-Design network topology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 </a:t>
            </a:r>
            <a:r>
              <a:rPr b="0" lang="en-B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-Testing the topology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1371600" y="4663440"/>
            <a:ext cx="6828840" cy="24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mininet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Examples</a:t>
            </a: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sudo mn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nodes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dump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net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iperf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h1 ifconfig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h1 ping h1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sudo mn -c         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sudo  mn  --link tc,bw=100,delay=10ms 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mininet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Examples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295560" y="3200400"/>
            <a:ext cx="9552960" cy="31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60000" y="140400"/>
            <a:ext cx="9359640" cy="47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NO QUESTIONS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THANKS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 network work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60000" y="1980000"/>
            <a:ext cx="935964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360000" y="4612320"/>
            <a:ext cx="935964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005840" y="2103120"/>
            <a:ext cx="8046360" cy="442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Where the problem ?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60000" y="1060200"/>
            <a:ext cx="9359640" cy="62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2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Normal"/>
              </a:rPr>
              <a:t>-Don’t have top view of all network.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Normal"/>
              </a:rPr>
              <a:t>-Difficult to  manage the traffic and make the  load balance.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Normal"/>
              </a:rPr>
              <a:t>-Difficult to discover  and diagnose when things go wrong.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Normal"/>
              </a:rPr>
              <a:t>-Don’t have the flexibility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B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Normal"/>
              </a:rPr>
              <a:t>-Different vendors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 network work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7595280" cy="498204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Control plane VS Data plane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60000" y="1980000"/>
            <a:ext cx="456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源ノ角ゴシック Bold"/>
              </a:rPr>
              <a:t>Control plane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Makes decisions about how  handling  traffic  on the network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Control plane  functions :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       </a:t>
            </a: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</a:t>
            </a: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- System configuration .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         </a:t>
            </a: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- System management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         </a:t>
            </a:r>
            <a:r>
              <a:rPr b="0" lang="en-B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- How routers exchange the                          routing table information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5155920" y="1980000"/>
            <a:ext cx="456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BS" sz="3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plane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Forwards traffic according to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     </a:t>
            </a: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decisions that  made by the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     </a:t>
            </a:r>
            <a:r>
              <a:rPr b="0" lang="en-B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control plane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Now what is the </a:t>
            </a:r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SDN</a:t>
            </a:r>
            <a:r>
              <a:rPr b="1" lang="en-B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B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Software-Defined Networking ( SDN ) </a:t>
            </a:r>
            <a:r>
              <a:rPr b="1" lang="en-B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源ノ角ゴシック Bold"/>
              </a:rPr>
              <a:t>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-By SDN  we can  separate between  the control plane and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   </a:t>
            </a: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the forwarding plane(data plane)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-SDN provide a good soluation  to control the network by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</a:t>
            </a: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programming  and   make abstraction for the 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</a:t>
            </a: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applications and network services  from the nature of the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 </a:t>
            </a:r>
            <a:r>
              <a:rPr b="0" lang="en-B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Bold"/>
              </a:rPr>
              <a:t>network topology .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B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eeSans"/>
                <a:ea typeface="源ノ角ゴシック Heavy"/>
              </a:rPr>
              <a:t>The SDN architecture</a:t>
            </a:r>
            <a:endParaRPr b="0" lang="en-B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2098800" y="1371600"/>
            <a:ext cx="5547600" cy="56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2016-12-05T19:45:49Z</dcterms:created>
  <dc:creator/>
  <dc:description/>
  <dc:language>en-BS</dc:language>
  <cp:lastModifiedBy/>
  <dcterms:modified xsi:type="dcterms:W3CDTF">2016-12-06T14:59:10Z</dcterms:modified>
  <cp:revision>8</cp:revision>
  <dc:subject/>
  <dc:title/>
</cp:coreProperties>
</file>