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86" r:id="rId4"/>
    <p:sldId id="260" r:id="rId5"/>
    <p:sldId id="284" r:id="rId6"/>
    <p:sldId id="282" r:id="rId7"/>
    <p:sldId id="283" r:id="rId8"/>
    <p:sldId id="281" r:id="rId9"/>
    <p:sldId id="280" r:id="rId10"/>
    <p:sldId id="285" r:id="rId11"/>
    <p:sldId id="279" r:id="rId1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88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7331" y="0"/>
            <a:ext cx="2325468" cy="2325467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TextBox 10"/>
          <p:cNvSpPr txBox="1"/>
          <p:nvPr/>
        </p:nvSpPr>
        <p:spPr>
          <a:xfrm>
            <a:off x="870857" y="2380343"/>
            <a:ext cx="9652640" cy="3262432"/>
          </a:xfrm>
          <a:prstGeom prst="rect">
            <a:avLst/>
          </a:prstGeom>
          <a:solidFill>
            <a:srgbClr val="3B3B3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600">
                <a:solidFill>
                  <a:srgbClr val="FF6600"/>
                </a:solidFill>
              </a:defRPr>
            </a:pPr>
            <a:r>
              <a:rPr lang="en-US" dirty="0"/>
              <a:t>Bank Marketing (Campaign)</a:t>
            </a:r>
          </a:p>
          <a:p>
            <a:pPr>
              <a:defRPr sz="2000"/>
            </a:pPr>
            <a:r>
              <a:rPr dirty="0" smtClean="0"/>
              <a:t> </a:t>
            </a:r>
            <a:endParaRPr dirty="0"/>
          </a:p>
          <a:p>
            <a:pPr>
              <a:defRPr sz="2000">
                <a:solidFill>
                  <a:srgbClr val="DDDDDD"/>
                </a:solidFill>
              </a:defRPr>
            </a:pPr>
            <a:endParaRPr dirty="0"/>
          </a:p>
          <a:p>
            <a:pPr>
              <a:defRPr sz="2000">
                <a:solidFill>
                  <a:srgbClr val="DDDDDD"/>
                </a:solidFill>
              </a:defRPr>
            </a:pPr>
            <a:endParaRPr dirty="0"/>
          </a:p>
          <a:p>
            <a:pPr>
              <a:defRPr sz="2000">
                <a:solidFill>
                  <a:srgbClr val="DDDDDD"/>
                </a:solidFill>
              </a:defRPr>
            </a:pPr>
            <a:r>
              <a:rPr dirty="0"/>
              <a:t>Name: </a:t>
            </a:r>
            <a:r>
              <a:rPr lang="en-US" dirty="0"/>
              <a:t>Mustafa </a:t>
            </a:r>
            <a:r>
              <a:rPr lang="en-US" dirty="0" smtClean="0"/>
              <a:t>Fakhra</a:t>
            </a:r>
            <a:endParaRPr dirty="0"/>
          </a:p>
          <a:p>
            <a:pPr>
              <a:defRPr sz="2000">
                <a:solidFill>
                  <a:srgbClr val="DDDDDD"/>
                </a:solidFill>
              </a:defRPr>
            </a:pPr>
            <a:r>
              <a:rPr dirty="0"/>
              <a:t>Location : Dubai</a:t>
            </a:r>
            <a:r>
              <a:rPr dirty="0" smtClean="0"/>
              <a:t>,</a:t>
            </a:r>
            <a:r>
              <a:rPr lang="en-US" dirty="0" smtClean="0"/>
              <a:t> </a:t>
            </a:r>
            <a:r>
              <a:rPr dirty="0" smtClean="0"/>
              <a:t>UAE</a:t>
            </a:r>
            <a:endParaRPr dirty="0"/>
          </a:p>
          <a:p>
            <a:pPr>
              <a:defRPr sz="2000">
                <a:solidFill>
                  <a:srgbClr val="DDDDDD"/>
                </a:solidFill>
              </a:defRPr>
            </a:pPr>
            <a:r>
              <a:rPr lang="en-US" dirty="0" smtClean="0"/>
              <a:t>Project: Data Science</a:t>
            </a:r>
            <a:endParaRPr dirty="0"/>
          </a:p>
          <a:p>
            <a:pPr>
              <a:defRPr sz="2000">
                <a:solidFill>
                  <a:srgbClr val="DDDDDD"/>
                </a:solidFill>
              </a:defRPr>
            </a:pPr>
            <a:r>
              <a:rPr dirty="0"/>
              <a:t>Date : </a:t>
            </a:r>
            <a:r>
              <a:rPr lang="en-US" dirty="0" smtClean="0"/>
              <a:t>24</a:t>
            </a:r>
            <a:r>
              <a:rPr dirty="0" smtClean="0"/>
              <a:t>-</a:t>
            </a:r>
            <a:r>
              <a:rPr lang="en-US" dirty="0" smtClean="0"/>
              <a:t>September</a:t>
            </a:r>
            <a:r>
              <a:rPr dirty="0" smtClean="0"/>
              <a:t>-202</a:t>
            </a:r>
            <a:r>
              <a:rPr lang="en-US" dirty="0" smtClean="0"/>
              <a:t>2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DC6F948-2F33-47A0-AE55-62E355ACC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Approximately </a:t>
            </a:r>
            <a:r>
              <a:rPr lang="en-US" dirty="0"/>
              <a:t>all the classifiers have same result, but Random Forest was the best one.</a:t>
            </a:r>
          </a:p>
          <a:p>
            <a:r>
              <a:rPr lang="en-US" dirty="0" smtClean="0"/>
              <a:t>The  </a:t>
            </a:r>
            <a:r>
              <a:rPr lang="en-US" dirty="0"/>
              <a:t>model has around 89% Accuracy.</a:t>
            </a:r>
          </a:p>
          <a:p>
            <a:r>
              <a:rPr lang="en-US" dirty="0" smtClean="0"/>
              <a:t>Random </a:t>
            </a:r>
            <a:r>
              <a:rPr lang="en-US" dirty="0"/>
              <a:t>Forest has 87% Precision, 89% Recall, &amp; 88% F1 Score.</a:t>
            </a:r>
          </a:p>
          <a:p>
            <a:r>
              <a:rPr lang="en-US" dirty="0" smtClean="0"/>
              <a:t>We </a:t>
            </a:r>
            <a:r>
              <a:rPr lang="en-US" dirty="0"/>
              <a:t>can also see the results for each classifier as well.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0FEE1CD-BF08-48FA-8526-5BEB92660675}"/>
              </a:ext>
            </a:extLst>
          </p:cNvPr>
          <p:cNvSpPr txBox="1">
            <a:spLocks/>
          </p:cNvSpPr>
          <p:nvPr/>
        </p:nvSpPr>
        <p:spPr>
          <a:xfrm rot="5400000">
            <a:off x="5488404" y="-5488406"/>
            <a:ext cx="1215190" cy="1219200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FF6600"/>
                </a:solidFill>
              </a:rPr>
              <a:t>Conclusion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314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itle 1"/>
          <p:cNvSpPr txBox="1">
            <a:spLocks noGrp="1"/>
          </p:cNvSpPr>
          <p:nvPr>
            <p:ph type="ctrTitle"/>
          </p:nvPr>
        </p:nvSpPr>
        <p:spPr>
          <a:xfrm>
            <a:off x="-1" y="-1"/>
            <a:ext cx="5733143" cy="6858003"/>
          </a:xfrm>
          <a:prstGeom prst="rect">
            <a:avLst/>
          </a:prstGeom>
          <a:solidFill>
            <a:srgbClr val="3B3B3B"/>
          </a:solidFill>
        </p:spPr>
        <p:txBody>
          <a:bodyPr anchor="t"/>
          <a:lstStyle/>
          <a:p>
            <a:pPr>
              <a:defRPr b="1">
                <a:solidFill>
                  <a:srgbClr val="FF6600"/>
                </a:solidFill>
              </a:defRPr>
            </a:pPr>
            <a:endParaRPr dirty="0"/>
          </a:p>
        </p:txBody>
      </p:sp>
      <p:pic>
        <p:nvPicPr>
          <p:cNvPr id="193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863771"/>
            <a:ext cx="1654627" cy="994233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Subtitle 5"/>
          <p:cNvSpPr txBox="1">
            <a:spLocks noGrp="1"/>
          </p:cNvSpPr>
          <p:nvPr>
            <p:ph type="subTitle" sz="quarter" idx="1"/>
          </p:nvPr>
        </p:nvSpPr>
        <p:spPr>
          <a:xfrm>
            <a:off x="5152569" y="2481943"/>
            <a:ext cx="5558975" cy="1655762"/>
          </a:xfrm>
          <a:prstGeom prst="rect">
            <a:avLst/>
          </a:prstGeom>
        </p:spPr>
        <p:txBody>
          <a:bodyPr/>
          <a:lstStyle>
            <a:lvl1pPr>
              <a:defRPr sz="6600">
                <a:solidFill>
                  <a:srgbClr val="FF6600"/>
                </a:solidFill>
              </a:defRPr>
            </a:lvl1pPr>
          </a:lstStyle>
          <a:p>
            <a:r>
              <a:rPr dirty="0"/>
              <a:t>Thank You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Executive Summary"/>
          <p:cNvSpPr txBox="1">
            <a:spLocks noGrp="1"/>
          </p:cNvSpPr>
          <p:nvPr>
            <p:ph type="title"/>
          </p:nvPr>
        </p:nvSpPr>
        <p:spPr>
          <a:xfrm>
            <a:off x="-16226" y="-12795"/>
            <a:ext cx="12224452" cy="967968"/>
          </a:xfrm>
          <a:prstGeom prst="rect">
            <a:avLst/>
          </a:prstGeom>
          <a:solidFill>
            <a:srgbClr val="535353"/>
          </a:solidFill>
        </p:spPr>
        <p:txBody>
          <a:bodyPr anchor="b"/>
          <a:lstStyle>
            <a:lvl1pPr>
              <a:spcBef>
                <a:spcPts val="1000"/>
              </a:spcBef>
              <a:defRPr sz="4500">
                <a:solidFill>
                  <a:srgbClr val="FF66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 Executive Summary</a:t>
            </a:r>
          </a:p>
        </p:txBody>
      </p:sp>
      <p:sp>
        <p:nvSpPr>
          <p:cNvPr id="102" name="XYZ, an American private company, plans to invest in Cab industry since it is growing up remarkably.…"/>
          <p:cNvSpPr txBox="1">
            <a:spLocks noGrp="1"/>
          </p:cNvSpPr>
          <p:nvPr>
            <p:ph type="body" idx="1"/>
          </p:nvPr>
        </p:nvSpPr>
        <p:spPr>
          <a:xfrm>
            <a:off x="266173" y="1253331"/>
            <a:ext cx="11659654" cy="520520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12597" indent="-212597" defTabSz="850391">
              <a:lnSpc>
                <a:spcPct val="120000"/>
              </a:lnSpc>
              <a:spcBef>
                <a:spcPts val="900"/>
              </a:spcBef>
              <a:defRPr sz="837"/>
            </a:pPr>
            <a:endParaRPr lang="en-US" dirty="0" smtClean="0"/>
          </a:p>
          <a:p>
            <a:pPr marL="0" indent="0">
              <a:buNone/>
            </a:pPr>
            <a:r>
              <a:rPr lang="en-US" b="1" u="sng" dirty="0"/>
              <a:t>Problem Statement:</a:t>
            </a:r>
            <a:endParaRPr lang="en-US" dirty="0"/>
          </a:p>
          <a:p>
            <a:r>
              <a:rPr lang="en-US" dirty="0"/>
              <a:t>ABC Bank wants to sell it's term deposit product to customers and before launching the product they want to develop a model which help them in understanding whether a particular customer will buy their product or not (based on customer's past interaction with bank or other Financial Institution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b="1" u="sng" dirty="0" smtClean="0"/>
              <a:t>ML </a:t>
            </a:r>
            <a:r>
              <a:rPr lang="en-US" b="1" u="sng" dirty="0"/>
              <a:t>Problem:</a:t>
            </a:r>
            <a:endParaRPr lang="en-US" u="sng" dirty="0"/>
          </a:p>
          <a:p>
            <a:r>
              <a:rPr lang="en-US" dirty="0"/>
              <a:t>With an objective to gather insights on the factors that are impacting the persistency, build a classification for the given dataset.</a:t>
            </a:r>
          </a:p>
          <a:p>
            <a:pPr marL="0" indent="0" defTabSz="850391">
              <a:lnSpc>
                <a:spcPct val="120000"/>
              </a:lnSpc>
              <a:spcBef>
                <a:spcPts val="900"/>
              </a:spcBef>
              <a:buNone/>
              <a:defRPr sz="837"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The highest model accuracy and precision were attained using the </a:t>
            </a:r>
            <a:r>
              <a:rPr lang="en-US" b="1" u="sng" dirty="0" smtClean="0"/>
              <a:t>Random Forest </a:t>
            </a:r>
            <a:r>
              <a:rPr lang="en-US" b="1" u="sng" dirty="0"/>
              <a:t>model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Executive Summary"/>
          <p:cNvSpPr txBox="1">
            <a:spLocks noGrp="1"/>
          </p:cNvSpPr>
          <p:nvPr>
            <p:ph type="title"/>
          </p:nvPr>
        </p:nvSpPr>
        <p:spPr>
          <a:xfrm>
            <a:off x="-16226" y="-12795"/>
            <a:ext cx="12224452" cy="967968"/>
          </a:xfrm>
          <a:prstGeom prst="rect">
            <a:avLst/>
          </a:prstGeom>
          <a:solidFill>
            <a:srgbClr val="535353"/>
          </a:solidFill>
        </p:spPr>
        <p:txBody>
          <a:bodyPr anchor="b"/>
          <a:lstStyle>
            <a:lvl1pPr>
              <a:spcBef>
                <a:spcPts val="1000"/>
              </a:spcBef>
              <a:defRPr sz="4500">
                <a:solidFill>
                  <a:srgbClr val="FF66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lang="en-US" dirty="0" smtClean="0"/>
              <a:t>Project Steps</a:t>
            </a:r>
            <a:endParaRPr dirty="0"/>
          </a:p>
        </p:txBody>
      </p:sp>
      <p:sp>
        <p:nvSpPr>
          <p:cNvPr id="102" name="XYZ, an American private company, plans to invest in Cab industry since it is growing up remarkably.…"/>
          <p:cNvSpPr txBox="1">
            <a:spLocks noGrp="1"/>
          </p:cNvSpPr>
          <p:nvPr>
            <p:ph type="body" idx="1"/>
          </p:nvPr>
        </p:nvSpPr>
        <p:spPr>
          <a:xfrm>
            <a:off x="266173" y="1253331"/>
            <a:ext cx="11659654" cy="520520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12597" indent="-212597" defTabSz="850391">
              <a:lnSpc>
                <a:spcPct val="120000"/>
              </a:lnSpc>
              <a:spcBef>
                <a:spcPts val="900"/>
              </a:spcBef>
              <a:defRPr sz="837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Understanding the case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Importing Required libraries and dataset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Understanding our data (data exploratory)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Data processing and transformation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Model Building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Model evaluation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Model Deployment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1225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Data Processing"/>
          <p:cNvSpPr txBox="1">
            <a:spLocks noGrp="1"/>
          </p:cNvSpPr>
          <p:nvPr>
            <p:ph type="title"/>
          </p:nvPr>
        </p:nvSpPr>
        <p:spPr>
          <a:xfrm>
            <a:off x="-16226" y="-12795"/>
            <a:ext cx="12224452" cy="967968"/>
          </a:xfrm>
          <a:prstGeom prst="rect">
            <a:avLst/>
          </a:prstGeom>
          <a:solidFill>
            <a:srgbClr val="535353"/>
          </a:solidFill>
        </p:spPr>
        <p:txBody>
          <a:bodyPr anchor="b"/>
          <a:lstStyle>
            <a:lvl1pPr>
              <a:spcBef>
                <a:spcPts val="1000"/>
              </a:spcBef>
              <a:defRPr sz="4500">
                <a:solidFill>
                  <a:srgbClr val="FF66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Data Processing</a:t>
            </a:r>
          </a:p>
        </p:txBody>
      </p:sp>
      <p:sp>
        <p:nvSpPr>
          <p:cNvPr id="109" name="Assumptions - Users in “City.csv”data assumes as users only use for XYZ company for Cab service. - Profit is calculated by ‘Price_charged-Cost_of_Trip’ for each trip. - Income is divided in 3 classes which are “high”, “middle” and “low”. - Precipitation "/>
          <p:cNvSpPr txBox="1">
            <a:spLocks noGrp="1"/>
          </p:cNvSpPr>
          <p:nvPr>
            <p:ph type="body" idx="1"/>
          </p:nvPr>
        </p:nvSpPr>
        <p:spPr>
          <a:xfrm>
            <a:off x="266173" y="1253331"/>
            <a:ext cx="11659654" cy="520520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defRPr sz="2400"/>
            </a:pPr>
            <a:r>
              <a:rPr lang="en-US" dirty="0" smtClean="0"/>
              <a:t>File Used: </a:t>
            </a:r>
            <a:r>
              <a:rPr lang="en-US" dirty="0" smtClean="0"/>
              <a:t>bank-additional-full.csv</a:t>
            </a:r>
          </a:p>
          <a:p>
            <a:pPr>
              <a:lnSpc>
                <a:spcPct val="150000"/>
              </a:lnSpc>
              <a:defRPr sz="2400"/>
            </a:pPr>
            <a:r>
              <a:rPr lang="en-US" dirty="0" smtClean="0"/>
              <a:t>Correlation </a:t>
            </a:r>
            <a:r>
              <a:rPr lang="en-US" dirty="0" smtClean="0"/>
              <a:t>between all variables and the predictor.</a:t>
            </a:r>
          </a:p>
          <a:p>
            <a:pPr>
              <a:lnSpc>
                <a:spcPct val="150000"/>
              </a:lnSpc>
              <a:defRPr sz="2400"/>
            </a:pPr>
            <a:r>
              <a:rPr lang="en-US" dirty="0" smtClean="0"/>
              <a:t>M</a:t>
            </a:r>
            <a:r>
              <a:rPr lang="en-US" dirty="0" smtClean="0"/>
              <a:t>issing </a:t>
            </a:r>
            <a:r>
              <a:rPr lang="en-US" dirty="0" smtClean="0"/>
              <a:t>data or nulls </a:t>
            </a:r>
            <a:r>
              <a:rPr lang="en-US" dirty="0" smtClean="0"/>
              <a:t>exist and have been handled.</a:t>
            </a:r>
            <a:endParaRPr lang="en-US" dirty="0" smtClean="0"/>
          </a:p>
          <a:p>
            <a:pPr>
              <a:lnSpc>
                <a:spcPct val="150000"/>
              </a:lnSpc>
              <a:defRPr sz="2400"/>
            </a:pPr>
            <a:r>
              <a:rPr lang="en-US" dirty="0" smtClean="0"/>
              <a:t>Data wrangling transformation included normalizing data and standardize them. </a:t>
            </a:r>
          </a:p>
          <a:p>
            <a:pPr lvl="1">
              <a:lnSpc>
                <a:spcPct val="150000"/>
              </a:lnSpc>
              <a:defRPr sz="2400"/>
            </a:pPr>
            <a:r>
              <a:rPr lang="en-US" dirty="0" smtClean="0"/>
              <a:t>This has increased the correlation between the features and the predictor variable.</a:t>
            </a:r>
          </a:p>
          <a:p>
            <a:pPr>
              <a:lnSpc>
                <a:spcPct val="150000"/>
              </a:lnSpc>
              <a:defRPr sz="2400"/>
            </a:pPr>
            <a:r>
              <a:rPr lang="en-US" dirty="0" smtClean="0"/>
              <a:t>Dummy variables have been created (Categorical </a:t>
            </a:r>
            <a:r>
              <a:rPr lang="en-US" dirty="0"/>
              <a:t>variables to 0 and 1</a:t>
            </a:r>
            <a:r>
              <a:rPr lang="en-US" dirty="0" smtClean="0"/>
              <a:t>).</a:t>
            </a:r>
            <a:endParaRPr lang="en-US" dirty="0"/>
          </a:p>
          <a:p>
            <a:pPr>
              <a:lnSpc>
                <a:spcPct val="150000"/>
              </a:lnSpc>
              <a:defRPr sz="2400"/>
            </a:pP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Data Processing"/>
          <p:cNvSpPr txBox="1">
            <a:spLocks noGrp="1"/>
          </p:cNvSpPr>
          <p:nvPr>
            <p:ph type="title"/>
          </p:nvPr>
        </p:nvSpPr>
        <p:spPr>
          <a:xfrm>
            <a:off x="-16226" y="-12795"/>
            <a:ext cx="12224452" cy="967968"/>
          </a:xfrm>
          <a:prstGeom prst="rect">
            <a:avLst/>
          </a:prstGeom>
          <a:solidFill>
            <a:srgbClr val="535353"/>
          </a:solidFill>
        </p:spPr>
        <p:txBody>
          <a:bodyPr anchor="b"/>
          <a:lstStyle>
            <a:lvl1pPr>
              <a:spcBef>
                <a:spcPts val="1000"/>
              </a:spcBef>
              <a:defRPr sz="4500">
                <a:solidFill>
                  <a:srgbClr val="FF66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lang="en-US" dirty="0" smtClean="0"/>
              <a:t>Model Building </a:t>
            </a:r>
            <a:endParaRPr dirty="0"/>
          </a:p>
        </p:txBody>
      </p:sp>
      <p:sp>
        <p:nvSpPr>
          <p:cNvPr id="109" name="Assumptions - Users in “City.csv”data assumes as users only use for XYZ company for Cab service. - Profit is calculated by ‘Price_charged-Cost_of_Trip’ for each trip. - Income is divided in 3 classes which are “high”, “middle” and “low”. - Precipitation "/>
          <p:cNvSpPr txBox="1">
            <a:spLocks noGrp="1"/>
          </p:cNvSpPr>
          <p:nvPr>
            <p:ph type="body" idx="1"/>
          </p:nvPr>
        </p:nvSpPr>
        <p:spPr>
          <a:xfrm>
            <a:off x="266173" y="1253331"/>
            <a:ext cx="11659654" cy="520520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defRPr sz="2400"/>
            </a:pPr>
            <a:r>
              <a:rPr lang="en-US" dirty="0" smtClean="0"/>
              <a:t>The case is classification so we will be using three models:</a:t>
            </a:r>
          </a:p>
          <a:p>
            <a:pPr>
              <a:lnSpc>
                <a:spcPct val="150000"/>
              </a:lnSpc>
              <a:defRPr sz="2400"/>
            </a:pPr>
            <a:r>
              <a:rPr lang="en-US" dirty="0" smtClean="0"/>
              <a:t>Logistic Regression, Ridge Regression, &amp; Random Forest classifier.</a:t>
            </a:r>
            <a:endParaRPr lang="en-US" dirty="0"/>
          </a:p>
          <a:p>
            <a:pPr>
              <a:lnSpc>
                <a:spcPct val="150000"/>
              </a:lnSpc>
              <a:defRPr sz="24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335596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0FEE1CD-BF08-48FA-8526-5BEB92660675}"/>
              </a:ext>
            </a:extLst>
          </p:cNvPr>
          <p:cNvSpPr txBox="1">
            <a:spLocks/>
          </p:cNvSpPr>
          <p:nvPr/>
        </p:nvSpPr>
        <p:spPr>
          <a:xfrm rot="5400000">
            <a:off x="5488405" y="-5488406"/>
            <a:ext cx="1215190" cy="1219200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Logistic</a:t>
            </a:r>
            <a:r>
              <a:rPr kumimoji="0" lang="pl-PL" sz="44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pl-PL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Regression</a:t>
            </a:r>
            <a:r>
              <a:rPr kumimoji="0" lang="pl-PL" sz="44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Model Results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69" y="3924331"/>
            <a:ext cx="4032404" cy="22570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442" y="1688213"/>
            <a:ext cx="5787654" cy="410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275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0FEE1CD-BF08-48FA-8526-5BEB92660675}"/>
              </a:ext>
            </a:extLst>
          </p:cNvPr>
          <p:cNvSpPr txBox="1">
            <a:spLocks/>
          </p:cNvSpPr>
          <p:nvPr/>
        </p:nvSpPr>
        <p:spPr>
          <a:xfrm rot="5400000">
            <a:off x="5488405" y="-5488406"/>
            <a:ext cx="1215190" cy="1219200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Ridge</a:t>
            </a:r>
            <a:r>
              <a:rPr kumimoji="0" lang="pl-PL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pl-PL" sz="44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Regression 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Model Results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494" y="3455704"/>
            <a:ext cx="4830778" cy="28030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558" y="1483047"/>
            <a:ext cx="5574490" cy="382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426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0FEE1CD-BF08-48FA-8526-5BEB92660675}"/>
              </a:ext>
            </a:extLst>
          </p:cNvPr>
          <p:cNvSpPr txBox="1">
            <a:spLocks/>
          </p:cNvSpPr>
          <p:nvPr/>
        </p:nvSpPr>
        <p:spPr>
          <a:xfrm rot="5400000">
            <a:off x="5488404" y="-5488406"/>
            <a:ext cx="1215190" cy="1219200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FF6600"/>
                </a:solidFill>
              </a:rPr>
              <a:t>Random Forest </a:t>
            </a:r>
            <a:r>
              <a:rPr lang="en-US" dirty="0" smtClean="0">
                <a:solidFill>
                  <a:srgbClr val="FF6600"/>
                </a:solidFill>
              </a:rPr>
              <a:t>Model Results</a:t>
            </a:r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77" y="3137972"/>
            <a:ext cx="5234643" cy="30799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465525"/>
            <a:ext cx="5620512" cy="394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897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DC6F948-2F33-47A0-AE55-62E355ACC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>
                <a:solidFill>
                  <a:srgbClr val="00B050"/>
                </a:solidFill>
              </a:rPr>
              <a:t>Model Trade-offs:</a:t>
            </a:r>
          </a:p>
          <a:p>
            <a:pPr lvl="1" algn="just"/>
            <a:r>
              <a:rPr lang="en-US" dirty="0">
                <a:solidFill>
                  <a:srgbClr val="C00000"/>
                </a:solidFill>
              </a:rPr>
              <a:t>Advantages:</a:t>
            </a:r>
          </a:p>
          <a:p>
            <a:pPr lvl="2" algn="just"/>
            <a:r>
              <a:rPr lang="en-US" dirty="0"/>
              <a:t>Insensitive to Outliers.</a:t>
            </a:r>
          </a:p>
          <a:p>
            <a:pPr lvl="2" algn="just"/>
            <a:r>
              <a:rPr lang="en-US" dirty="0"/>
              <a:t>Insensitive to Null values.</a:t>
            </a:r>
          </a:p>
          <a:p>
            <a:pPr lvl="2" algn="just"/>
            <a:r>
              <a:rPr lang="en-US" dirty="0"/>
              <a:t>Less Prone to overfitting.</a:t>
            </a:r>
          </a:p>
          <a:p>
            <a:pPr lvl="1" algn="just"/>
            <a:r>
              <a:rPr lang="en-US" dirty="0">
                <a:solidFill>
                  <a:srgbClr val="C00000"/>
                </a:solidFill>
              </a:rPr>
              <a:t>Disadvantages:</a:t>
            </a:r>
          </a:p>
          <a:p>
            <a:pPr lvl="2" algn="just"/>
            <a:r>
              <a:rPr lang="en-US" dirty="0"/>
              <a:t>Losing Interpretability.</a:t>
            </a:r>
          </a:p>
          <a:p>
            <a:pPr lvl="2" algn="just"/>
            <a:r>
              <a:rPr lang="en-US" dirty="0"/>
              <a:t>Difficult to diagnose and improve.</a:t>
            </a:r>
          </a:p>
          <a:p>
            <a:pPr algn="just"/>
            <a:r>
              <a:rPr lang="en-US" dirty="0">
                <a:solidFill>
                  <a:srgbClr val="00B050"/>
                </a:solidFill>
              </a:rPr>
              <a:t>Results obtained:</a:t>
            </a:r>
          </a:p>
          <a:p>
            <a:pPr lvl="2" algn="just"/>
            <a:r>
              <a:rPr lang="en-US" dirty="0"/>
              <a:t>Accuracy: </a:t>
            </a:r>
            <a:r>
              <a:rPr lang="en-US" dirty="0" smtClean="0"/>
              <a:t>87 </a:t>
            </a:r>
            <a:r>
              <a:rPr lang="en-US" dirty="0"/>
              <a:t>– </a:t>
            </a:r>
            <a:r>
              <a:rPr lang="en-US" dirty="0" smtClean="0"/>
              <a:t>89 </a:t>
            </a:r>
            <a:r>
              <a:rPr lang="en-US" dirty="0"/>
              <a:t>%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0FEE1CD-BF08-48FA-8526-5BEB92660675}"/>
              </a:ext>
            </a:extLst>
          </p:cNvPr>
          <p:cNvSpPr txBox="1">
            <a:spLocks/>
          </p:cNvSpPr>
          <p:nvPr/>
        </p:nvSpPr>
        <p:spPr>
          <a:xfrm rot="5400000">
            <a:off x="5488404" y="-5488406"/>
            <a:ext cx="1215190" cy="1219200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FF6600"/>
                </a:solidFill>
              </a:rPr>
              <a:t>Random Forest Model</a:t>
            </a:r>
          </a:p>
        </p:txBody>
      </p:sp>
    </p:spTree>
    <p:extLst>
      <p:ext uri="{BB962C8B-B14F-4D97-AF65-F5344CB8AC3E}">
        <p14:creationId xmlns:p14="http://schemas.microsoft.com/office/powerpoint/2010/main" val="210950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344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Helvetica</vt:lpstr>
      <vt:lpstr>Office Theme</vt:lpstr>
      <vt:lpstr>PowerPoint Presentation</vt:lpstr>
      <vt:lpstr> Executive Summary</vt:lpstr>
      <vt:lpstr>Project Steps</vt:lpstr>
      <vt:lpstr>Data Processing</vt:lpstr>
      <vt:lpstr>Model Building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Mostafa Fakhra</dc:creator>
  <cp:lastModifiedBy>Mostafa Fakhra</cp:lastModifiedBy>
  <cp:revision>7</cp:revision>
  <dcterms:modified xsi:type="dcterms:W3CDTF">2022-09-24T11:56:40Z</dcterms:modified>
</cp:coreProperties>
</file>