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8" r:id="rId3"/>
    <p:sldId id="286" r:id="rId4"/>
    <p:sldId id="260" r:id="rId5"/>
    <p:sldId id="284" r:id="rId6"/>
    <p:sldId id="282" r:id="rId7"/>
    <p:sldId id="283" r:id="rId8"/>
    <p:sldId id="281" r:id="rId9"/>
    <p:sldId id="280" r:id="rId10"/>
    <p:sldId id="285" r:id="rId11"/>
    <p:sldId id="279" r:id="rId1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79588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8"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3"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3"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94" name="Picture 5" descr="Picture 5"/>
          <p:cNvPicPr>
            <a:picLocks noChangeAspect="1"/>
          </p:cNvPicPr>
          <p:nvPr/>
        </p:nvPicPr>
        <p:blipFill>
          <a:blip r:embed="rId2">
            <a:extLst/>
          </a:blip>
          <a:stretch>
            <a:fillRect/>
          </a:stretch>
        </p:blipFill>
        <p:spPr>
          <a:xfrm>
            <a:off x="1027331" y="0"/>
            <a:ext cx="2325468" cy="2325467"/>
          </a:xfrm>
          <a:prstGeom prst="rect">
            <a:avLst/>
          </a:prstGeom>
          <a:ln w="12700">
            <a:miter lim="400000"/>
          </a:ln>
        </p:spPr>
      </p:pic>
      <p:sp>
        <p:nvSpPr>
          <p:cNvPr id="95" name="TextBox 10"/>
          <p:cNvSpPr txBox="1"/>
          <p:nvPr/>
        </p:nvSpPr>
        <p:spPr>
          <a:xfrm>
            <a:off x="870857" y="2380343"/>
            <a:ext cx="8431152" cy="3262432"/>
          </a:xfrm>
          <a:prstGeom prst="rect">
            <a:avLst/>
          </a:prstGeom>
          <a:solidFill>
            <a:srgbClr val="3B3B3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6600">
                <a:solidFill>
                  <a:srgbClr val="FF6600"/>
                </a:solidFill>
              </a:defRPr>
            </a:pPr>
            <a:r>
              <a:rPr lang="en-US" dirty="0" smtClean="0"/>
              <a:t>Healthcare Data Science</a:t>
            </a:r>
            <a:endParaRPr dirty="0"/>
          </a:p>
          <a:p>
            <a:pPr>
              <a:defRPr sz="2000"/>
            </a:pPr>
            <a:r>
              <a:rPr dirty="0"/>
              <a:t> </a:t>
            </a:r>
          </a:p>
          <a:p>
            <a:pPr>
              <a:defRPr sz="2000">
                <a:solidFill>
                  <a:srgbClr val="DDDDDD"/>
                </a:solidFill>
              </a:defRPr>
            </a:pPr>
            <a:endParaRPr dirty="0"/>
          </a:p>
          <a:p>
            <a:pPr>
              <a:defRPr sz="2000">
                <a:solidFill>
                  <a:srgbClr val="DDDDDD"/>
                </a:solidFill>
              </a:defRPr>
            </a:pPr>
            <a:endParaRPr dirty="0"/>
          </a:p>
          <a:p>
            <a:pPr>
              <a:defRPr sz="2000">
                <a:solidFill>
                  <a:srgbClr val="DDDDDD"/>
                </a:solidFill>
              </a:defRPr>
            </a:pPr>
            <a:r>
              <a:rPr dirty="0"/>
              <a:t>Name: </a:t>
            </a:r>
            <a:r>
              <a:rPr lang="en-US" dirty="0"/>
              <a:t>Mustafa </a:t>
            </a:r>
            <a:r>
              <a:rPr lang="en-US" dirty="0" smtClean="0"/>
              <a:t>Fakhra</a:t>
            </a:r>
            <a:endParaRPr dirty="0"/>
          </a:p>
          <a:p>
            <a:pPr>
              <a:defRPr sz="2000">
                <a:solidFill>
                  <a:srgbClr val="DDDDDD"/>
                </a:solidFill>
              </a:defRPr>
            </a:pPr>
            <a:r>
              <a:rPr dirty="0"/>
              <a:t>Location : Dubai</a:t>
            </a:r>
            <a:r>
              <a:rPr dirty="0" smtClean="0"/>
              <a:t>,</a:t>
            </a:r>
            <a:r>
              <a:rPr lang="en-US" dirty="0" smtClean="0"/>
              <a:t> </a:t>
            </a:r>
            <a:r>
              <a:rPr dirty="0" smtClean="0"/>
              <a:t>UAE</a:t>
            </a:r>
            <a:endParaRPr dirty="0"/>
          </a:p>
          <a:p>
            <a:pPr>
              <a:defRPr sz="2000">
                <a:solidFill>
                  <a:srgbClr val="DDDDDD"/>
                </a:solidFill>
              </a:defRPr>
            </a:pPr>
            <a:r>
              <a:rPr lang="en-US" dirty="0" smtClean="0"/>
              <a:t>Project: Data Science</a:t>
            </a:r>
            <a:endParaRPr dirty="0"/>
          </a:p>
          <a:p>
            <a:pPr>
              <a:defRPr sz="2000">
                <a:solidFill>
                  <a:srgbClr val="DDDDDD"/>
                </a:solidFill>
              </a:defRPr>
            </a:pPr>
            <a:r>
              <a:rPr dirty="0"/>
              <a:t>Date : </a:t>
            </a:r>
            <a:r>
              <a:rPr lang="en-US" dirty="0" smtClean="0"/>
              <a:t>26</a:t>
            </a:r>
            <a:r>
              <a:rPr dirty="0" smtClean="0"/>
              <a:t>-Ma</a:t>
            </a:r>
            <a:r>
              <a:rPr lang="en-US" dirty="0" smtClean="0"/>
              <a:t>y</a:t>
            </a:r>
            <a:r>
              <a:rPr dirty="0" smtClean="0"/>
              <a:t>-202</a:t>
            </a:r>
            <a:r>
              <a:rPr lang="en-US" dirty="0" smtClean="0"/>
              <a:t>2</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p:txBody>
          <a:bodyPr>
            <a:normAutofit/>
          </a:bodyPr>
          <a:lstStyle/>
          <a:p>
            <a:r>
              <a:rPr lang="en-US" dirty="0"/>
              <a:t>Approximately all the classifiers have same result, but the Ridge </a:t>
            </a:r>
            <a:r>
              <a:rPr lang="en-US" dirty="0" err="1"/>
              <a:t>CLassifier</a:t>
            </a:r>
            <a:r>
              <a:rPr lang="en-US" dirty="0"/>
              <a:t> and the Random Forest were the best one.</a:t>
            </a:r>
          </a:p>
          <a:p>
            <a:r>
              <a:rPr lang="en-US" dirty="0"/>
              <a:t>These two models have around 82% Accuracy.</a:t>
            </a:r>
          </a:p>
          <a:p>
            <a:r>
              <a:rPr lang="en-US" dirty="0"/>
              <a:t>Ridge Classifier has 78% Precision, 58% Recall, &amp; 67% F1 Score.</a:t>
            </a:r>
          </a:p>
          <a:p>
            <a:r>
              <a:rPr lang="en-US" dirty="0"/>
              <a:t>Random Forest has 82% Precision, 56% Recall, &amp; 66% F1 Score.</a:t>
            </a:r>
          </a:p>
          <a:p>
            <a:pPr algn="just"/>
            <a:endParaRPr lang="en-US"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rgbClr val="FF6600"/>
                </a:solidFill>
              </a:rPr>
              <a:t>Conclusion</a:t>
            </a:r>
            <a:endParaRPr lang="en-US" dirty="0">
              <a:solidFill>
                <a:srgbClr val="FF6600"/>
              </a:solidFill>
            </a:endParaRPr>
          </a:p>
        </p:txBody>
      </p:sp>
    </p:spTree>
    <p:extLst>
      <p:ext uri="{BB962C8B-B14F-4D97-AF65-F5344CB8AC3E}">
        <p14:creationId xmlns:p14="http://schemas.microsoft.com/office/powerpoint/2010/main" val="1667314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itle 1"/>
          <p:cNvSpPr txBox="1">
            <a:spLocks noGrp="1"/>
          </p:cNvSpPr>
          <p:nvPr>
            <p:ph type="ctrTitle"/>
          </p:nvPr>
        </p:nvSpPr>
        <p:spPr>
          <a:xfrm>
            <a:off x="-1" y="-1"/>
            <a:ext cx="5733143" cy="6858003"/>
          </a:xfrm>
          <a:prstGeom prst="rect">
            <a:avLst/>
          </a:prstGeom>
          <a:solidFill>
            <a:srgbClr val="3B3B3B"/>
          </a:solidFill>
        </p:spPr>
        <p:txBody>
          <a:bodyPr anchor="t"/>
          <a:lstStyle/>
          <a:p>
            <a:pPr>
              <a:defRPr b="1">
                <a:solidFill>
                  <a:srgbClr val="FF6600"/>
                </a:solidFill>
              </a:defRPr>
            </a:pPr>
            <a:endParaRPr dirty="0"/>
          </a:p>
        </p:txBody>
      </p:sp>
      <p:pic>
        <p:nvPicPr>
          <p:cNvPr id="193" name="Picture 3" descr="Picture 3"/>
          <p:cNvPicPr>
            <a:picLocks noChangeAspect="1"/>
          </p:cNvPicPr>
          <p:nvPr/>
        </p:nvPicPr>
        <p:blipFill>
          <a:blip r:embed="rId2">
            <a:extLst/>
          </a:blip>
          <a:stretch>
            <a:fillRect/>
          </a:stretch>
        </p:blipFill>
        <p:spPr>
          <a:xfrm>
            <a:off x="0" y="5863771"/>
            <a:ext cx="1654627" cy="994233"/>
          </a:xfrm>
          <a:prstGeom prst="rect">
            <a:avLst/>
          </a:prstGeom>
          <a:ln w="12700">
            <a:miter lim="400000"/>
          </a:ln>
        </p:spPr>
      </p:pic>
      <p:sp>
        <p:nvSpPr>
          <p:cNvPr id="194" name="Subtitle 5"/>
          <p:cNvSpPr txBox="1">
            <a:spLocks noGrp="1"/>
          </p:cNvSpPr>
          <p:nvPr>
            <p:ph type="subTitle" sz="quarter" idx="1"/>
          </p:nvPr>
        </p:nvSpPr>
        <p:spPr>
          <a:xfrm>
            <a:off x="5152569" y="2481943"/>
            <a:ext cx="5558975" cy="1655762"/>
          </a:xfrm>
          <a:prstGeom prst="rect">
            <a:avLst/>
          </a:prstGeom>
        </p:spPr>
        <p:txBody>
          <a:bodyPr/>
          <a:lstStyle>
            <a:lvl1pPr>
              <a:defRPr sz="6600">
                <a:solidFill>
                  <a:srgbClr val="FF6600"/>
                </a:solidFill>
              </a:defRPr>
            </a:lvl1pPr>
          </a:lstStyle>
          <a:p>
            <a:r>
              <a:rPr dirty="0"/>
              <a:t>Thank You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Executive Summary"/>
          <p:cNvSpPr txBox="1">
            <a:spLocks noGrp="1"/>
          </p:cNvSpPr>
          <p:nvPr>
            <p:ph type="title"/>
          </p:nvPr>
        </p:nvSpPr>
        <p:spPr>
          <a:xfrm>
            <a:off x="-16226" y="-12795"/>
            <a:ext cx="12224452" cy="967968"/>
          </a:xfrm>
          <a:prstGeom prst="rect">
            <a:avLst/>
          </a:prstGeom>
          <a:solidFill>
            <a:srgbClr val="535353"/>
          </a:solidFill>
        </p:spPr>
        <p:txBody>
          <a:bodyPr anchor="b"/>
          <a:lstStyle>
            <a:lvl1pPr>
              <a:spcBef>
                <a:spcPts val="1000"/>
              </a:spcBef>
              <a:defRPr sz="4500">
                <a:solidFill>
                  <a:srgbClr val="FF6600"/>
                </a:solidFill>
                <a:latin typeface="+mn-lt"/>
                <a:ea typeface="+mn-ea"/>
                <a:cs typeface="+mn-cs"/>
                <a:sym typeface="Calibri"/>
              </a:defRPr>
            </a:lvl1pPr>
          </a:lstStyle>
          <a:p>
            <a:r>
              <a:t> Executive Summary</a:t>
            </a:r>
          </a:p>
        </p:txBody>
      </p:sp>
      <p:sp>
        <p:nvSpPr>
          <p:cNvPr id="102" name="XYZ, an American private company, plans to invest in Cab industry since it is growing up remarkably.…"/>
          <p:cNvSpPr txBox="1">
            <a:spLocks noGrp="1"/>
          </p:cNvSpPr>
          <p:nvPr>
            <p:ph type="body" idx="1"/>
          </p:nvPr>
        </p:nvSpPr>
        <p:spPr>
          <a:xfrm>
            <a:off x="266173" y="1253331"/>
            <a:ext cx="11659654" cy="5205208"/>
          </a:xfrm>
          <a:prstGeom prst="rect">
            <a:avLst/>
          </a:prstGeom>
        </p:spPr>
        <p:txBody>
          <a:bodyPr>
            <a:normAutofit/>
          </a:bodyPr>
          <a:lstStyle/>
          <a:p>
            <a:pPr marL="212597" indent="-212597" defTabSz="850391">
              <a:lnSpc>
                <a:spcPct val="120000"/>
              </a:lnSpc>
              <a:spcBef>
                <a:spcPts val="900"/>
              </a:spcBef>
              <a:defRPr sz="837"/>
            </a:pPr>
            <a:endParaRPr lang="en-US" dirty="0" smtClean="0"/>
          </a:p>
          <a:p>
            <a:pPr marL="0" indent="0">
              <a:buNone/>
            </a:pPr>
            <a:r>
              <a:rPr lang="en-US" b="1" u="sng" dirty="0"/>
              <a:t>Problem Statement:</a:t>
            </a:r>
            <a:endParaRPr lang="en-US" dirty="0"/>
          </a:p>
          <a:p>
            <a:r>
              <a:rPr lang="en-US" dirty="0"/>
              <a:t>One of the challenge for all Pharmaceutical companies is to understand the persistency of drug as per the physician prescription. To solve this problem ABC pharma company approached an analytics company to automate this process of identification.</a:t>
            </a:r>
          </a:p>
          <a:p>
            <a:pPr marL="0" indent="0">
              <a:buNone/>
            </a:pPr>
            <a:r>
              <a:rPr lang="en-US" b="1" u="sng" dirty="0"/>
              <a:t>ML Problem:</a:t>
            </a:r>
            <a:endParaRPr lang="en-US" u="sng" dirty="0"/>
          </a:p>
          <a:p>
            <a:r>
              <a:rPr lang="en-US" dirty="0"/>
              <a:t>With an objective to gather insights on the factors that are impacting the persistency, build a classification for the given dataset.</a:t>
            </a:r>
          </a:p>
          <a:p>
            <a:pPr marL="0" indent="0" defTabSz="850391">
              <a:lnSpc>
                <a:spcPct val="120000"/>
              </a:lnSpc>
              <a:spcBef>
                <a:spcPts val="900"/>
              </a:spcBef>
              <a:buNone/>
              <a:defRPr sz="837"/>
            </a:pPr>
            <a:endParaRPr lang="en-US" dirty="0"/>
          </a:p>
          <a:p>
            <a:pPr marL="0" indent="0">
              <a:buNone/>
            </a:pPr>
            <a:r>
              <a:rPr lang="en-US" b="1" u="sng" dirty="0"/>
              <a:t>The highest model accuracy and precision were attained using the </a:t>
            </a:r>
            <a:r>
              <a:rPr lang="en-US" b="1" u="sng" dirty="0" smtClean="0"/>
              <a:t>Random Forest </a:t>
            </a:r>
            <a:r>
              <a:rPr lang="en-US" b="1" u="sng" dirty="0"/>
              <a:t>model</a:t>
            </a:r>
            <a:r>
              <a:rPr lang="en-US" dirty="0"/>
              <a:t>.</a:t>
            </a:r>
            <a:endParaRPr lang="en-US"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Executive Summary"/>
          <p:cNvSpPr txBox="1">
            <a:spLocks noGrp="1"/>
          </p:cNvSpPr>
          <p:nvPr>
            <p:ph type="title"/>
          </p:nvPr>
        </p:nvSpPr>
        <p:spPr>
          <a:xfrm>
            <a:off x="-16226" y="-12795"/>
            <a:ext cx="12224452" cy="967968"/>
          </a:xfrm>
          <a:prstGeom prst="rect">
            <a:avLst/>
          </a:prstGeom>
          <a:solidFill>
            <a:srgbClr val="535353"/>
          </a:solidFill>
        </p:spPr>
        <p:txBody>
          <a:bodyPr anchor="b"/>
          <a:lstStyle>
            <a:lvl1pPr>
              <a:spcBef>
                <a:spcPts val="1000"/>
              </a:spcBef>
              <a:defRPr sz="4500">
                <a:solidFill>
                  <a:srgbClr val="FF6600"/>
                </a:solidFill>
                <a:latin typeface="+mn-lt"/>
                <a:ea typeface="+mn-ea"/>
                <a:cs typeface="+mn-cs"/>
                <a:sym typeface="Calibri"/>
              </a:defRPr>
            </a:lvl1pPr>
          </a:lstStyle>
          <a:p>
            <a:r>
              <a:rPr lang="en-US" dirty="0" smtClean="0"/>
              <a:t>Project Steps</a:t>
            </a:r>
            <a:endParaRPr dirty="0"/>
          </a:p>
        </p:txBody>
      </p:sp>
      <p:sp>
        <p:nvSpPr>
          <p:cNvPr id="102" name="XYZ, an American private company, plans to invest in Cab industry since it is growing up remarkably.…"/>
          <p:cNvSpPr txBox="1">
            <a:spLocks noGrp="1"/>
          </p:cNvSpPr>
          <p:nvPr>
            <p:ph type="body" idx="1"/>
          </p:nvPr>
        </p:nvSpPr>
        <p:spPr>
          <a:xfrm>
            <a:off x="266173" y="1253331"/>
            <a:ext cx="11659654" cy="5205208"/>
          </a:xfrm>
          <a:prstGeom prst="rect">
            <a:avLst/>
          </a:prstGeom>
        </p:spPr>
        <p:txBody>
          <a:bodyPr>
            <a:normAutofit/>
          </a:bodyPr>
          <a:lstStyle/>
          <a:p>
            <a:pPr marL="212597" indent="-212597" defTabSz="850391">
              <a:lnSpc>
                <a:spcPct val="120000"/>
              </a:lnSpc>
              <a:spcBef>
                <a:spcPts val="900"/>
              </a:spcBef>
              <a:defRPr sz="837"/>
            </a:pPr>
            <a:endParaRPr lang="en-US" dirty="0" smtClean="0"/>
          </a:p>
          <a:p>
            <a:pPr marL="514350" indent="-514350">
              <a:buFont typeface="+mj-lt"/>
              <a:buAutoNum type="arabicPeriod"/>
            </a:pPr>
            <a:r>
              <a:rPr lang="en-US" b="1" dirty="0" smtClean="0"/>
              <a:t>Understanding the case</a:t>
            </a:r>
          </a:p>
          <a:p>
            <a:pPr marL="514350" indent="-514350">
              <a:buFont typeface="+mj-lt"/>
              <a:buAutoNum type="arabicPeriod"/>
            </a:pPr>
            <a:r>
              <a:rPr lang="en-US" b="1" dirty="0" smtClean="0"/>
              <a:t>Importing Required libraries and dataset</a:t>
            </a:r>
          </a:p>
          <a:p>
            <a:pPr marL="514350" indent="-514350">
              <a:buFont typeface="+mj-lt"/>
              <a:buAutoNum type="arabicPeriod"/>
            </a:pPr>
            <a:r>
              <a:rPr lang="en-US" b="1" dirty="0" smtClean="0"/>
              <a:t>Understanding our data (data exploratory)</a:t>
            </a:r>
          </a:p>
          <a:p>
            <a:pPr marL="514350" indent="-514350">
              <a:buFont typeface="+mj-lt"/>
              <a:buAutoNum type="arabicPeriod"/>
            </a:pPr>
            <a:r>
              <a:rPr lang="en-US" b="1" dirty="0" smtClean="0"/>
              <a:t>Data processing and transformation</a:t>
            </a:r>
          </a:p>
          <a:p>
            <a:pPr marL="514350" indent="-514350">
              <a:buFont typeface="+mj-lt"/>
              <a:buAutoNum type="arabicPeriod"/>
            </a:pPr>
            <a:r>
              <a:rPr lang="en-US" b="1" dirty="0" smtClean="0"/>
              <a:t>Model Building</a:t>
            </a:r>
          </a:p>
          <a:p>
            <a:pPr marL="514350" indent="-514350">
              <a:buFont typeface="+mj-lt"/>
              <a:buAutoNum type="arabicPeriod"/>
            </a:pPr>
            <a:r>
              <a:rPr lang="en-US" b="1" dirty="0" smtClean="0"/>
              <a:t>Model evaluation</a:t>
            </a:r>
          </a:p>
          <a:p>
            <a:pPr marL="514350" indent="-514350">
              <a:buFont typeface="+mj-lt"/>
              <a:buAutoNum type="arabicPeriod"/>
            </a:pPr>
            <a:r>
              <a:rPr lang="en-US" b="1" dirty="0" smtClean="0"/>
              <a:t>Model Deployment</a:t>
            </a:r>
            <a:endParaRPr lang="en-US" dirty="0"/>
          </a:p>
        </p:txBody>
      </p:sp>
    </p:spTree>
    <p:extLst>
      <p:ext uri="{BB962C8B-B14F-4D97-AF65-F5344CB8AC3E}">
        <p14:creationId xmlns:p14="http://schemas.microsoft.com/office/powerpoint/2010/main" val="7621225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Data Processing"/>
          <p:cNvSpPr txBox="1">
            <a:spLocks noGrp="1"/>
          </p:cNvSpPr>
          <p:nvPr>
            <p:ph type="title"/>
          </p:nvPr>
        </p:nvSpPr>
        <p:spPr>
          <a:xfrm>
            <a:off x="-16226" y="-12795"/>
            <a:ext cx="12224452" cy="967968"/>
          </a:xfrm>
          <a:prstGeom prst="rect">
            <a:avLst/>
          </a:prstGeom>
          <a:solidFill>
            <a:srgbClr val="535353"/>
          </a:solidFill>
        </p:spPr>
        <p:txBody>
          <a:bodyPr anchor="b"/>
          <a:lstStyle>
            <a:lvl1pPr>
              <a:spcBef>
                <a:spcPts val="1000"/>
              </a:spcBef>
              <a:defRPr sz="4500">
                <a:solidFill>
                  <a:srgbClr val="FF6600"/>
                </a:solidFill>
                <a:latin typeface="+mn-lt"/>
                <a:ea typeface="+mn-ea"/>
                <a:cs typeface="+mn-cs"/>
                <a:sym typeface="Calibri"/>
              </a:defRPr>
            </a:lvl1pPr>
          </a:lstStyle>
          <a:p>
            <a:r>
              <a:t>Data Processing</a:t>
            </a:r>
          </a:p>
        </p:txBody>
      </p:sp>
      <p:sp>
        <p:nvSpPr>
          <p:cNvPr id="109" name="Assumptions - Users in “City.csv”data assumes as users only use for XYZ company for Cab service. - Profit is calculated by ‘Price_charged-Cost_of_Trip’ for each trip. - Income is divided in 3 classes which are “high”, “middle” and “low”. - Precipitation "/>
          <p:cNvSpPr txBox="1">
            <a:spLocks noGrp="1"/>
          </p:cNvSpPr>
          <p:nvPr>
            <p:ph type="body" idx="1"/>
          </p:nvPr>
        </p:nvSpPr>
        <p:spPr>
          <a:xfrm>
            <a:off x="266173" y="1253331"/>
            <a:ext cx="11659654" cy="5205208"/>
          </a:xfrm>
          <a:prstGeom prst="rect">
            <a:avLst/>
          </a:prstGeom>
        </p:spPr>
        <p:txBody>
          <a:bodyPr/>
          <a:lstStyle/>
          <a:p>
            <a:pPr>
              <a:lnSpc>
                <a:spcPct val="150000"/>
              </a:lnSpc>
              <a:defRPr sz="2400"/>
            </a:pPr>
            <a:r>
              <a:rPr lang="en-US" dirty="0" smtClean="0"/>
              <a:t>File Used: Healthcare_dataset.xlsx</a:t>
            </a:r>
          </a:p>
          <a:p>
            <a:pPr>
              <a:lnSpc>
                <a:spcPct val="150000"/>
              </a:lnSpc>
              <a:defRPr sz="2400"/>
            </a:pPr>
            <a:r>
              <a:rPr lang="en-US" dirty="0" smtClean="0"/>
              <a:t>Correlation between all variables and the predictor.</a:t>
            </a:r>
          </a:p>
          <a:p>
            <a:pPr>
              <a:lnSpc>
                <a:spcPct val="150000"/>
              </a:lnSpc>
              <a:defRPr sz="2400"/>
            </a:pPr>
            <a:r>
              <a:rPr lang="en-US" dirty="0" smtClean="0"/>
              <a:t>No missing data or nulls exist.</a:t>
            </a:r>
          </a:p>
          <a:p>
            <a:pPr>
              <a:lnSpc>
                <a:spcPct val="150000"/>
              </a:lnSpc>
              <a:defRPr sz="2400"/>
            </a:pPr>
            <a:r>
              <a:rPr lang="en-US" dirty="0" smtClean="0"/>
              <a:t>Data wrangling transformation included normalizing data and standardize them. </a:t>
            </a:r>
          </a:p>
          <a:p>
            <a:pPr lvl="1">
              <a:lnSpc>
                <a:spcPct val="150000"/>
              </a:lnSpc>
              <a:defRPr sz="2400"/>
            </a:pPr>
            <a:r>
              <a:rPr lang="en-US" dirty="0" smtClean="0"/>
              <a:t>This has increased the correlation between the features and the predictor variable.</a:t>
            </a:r>
          </a:p>
          <a:p>
            <a:pPr>
              <a:lnSpc>
                <a:spcPct val="150000"/>
              </a:lnSpc>
              <a:defRPr sz="2400"/>
            </a:pPr>
            <a:r>
              <a:rPr lang="en-US" dirty="0" smtClean="0"/>
              <a:t>Dummy variables have been created (Categorical </a:t>
            </a:r>
            <a:r>
              <a:rPr lang="en-US" dirty="0"/>
              <a:t>variables to 0 and 1</a:t>
            </a:r>
            <a:r>
              <a:rPr lang="en-US" dirty="0" smtClean="0"/>
              <a:t>).</a:t>
            </a:r>
            <a:endParaRPr lang="en-US" dirty="0"/>
          </a:p>
          <a:p>
            <a:pPr>
              <a:lnSpc>
                <a:spcPct val="150000"/>
              </a:lnSpc>
              <a:defRPr sz="2400"/>
            </a:pP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Data Processing"/>
          <p:cNvSpPr txBox="1">
            <a:spLocks noGrp="1"/>
          </p:cNvSpPr>
          <p:nvPr>
            <p:ph type="title"/>
          </p:nvPr>
        </p:nvSpPr>
        <p:spPr>
          <a:xfrm>
            <a:off x="-16226" y="-12795"/>
            <a:ext cx="12224452" cy="967968"/>
          </a:xfrm>
          <a:prstGeom prst="rect">
            <a:avLst/>
          </a:prstGeom>
          <a:solidFill>
            <a:srgbClr val="535353"/>
          </a:solidFill>
        </p:spPr>
        <p:txBody>
          <a:bodyPr anchor="b"/>
          <a:lstStyle>
            <a:lvl1pPr>
              <a:spcBef>
                <a:spcPts val="1000"/>
              </a:spcBef>
              <a:defRPr sz="4500">
                <a:solidFill>
                  <a:srgbClr val="FF6600"/>
                </a:solidFill>
                <a:latin typeface="+mn-lt"/>
                <a:ea typeface="+mn-ea"/>
                <a:cs typeface="+mn-cs"/>
                <a:sym typeface="Calibri"/>
              </a:defRPr>
            </a:lvl1pPr>
          </a:lstStyle>
          <a:p>
            <a:r>
              <a:rPr lang="en-US" dirty="0" smtClean="0"/>
              <a:t>Model Building </a:t>
            </a:r>
            <a:endParaRPr dirty="0"/>
          </a:p>
        </p:txBody>
      </p:sp>
      <p:sp>
        <p:nvSpPr>
          <p:cNvPr id="109" name="Assumptions - Users in “City.csv”data assumes as users only use for XYZ company for Cab service. - Profit is calculated by ‘Price_charged-Cost_of_Trip’ for each trip. - Income is divided in 3 classes which are “high”, “middle” and “low”. - Precipitation "/>
          <p:cNvSpPr txBox="1">
            <a:spLocks noGrp="1"/>
          </p:cNvSpPr>
          <p:nvPr>
            <p:ph type="body" idx="1"/>
          </p:nvPr>
        </p:nvSpPr>
        <p:spPr>
          <a:xfrm>
            <a:off x="266173" y="1253331"/>
            <a:ext cx="11659654" cy="5205208"/>
          </a:xfrm>
          <a:prstGeom prst="rect">
            <a:avLst/>
          </a:prstGeom>
        </p:spPr>
        <p:txBody>
          <a:bodyPr/>
          <a:lstStyle/>
          <a:p>
            <a:pPr>
              <a:lnSpc>
                <a:spcPct val="150000"/>
              </a:lnSpc>
              <a:defRPr sz="2400"/>
            </a:pPr>
            <a:r>
              <a:rPr lang="en-US" dirty="0" smtClean="0"/>
              <a:t>The case is classification so we will be using three models:</a:t>
            </a:r>
          </a:p>
          <a:p>
            <a:pPr>
              <a:lnSpc>
                <a:spcPct val="150000"/>
              </a:lnSpc>
              <a:defRPr sz="2400"/>
            </a:pPr>
            <a:r>
              <a:rPr lang="en-US" dirty="0" smtClean="0"/>
              <a:t>Logistic Regression, Ridge Regression, &amp; Random Forest classifier.</a:t>
            </a:r>
            <a:endParaRPr lang="en-US" dirty="0"/>
          </a:p>
          <a:p>
            <a:pPr>
              <a:lnSpc>
                <a:spcPct val="150000"/>
              </a:lnSpc>
              <a:defRPr sz="2400"/>
            </a:pPr>
            <a:endParaRPr dirty="0"/>
          </a:p>
        </p:txBody>
      </p:sp>
    </p:spTree>
    <p:extLst>
      <p:ext uri="{BB962C8B-B14F-4D97-AF65-F5344CB8AC3E}">
        <p14:creationId xmlns:p14="http://schemas.microsoft.com/office/powerpoint/2010/main" val="73335596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5"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pl-PL" sz="4400" b="1" i="0" u="none" strike="noStrike" kern="1200" cap="none" spc="0" normalizeH="0" baseline="0" noProof="0" dirty="0" err="1">
                <a:ln>
                  <a:noFill/>
                </a:ln>
                <a:solidFill>
                  <a:srgbClr val="FF6600"/>
                </a:solidFill>
                <a:effectLst/>
                <a:uLnTx/>
                <a:uFillTx/>
                <a:latin typeface="Calibri Light" panose="020F0302020204030204"/>
                <a:ea typeface="+mj-ea"/>
                <a:cs typeface="+mj-cs"/>
              </a:rPr>
              <a:t>Logistic</a:t>
            </a:r>
            <a:r>
              <a:rPr kumimoji="0" lang="pl-PL" sz="4400" b="1" i="0" u="none" strike="noStrike" kern="1200" cap="none" spc="0" normalizeH="0" baseline="0" noProof="0" dirty="0">
                <a:ln>
                  <a:noFill/>
                </a:ln>
                <a:solidFill>
                  <a:srgbClr val="FF6600"/>
                </a:solidFill>
                <a:effectLst/>
                <a:uLnTx/>
                <a:uFillTx/>
                <a:latin typeface="Calibri Light" panose="020F0302020204030204"/>
                <a:ea typeface="+mj-ea"/>
                <a:cs typeface="+mj-cs"/>
              </a:rPr>
              <a:t> </a:t>
            </a:r>
            <a:r>
              <a:rPr kumimoji="0" lang="pl-PL" sz="4400" b="1" i="0" u="none" strike="noStrike" kern="1200" cap="none" spc="0" normalizeH="0" baseline="0" noProof="0" dirty="0" err="1">
                <a:ln>
                  <a:noFill/>
                </a:ln>
                <a:solidFill>
                  <a:srgbClr val="FF6600"/>
                </a:solidFill>
                <a:effectLst/>
                <a:uLnTx/>
                <a:uFillTx/>
                <a:latin typeface="Calibri Light" panose="020F0302020204030204"/>
                <a:ea typeface="+mj-ea"/>
                <a:cs typeface="+mj-cs"/>
              </a:rPr>
              <a:t>Regression</a:t>
            </a:r>
            <a:r>
              <a:rPr kumimoji="0" lang="pl-PL" sz="4400" b="1" i="0" u="none" strike="noStrike" kern="1200" cap="none" spc="0" normalizeH="0" baseline="0" noProof="0" dirty="0">
                <a:ln>
                  <a:noFill/>
                </a:ln>
                <a:solidFill>
                  <a:srgbClr val="FF6600"/>
                </a:solidFill>
                <a:effectLst/>
                <a:uLnTx/>
                <a:uFillTx/>
                <a:latin typeface="Calibri Light" panose="020F0302020204030204"/>
                <a:ea typeface="+mj-ea"/>
                <a:cs typeface="+mj-cs"/>
              </a:rPr>
              <a:t> </a:t>
            </a:r>
            <a:r>
              <a:rPr kumimoji="0" lang="en-US" sz="4400" b="1" i="0" u="none" strike="noStrike" kern="1200" cap="none" spc="0" normalizeH="0" baseline="0" noProof="0" dirty="0">
                <a:ln>
                  <a:noFill/>
                </a:ln>
                <a:solidFill>
                  <a:srgbClr val="FF6600"/>
                </a:solidFill>
                <a:effectLst/>
                <a:uLnTx/>
                <a:uFillTx/>
                <a:latin typeface="Calibri Light" panose="020F0302020204030204"/>
                <a:ea typeface="+mj-ea"/>
                <a:cs typeface="+mj-cs"/>
              </a:rPr>
              <a:t>Model Results</a:t>
            </a:r>
          </a:p>
        </p:txBody>
      </p:sp>
      <p:pic>
        <p:nvPicPr>
          <p:cNvPr id="2" name="Picture 1"/>
          <p:cNvPicPr>
            <a:picLocks noChangeAspect="1"/>
          </p:cNvPicPr>
          <p:nvPr/>
        </p:nvPicPr>
        <p:blipFill>
          <a:blip r:embed="rId2"/>
          <a:stretch>
            <a:fillRect/>
          </a:stretch>
        </p:blipFill>
        <p:spPr>
          <a:xfrm>
            <a:off x="765132" y="2153986"/>
            <a:ext cx="5301801" cy="1747454"/>
          </a:xfrm>
          <a:prstGeom prst="rect">
            <a:avLst/>
          </a:prstGeom>
        </p:spPr>
      </p:pic>
      <p:pic>
        <p:nvPicPr>
          <p:cNvPr id="5" name="Picture 4"/>
          <p:cNvPicPr>
            <a:picLocks noChangeAspect="1"/>
          </p:cNvPicPr>
          <p:nvPr/>
        </p:nvPicPr>
        <p:blipFill>
          <a:blip r:embed="rId3"/>
          <a:stretch>
            <a:fillRect/>
          </a:stretch>
        </p:blipFill>
        <p:spPr>
          <a:xfrm>
            <a:off x="2496917" y="4934473"/>
            <a:ext cx="2248214" cy="695422"/>
          </a:xfrm>
          <a:prstGeom prst="rect">
            <a:avLst/>
          </a:prstGeom>
        </p:spPr>
      </p:pic>
      <p:pic>
        <p:nvPicPr>
          <p:cNvPr id="7" name="Picture 6"/>
          <p:cNvPicPr>
            <a:picLocks noChangeAspect="1"/>
          </p:cNvPicPr>
          <p:nvPr/>
        </p:nvPicPr>
        <p:blipFill>
          <a:blip r:embed="rId4"/>
          <a:stretch>
            <a:fillRect/>
          </a:stretch>
        </p:blipFill>
        <p:spPr>
          <a:xfrm>
            <a:off x="6784964" y="1751052"/>
            <a:ext cx="4727618" cy="3183421"/>
          </a:xfrm>
          <a:prstGeom prst="rect">
            <a:avLst/>
          </a:prstGeom>
        </p:spPr>
      </p:pic>
    </p:spTree>
    <p:extLst>
      <p:ext uri="{BB962C8B-B14F-4D97-AF65-F5344CB8AC3E}">
        <p14:creationId xmlns:p14="http://schemas.microsoft.com/office/powerpoint/2010/main" val="2780275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5"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rgbClr val="FF6600"/>
                </a:solidFill>
                <a:effectLst/>
                <a:uLnTx/>
                <a:uFillTx/>
                <a:latin typeface="Calibri Light" panose="020F0302020204030204"/>
                <a:ea typeface="+mj-ea"/>
                <a:cs typeface="+mj-cs"/>
              </a:rPr>
              <a:t>Ridge</a:t>
            </a:r>
            <a:r>
              <a:rPr kumimoji="0" lang="pl-PL" sz="4400" b="1" i="0" u="none" strike="noStrike" kern="1200" cap="none" spc="0" normalizeH="0" baseline="0" noProof="0" dirty="0" smtClean="0">
                <a:ln>
                  <a:noFill/>
                </a:ln>
                <a:solidFill>
                  <a:srgbClr val="FF6600"/>
                </a:solidFill>
                <a:effectLst/>
                <a:uLnTx/>
                <a:uFillTx/>
                <a:latin typeface="Calibri Light" panose="020F0302020204030204"/>
                <a:ea typeface="+mj-ea"/>
                <a:cs typeface="+mj-cs"/>
              </a:rPr>
              <a:t> </a:t>
            </a:r>
            <a:r>
              <a:rPr kumimoji="0" lang="pl-PL" sz="4400" b="1" i="0" u="none" strike="noStrike" kern="1200" cap="none" spc="0" normalizeH="0" baseline="0" noProof="0" dirty="0">
                <a:ln>
                  <a:noFill/>
                </a:ln>
                <a:solidFill>
                  <a:srgbClr val="FF6600"/>
                </a:solidFill>
                <a:effectLst/>
                <a:uLnTx/>
                <a:uFillTx/>
                <a:latin typeface="Calibri Light" panose="020F0302020204030204"/>
                <a:ea typeface="+mj-ea"/>
                <a:cs typeface="+mj-cs"/>
              </a:rPr>
              <a:t>Regression </a:t>
            </a:r>
            <a:r>
              <a:rPr kumimoji="0" lang="en-US" sz="4400" b="1" i="0" u="none" strike="noStrike" kern="1200" cap="none" spc="0" normalizeH="0" baseline="0" noProof="0" dirty="0">
                <a:ln>
                  <a:noFill/>
                </a:ln>
                <a:solidFill>
                  <a:srgbClr val="FF6600"/>
                </a:solidFill>
                <a:effectLst/>
                <a:uLnTx/>
                <a:uFillTx/>
                <a:latin typeface="Calibri Light" panose="020F0302020204030204"/>
                <a:ea typeface="+mj-ea"/>
                <a:cs typeface="+mj-cs"/>
              </a:rPr>
              <a:t>Model Results</a:t>
            </a:r>
          </a:p>
        </p:txBody>
      </p:sp>
      <p:pic>
        <p:nvPicPr>
          <p:cNvPr id="2" name="Picture 1"/>
          <p:cNvPicPr>
            <a:picLocks noChangeAspect="1"/>
          </p:cNvPicPr>
          <p:nvPr/>
        </p:nvPicPr>
        <p:blipFill>
          <a:blip r:embed="rId2"/>
          <a:stretch>
            <a:fillRect/>
          </a:stretch>
        </p:blipFill>
        <p:spPr>
          <a:xfrm>
            <a:off x="6920213" y="1877955"/>
            <a:ext cx="3886742" cy="2638793"/>
          </a:xfrm>
          <a:prstGeom prst="rect">
            <a:avLst/>
          </a:prstGeom>
        </p:spPr>
      </p:pic>
      <p:pic>
        <p:nvPicPr>
          <p:cNvPr id="5" name="Picture 4"/>
          <p:cNvPicPr>
            <a:picLocks noChangeAspect="1"/>
          </p:cNvPicPr>
          <p:nvPr/>
        </p:nvPicPr>
        <p:blipFill>
          <a:blip r:embed="rId3"/>
          <a:stretch>
            <a:fillRect/>
          </a:stretch>
        </p:blipFill>
        <p:spPr>
          <a:xfrm>
            <a:off x="894698" y="2208928"/>
            <a:ext cx="5128149" cy="2071469"/>
          </a:xfrm>
          <a:prstGeom prst="rect">
            <a:avLst/>
          </a:prstGeom>
        </p:spPr>
      </p:pic>
      <p:pic>
        <p:nvPicPr>
          <p:cNvPr id="7" name="Picture 6"/>
          <p:cNvPicPr>
            <a:picLocks noChangeAspect="1"/>
          </p:cNvPicPr>
          <p:nvPr/>
        </p:nvPicPr>
        <p:blipFill>
          <a:blip r:embed="rId4"/>
          <a:stretch>
            <a:fillRect/>
          </a:stretch>
        </p:blipFill>
        <p:spPr>
          <a:xfrm>
            <a:off x="2373860" y="4758911"/>
            <a:ext cx="3234459" cy="1030448"/>
          </a:xfrm>
          <a:prstGeom prst="rect">
            <a:avLst/>
          </a:prstGeom>
        </p:spPr>
      </p:pic>
    </p:spTree>
    <p:extLst>
      <p:ext uri="{BB962C8B-B14F-4D97-AF65-F5344CB8AC3E}">
        <p14:creationId xmlns:p14="http://schemas.microsoft.com/office/powerpoint/2010/main" val="1321426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FF6600"/>
                </a:solidFill>
              </a:rPr>
              <a:t>Random Forest </a:t>
            </a:r>
            <a:r>
              <a:rPr lang="en-US" dirty="0" smtClean="0">
                <a:solidFill>
                  <a:srgbClr val="FF6600"/>
                </a:solidFill>
              </a:rPr>
              <a:t>Model Results</a:t>
            </a:r>
            <a:endParaRPr lang="en-US" dirty="0">
              <a:solidFill>
                <a:srgbClr val="FF6600"/>
              </a:solidFill>
            </a:endParaRPr>
          </a:p>
        </p:txBody>
      </p:sp>
      <p:pic>
        <p:nvPicPr>
          <p:cNvPr id="2" name="Picture 1"/>
          <p:cNvPicPr>
            <a:picLocks noChangeAspect="1"/>
          </p:cNvPicPr>
          <p:nvPr/>
        </p:nvPicPr>
        <p:blipFill>
          <a:blip r:embed="rId2"/>
          <a:stretch>
            <a:fillRect/>
          </a:stretch>
        </p:blipFill>
        <p:spPr>
          <a:xfrm>
            <a:off x="260279" y="1442845"/>
            <a:ext cx="4648849" cy="2753109"/>
          </a:xfrm>
          <a:prstGeom prst="rect">
            <a:avLst/>
          </a:prstGeom>
        </p:spPr>
      </p:pic>
      <p:pic>
        <p:nvPicPr>
          <p:cNvPr id="3" name="Picture 2"/>
          <p:cNvPicPr>
            <a:picLocks noChangeAspect="1"/>
          </p:cNvPicPr>
          <p:nvPr/>
        </p:nvPicPr>
        <p:blipFill>
          <a:blip r:embed="rId3"/>
          <a:stretch>
            <a:fillRect/>
          </a:stretch>
        </p:blipFill>
        <p:spPr>
          <a:xfrm>
            <a:off x="5291991" y="3878962"/>
            <a:ext cx="6433005" cy="2558414"/>
          </a:xfrm>
          <a:prstGeom prst="rect">
            <a:avLst/>
          </a:prstGeom>
        </p:spPr>
      </p:pic>
    </p:spTree>
    <p:extLst>
      <p:ext uri="{BB962C8B-B14F-4D97-AF65-F5344CB8AC3E}">
        <p14:creationId xmlns:p14="http://schemas.microsoft.com/office/powerpoint/2010/main" val="2290897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p:txBody>
          <a:bodyPr>
            <a:normAutofit fontScale="92500" lnSpcReduction="20000"/>
          </a:bodyPr>
          <a:lstStyle/>
          <a:p>
            <a:pPr algn="just"/>
            <a:r>
              <a:rPr lang="en-US" dirty="0">
                <a:solidFill>
                  <a:srgbClr val="00B050"/>
                </a:solidFill>
              </a:rPr>
              <a:t>Model Trade-offs:</a:t>
            </a:r>
          </a:p>
          <a:p>
            <a:pPr lvl="1" algn="just"/>
            <a:r>
              <a:rPr lang="en-US" dirty="0">
                <a:solidFill>
                  <a:srgbClr val="C00000"/>
                </a:solidFill>
              </a:rPr>
              <a:t>Advantages:</a:t>
            </a:r>
          </a:p>
          <a:p>
            <a:pPr lvl="2" algn="just"/>
            <a:r>
              <a:rPr lang="en-US" dirty="0"/>
              <a:t>Insensitive to Outliers.</a:t>
            </a:r>
          </a:p>
          <a:p>
            <a:pPr lvl="2" algn="just"/>
            <a:r>
              <a:rPr lang="en-US" dirty="0"/>
              <a:t>Insensitive to Null values.</a:t>
            </a:r>
          </a:p>
          <a:p>
            <a:pPr lvl="2" algn="just"/>
            <a:r>
              <a:rPr lang="en-US" dirty="0"/>
              <a:t>Less Prone to overfitting.</a:t>
            </a:r>
          </a:p>
          <a:p>
            <a:pPr lvl="1" algn="just"/>
            <a:r>
              <a:rPr lang="en-US" dirty="0">
                <a:solidFill>
                  <a:srgbClr val="C00000"/>
                </a:solidFill>
              </a:rPr>
              <a:t>Disadvantages:</a:t>
            </a:r>
          </a:p>
          <a:p>
            <a:pPr lvl="2" algn="just"/>
            <a:r>
              <a:rPr lang="en-US" dirty="0"/>
              <a:t>Losing Interpretability.</a:t>
            </a:r>
          </a:p>
          <a:p>
            <a:pPr lvl="2" algn="just"/>
            <a:r>
              <a:rPr lang="en-US" dirty="0"/>
              <a:t>Difficult to diagnose and improve.</a:t>
            </a:r>
          </a:p>
          <a:p>
            <a:pPr algn="just"/>
            <a:r>
              <a:rPr lang="en-US" dirty="0">
                <a:solidFill>
                  <a:srgbClr val="00B050"/>
                </a:solidFill>
              </a:rPr>
              <a:t>Results obtained:</a:t>
            </a:r>
          </a:p>
          <a:p>
            <a:pPr lvl="2" algn="just"/>
            <a:r>
              <a:rPr lang="en-US" dirty="0"/>
              <a:t>Accuracy: </a:t>
            </a:r>
            <a:r>
              <a:rPr lang="en-US" dirty="0" smtClean="0"/>
              <a:t>82 </a:t>
            </a:r>
            <a:r>
              <a:rPr lang="en-US" dirty="0"/>
              <a:t>– </a:t>
            </a:r>
            <a:r>
              <a:rPr lang="en-US" dirty="0" smtClean="0"/>
              <a:t>83 </a:t>
            </a:r>
            <a:r>
              <a:rPr lang="en-US" dirty="0"/>
              <a:t>% </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FF6600"/>
                </a:solidFill>
              </a:rPr>
              <a:t>Random Forest Model</a:t>
            </a:r>
          </a:p>
        </p:txBody>
      </p:sp>
    </p:spTree>
    <p:extLst>
      <p:ext uri="{BB962C8B-B14F-4D97-AF65-F5344CB8AC3E}">
        <p14:creationId xmlns:p14="http://schemas.microsoft.com/office/powerpoint/2010/main" val="21095036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15</TotalTime>
  <Words>339</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Helvetica</vt:lpstr>
      <vt:lpstr>Office Theme</vt:lpstr>
      <vt:lpstr>PowerPoint Presentation</vt:lpstr>
      <vt:lpstr> Executive Summary</vt:lpstr>
      <vt:lpstr>Project Steps</vt:lpstr>
      <vt:lpstr>Data Processing</vt:lpstr>
      <vt:lpstr>Model Building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Mostafa Fakhra</dc:creator>
  <cp:lastModifiedBy>Mostafa Fakhra</cp:lastModifiedBy>
  <cp:revision>5</cp:revision>
  <dcterms:modified xsi:type="dcterms:W3CDTF">2022-06-03T06:55:50Z</dcterms:modified>
</cp:coreProperties>
</file>