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306" r:id="rId3"/>
    <p:sldId id="307" r:id="rId4"/>
    <p:sldId id="305" r:id="rId5"/>
    <p:sldId id="308" r:id="rId6"/>
    <p:sldId id="304" r:id="rId7"/>
    <p:sldId id="320" r:id="rId8"/>
    <p:sldId id="302" r:id="rId9"/>
    <p:sldId id="315" r:id="rId10"/>
    <p:sldId id="319" r:id="rId11"/>
    <p:sldId id="316" r:id="rId12"/>
    <p:sldId id="318" r:id="rId13"/>
    <p:sldId id="310" r:id="rId14"/>
    <p:sldId id="303" r:id="rId15"/>
    <p:sldId id="314" r:id="rId16"/>
    <p:sldId id="311" r:id="rId17"/>
    <p:sldId id="317" r:id="rId18"/>
    <p:sldId id="312" r:id="rId19"/>
    <p:sldId id="313" r:id="rId20"/>
    <p:sldId id="278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Futura" panose="02020800000000000000" pitchFamily="18" charset="0"/>
      <p:bold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mostafa Hosseini" initials="SH" lastIdx="2" clrIdx="0">
    <p:extLst>
      <p:ext uri="{19B8F6BF-5375-455C-9EA6-DF929625EA0E}">
        <p15:presenceInfo xmlns:p15="http://schemas.microsoft.com/office/powerpoint/2012/main" userId="S::SEYEDMOSTAFAHOSSEINI@cmail.carleton.ca::f05fef84-04b6-40c9-84ae-35d899c152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432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07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91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5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960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639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725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660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681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77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55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46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49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44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55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08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84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81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68105" y="1028096"/>
            <a:ext cx="7121219" cy="1248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</a:rPr>
              <a:t>Fast and Parallel Algorithms for Finding Top K Frequent Elements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1E6B05D-395D-4CF5-BD64-683824D83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6" name="Google Shape;88;p12">
            <a:extLst>
              <a:ext uri="{FF2B5EF4-FFF2-40B4-BE49-F238E27FC236}">
                <a16:creationId xmlns:a16="http://schemas.microsoft.com/office/drawing/2014/main" id="{5628FAD7-1CCC-47A3-A3F7-0D88E6528D98}"/>
              </a:ext>
            </a:extLst>
          </p:cNvPr>
          <p:cNvSpPr txBox="1">
            <a:spLocks/>
          </p:cNvSpPr>
          <p:nvPr/>
        </p:nvSpPr>
        <p:spPr>
          <a:xfrm>
            <a:off x="660465" y="3179648"/>
            <a:ext cx="6736500" cy="172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Mostafa Hosseini</a:t>
            </a:r>
          </a:p>
          <a:p>
            <a:pPr algn="ctr"/>
            <a:r>
              <a:rPr lang="en-US" sz="2400" dirty="0">
                <a:latin typeface="+mn-lt"/>
              </a:rPr>
              <a:t>COMP 5704</a:t>
            </a:r>
          </a:p>
          <a:p>
            <a:pPr algn="ctr"/>
            <a:r>
              <a:rPr lang="en-US" sz="2400" dirty="0">
                <a:latin typeface="+mn-lt"/>
              </a:rPr>
              <a:t>FALL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SIMD Intrinsic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10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0E7870-E83A-3903-7690-29E4B1189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5" y="1276473"/>
            <a:ext cx="2728114" cy="1744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E2C35-E781-804B-4242-A7C8003DB84F}"/>
              </a:ext>
            </a:extLst>
          </p:cNvPr>
          <p:cNvSpPr txBox="1"/>
          <p:nvPr/>
        </p:nvSpPr>
        <p:spPr>
          <a:xfrm>
            <a:off x="65446" y="3251285"/>
            <a:ext cx="23230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SIMD Instruction Set:</a:t>
            </a:r>
          </a:p>
          <a:p>
            <a:pPr marL="228600" lvl="5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SSE -128</a:t>
            </a:r>
          </a:p>
          <a:p>
            <a:pPr marL="228600" lvl="5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AVX -256</a:t>
            </a:r>
          </a:p>
          <a:p>
            <a:pPr marL="228600" lvl="4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AVX-512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48BD97-203F-336A-989D-553BD872A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80004"/>
              </p:ext>
            </p:extLst>
          </p:nvPr>
        </p:nvGraphicFramePr>
        <p:xfrm>
          <a:off x="2842839" y="1661859"/>
          <a:ext cx="6096000" cy="112776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50024339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66599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720754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3765125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59332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4108054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4715227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74368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9085879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24243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118548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1367027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043294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98405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473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34142651"/>
                    </a:ext>
                  </a:extLst>
                </a:gridCol>
              </a:tblGrid>
              <a:tr h="28079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Byte0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Byte1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Byte2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Byte3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Byte4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Byte5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Byte6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Byte7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Byte8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Byte9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Byte10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Byte11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Byte12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Byte13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Byte14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Byte15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40470"/>
                  </a:ext>
                </a:extLst>
              </a:tr>
              <a:tr h="25271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64802"/>
                  </a:ext>
                </a:extLst>
              </a:tr>
              <a:tr h="252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Int32/float32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Int32/float32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Int32/float32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Int32/float32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46762"/>
                  </a:ext>
                </a:extLst>
              </a:tr>
              <a:tr h="252713"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float64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float64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889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447073-8EC1-3371-4BCD-DCD859774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86306"/>
              </p:ext>
            </p:extLst>
          </p:nvPr>
        </p:nvGraphicFramePr>
        <p:xfrm>
          <a:off x="2388476" y="3498261"/>
          <a:ext cx="6664960" cy="1093035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43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66599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272075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7651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59332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1080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71522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436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0858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424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118548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36702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43294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84051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73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341426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995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9797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9344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968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1740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67548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67405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9453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27269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84361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8077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162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73804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59607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32255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6667955"/>
                    </a:ext>
                  </a:extLst>
                </a:gridCol>
              </a:tblGrid>
              <a:tr h="3157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40470"/>
                  </a:ext>
                </a:extLst>
              </a:tr>
              <a:tr h="248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64802"/>
                  </a:ext>
                </a:extLst>
              </a:tr>
              <a:tr h="277851"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Int32/float32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Int32/float32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Int32/float32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Int32/float32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Int32/float32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Int32/float32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Int32/float32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Int32/float32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46762"/>
                  </a:ext>
                </a:extLst>
              </a:tr>
              <a:tr h="155302">
                <a:tc gridSpan="8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float64</a:t>
                      </a:r>
                      <a:endParaRPr 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float64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float64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float64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889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78FC6EC-C6D4-734F-B0C0-D174F2D33BFC}"/>
              </a:ext>
            </a:extLst>
          </p:cNvPr>
          <p:cNvSpPr txBox="1"/>
          <p:nvPr/>
        </p:nvSpPr>
        <p:spPr>
          <a:xfrm>
            <a:off x="5056315" y="1315278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128-bit vector register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83B18-28C1-9921-016A-4FD1F98F39D5}"/>
              </a:ext>
            </a:extLst>
          </p:cNvPr>
          <p:cNvSpPr txBox="1"/>
          <p:nvPr/>
        </p:nvSpPr>
        <p:spPr>
          <a:xfrm>
            <a:off x="4886432" y="3097396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256-bit vector register</a:t>
            </a:r>
          </a:p>
        </p:txBody>
      </p:sp>
    </p:spTree>
    <p:extLst>
      <p:ext uri="{BB962C8B-B14F-4D97-AF65-F5344CB8AC3E}">
        <p14:creationId xmlns:p14="http://schemas.microsoft.com/office/powerpoint/2010/main" val="401244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SIMD Intrinsic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11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1"/>
            <a:ext cx="7740680" cy="35989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A7D97-5212-FCAB-1544-06891416D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16" y="1200991"/>
            <a:ext cx="6613708" cy="379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7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SIMD Intrinsic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12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1"/>
            <a:ext cx="7740680" cy="35989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CF6A2-2CB3-3C3E-0FD4-06B9F91D1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391" y="1141118"/>
            <a:ext cx="4953249" cy="38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5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Multi-Core Parallelism</a:t>
            </a:r>
            <a:endParaRPr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13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2"/>
            <a:ext cx="8336280" cy="34135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10522-CB10-BDB7-40FE-0300FF7D10BE}"/>
              </a:ext>
            </a:extLst>
          </p:cNvPr>
          <p:cNvSpPr txBox="1"/>
          <p:nvPr/>
        </p:nvSpPr>
        <p:spPr>
          <a:xfrm>
            <a:off x="3001792" y="3755170"/>
            <a:ext cx="6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…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941F-61AC-F081-797A-BF8AB628497F}"/>
              </a:ext>
            </a:extLst>
          </p:cNvPr>
          <p:cNvSpPr txBox="1"/>
          <p:nvPr/>
        </p:nvSpPr>
        <p:spPr>
          <a:xfrm>
            <a:off x="6087892" y="3672486"/>
            <a:ext cx="6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17A07-492E-1E78-094F-FE69BD2A8A50}"/>
              </a:ext>
            </a:extLst>
          </p:cNvPr>
          <p:cNvSpPr txBox="1"/>
          <p:nvPr/>
        </p:nvSpPr>
        <p:spPr>
          <a:xfrm>
            <a:off x="1517913" y="4450550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6386E-D483-030D-8065-FE44D1123779}"/>
              </a:ext>
            </a:extLst>
          </p:cNvPr>
          <p:cNvSpPr txBox="1"/>
          <p:nvPr/>
        </p:nvSpPr>
        <p:spPr>
          <a:xfrm>
            <a:off x="4687842" y="4421196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 </a:t>
            </a:r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C0330-466E-5D44-FD5D-4F03B9C6FF0F}"/>
              </a:ext>
            </a:extLst>
          </p:cNvPr>
          <p:cNvSpPr txBox="1"/>
          <p:nvPr/>
        </p:nvSpPr>
        <p:spPr>
          <a:xfrm>
            <a:off x="7537731" y="4408546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EC010D-FD7C-858A-81C7-1ED037688030}"/>
              </a:ext>
            </a:extLst>
          </p:cNvPr>
          <p:cNvSpPr txBox="1"/>
          <p:nvPr/>
        </p:nvSpPr>
        <p:spPr>
          <a:xfrm>
            <a:off x="3884366" y="1684285"/>
            <a:ext cx="183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Merging all sketches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C2B033-3622-CD96-9F9B-03C0B37A1063}"/>
              </a:ext>
            </a:extLst>
          </p:cNvPr>
          <p:cNvCxnSpPr/>
          <p:nvPr/>
        </p:nvCxnSpPr>
        <p:spPr>
          <a:xfrm flipV="1">
            <a:off x="1817804" y="2164443"/>
            <a:ext cx="2278380" cy="120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59DD1-D9D5-E575-93FB-4507CCCB34E1}"/>
              </a:ext>
            </a:extLst>
          </p:cNvPr>
          <p:cNvCxnSpPr>
            <a:cxnSpLocks/>
          </p:cNvCxnSpPr>
          <p:nvPr/>
        </p:nvCxnSpPr>
        <p:spPr>
          <a:xfrm flipH="1" flipV="1">
            <a:off x="4688187" y="2080957"/>
            <a:ext cx="276332" cy="126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66A695-89C5-8F2A-647B-559A2ADD6D88}"/>
              </a:ext>
            </a:extLst>
          </p:cNvPr>
          <p:cNvCxnSpPr>
            <a:cxnSpLocks/>
          </p:cNvCxnSpPr>
          <p:nvPr/>
        </p:nvCxnSpPr>
        <p:spPr>
          <a:xfrm flipH="1" flipV="1">
            <a:off x="5556522" y="2112208"/>
            <a:ext cx="2308860" cy="128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E1AE992-C8B2-57B8-36D5-60AA97864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39" y="3399988"/>
            <a:ext cx="2085974" cy="9885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00229-CE05-A7CC-9224-131476B78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457" y="3399988"/>
            <a:ext cx="2050674" cy="9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B73E91-E87C-5FEE-076C-0B3228B35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952" y="3459761"/>
            <a:ext cx="2050674" cy="971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6D50B7-DAEC-AEFB-5E0F-19556F246DB3}"/>
              </a:ext>
            </a:extLst>
          </p:cNvPr>
          <p:cNvSpPr txBox="1"/>
          <p:nvPr/>
        </p:nvSpPr>
        <p:spPr>
          <a:xfrm>
            <a:off x="1010469" y="144790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Topkapi</a:t>
            </a:r>
            <a:endParaRPr lang="en-US" dirty="0">
              <a:solidFill>
                <a:schemeClr val="tx1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4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Multi-Core Parallelism</a:t>
            </a:r>
            <a:endParaRPr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14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2"/>
            <a:ext cx="8336280" cy="34135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A1B310-C0AB-B835-5FB2-9BDE3695A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1" y="3344558"/>
            <a:ext cx="2172972" cy="994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7708FD-AAC6-7556-9436-1DA2BAC01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950" y="3358499"/>
            <a:ext cx="2076390" cy="95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7D487-6A4C-EF2C-A4FF-12ED9116B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344" y="3370669"/>
            <a:ext cx="1993356" cy="912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10522-CB10-BDB7-40FE-0300FF7D10BE}"/>
              </a:ext>
            </a:extLst>
          </p:cNvPr>
          <p:cNvSpPr txBox="1"/>
          <p:nvPr/>
        </p:nvSpPr>
        <p:spPr>
          <a:xfrm>
            <a:off x="3001792" y="3755170"/>
            <a:ext cx="6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…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941F-61AC-F081-797A-BF8AB628497F}"/>
              </a:ext>
            </a:extLst>
          </p:cNvPr>
          <p:cNvSpPr txBox="1"/>
          <p:nvPr/>
        </p:nvSpPr>
        <p:spPr>
          <a:xfrm>
            <a:off x="6087892" y="3672486"/>
            <a:ext cx="6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17A07-492E-1E78-094F-FE69BD2A8A50}"/>
              </a:ext>
            </a:extLst>
          </p:cNvPr>
          <p:cNvSpPr txBox="1"/>
          <p:nvPr/>
        </p:nvSpPr>
        <p:spPr>
          <a:xfrm>
            <a:off x="1318897" y="4420698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6386E-D483-030D-8065-FE44D1123779}"/>
              </a:ext>
            </a:extLst>
          </p:cNvPr>
          <p:cNvSpPr txBox="1"/>
          <p:nvPr/>
        </p:nvSpPr>
        <p:spPr>
          <a:xfrm>
            <a:off x="4618357" y="4412745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 </a:t>
            </a:r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C0330-466E-5D44-FD5D-4F03B9C6FF0F}"/>
              </a:ext>
            </a:extLst>
          </p:cNvPr>
          <p:cNvSpPr txBox="1"/>
          <p:nvPr/>
        </p:nvSpPr>
        <p:spPr>
          <a:xfrm>
            <a:off x="7506337" y="4412744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EC010D-FD7C-858A-81C7-1ED037688030}"/>
              </a:ext>
            </a:extLst>
          </p:cNvPr>
          <p:cNvSpPr txBox="1"/>
          <p:nvPr/>
        </p:nvSpPr>
        <p:spPr>
          <a:xfrm>
            <a:off x="3898403" y="1464177"/>
            <a:ext cx="1725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Merging all filters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C2B033-3622-CD96-9F9B-03C0B37A1063}"/>
              </a:ext>
            </a:extLst>
          </p:cNvPr>
          <p:cNvCxnSpPr/>
          <p:nvPr/>
        </p:nvCxnSpPr>
        <p:spPr>
          <a:xfrm flipV="1">
            <a:off x="1642747" y="1862386"/>
            <a:ext cx="2278380" cy="120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59DD1-D9D5-E575-93FB-4507CCCB34E1}"/>
              </a:ext>
            </a:extLst>
          </p:cNvPr>
          <p:cNvCxnSpPr>
            <a:cxnSpLocks/>
          </p:cNvCxnSpPr>
          <p:nvPr/>
        </p:nvCxnSpPr>
        <p:spPr>
          <a:xfrm flipH="1" flipV="1">
            <a:off x="4730144" y="1802511"/>
            <a:ext cx="276332" cy="126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66A695-89C5-8F2A-647B-559A2ADD6D88}"/>
              </a:ext>
            </a:extLst>
          </p:cNvPr>
          <p:cNvCxnSpPr>
            <a:cxnSpLocks/>
          </p:cNvCxnSpPr>
          <p:nvPr/>
        </p:nvCxnSpPr>
        <p:spPr>
          <a:xfrm flipH="1" flipV="1">
            <a:off x="5392961" y="1796973"/>
            <a:ext cx="2308860" cy="128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A1D43A6-86AF-C44B-3139-FFFA75E23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660" y="3103476"/>
            <a:ext cx="1509154" cy="309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6BF89-B4D4-6A33-BBE3-B8718E21B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324" y="3099680"/>
            <a:ext cx="1509154" cy="309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D33466-065B-E5CF-BCD9-A3425A16D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546" y="3132717"/>
            <a:ext cx="1509154" cy="3095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0E2E68-A26B-59F6-2CE4-E7E757647EDB}"/>
              </a:ext>
            </a:extLst>
          </p:cNvPr>
          <p:cNvSpPr txBox="1"/>
          <p:nvPr/>
        </p:nvSpPr>
        <p:spPr>
          <a:xfrm>
            <a:off x="601643" y="1442075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Asketch</a:t>
            </a:r>
            <a:endParaRPr lang="en-US" sz="1800" dirty="0">
              <a:solidFill>
                <a:schemeClr val="tx1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Proposed Method</a:t>
            </a:r>
            <a:endParaRPr lang="en-US" dirty="0">
              <a:solidFill>
                <a:schemeClr val="tx1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9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Implementation Setup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15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1"/>
            <a:ext cx="7740680" cy="3598915"/>
          </a:xfrm>
        </p:spPr>
        <p:txBody>
          <a:bodyPr/>
          <a:lstStyle/>
          <a:p>
            <a:pPr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CPU: AMD Ryzen 9 4900HS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8 cores – 16 threads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L1: 512KB- L2: 4MB- L3: 8MB</a:t>
            </a:r>
          </a:p>
          <a:p>
            <a:pPr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RAM: 16 GB</a:t>
            </a:r>
          </a:p>
          <a:p>
            <a:pPr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Implementation Language: C++</a:t>
            </a:r>
          </a:p>
          <a:p>
            <a:pPr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OpenMP API</a:t>
            </a:r>
          </a:p>
          <a:p>
            <a:pPr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Dataset: Project Gutenberg corpus</a:t>
            </a:r>
          </a:p>
          <a:p>
            <a:pPr lvl="1">
              <a:buClr>
                <a:schemeClr val="tx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1.5 GB Text file</a:t>
            </a:r>
          </a:p>
          <a:p>
            <a:pPr lvl="1">
              <a:buClr>
                <a:schemeClr val="tx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300,000,000 words </a:t>
            </a:r>
          </a:p>
          <a:p>
            <a:pPr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Number of buckets: 1024 , Number of hash functions: 4</a:t>
            </a:r>
          </a:p>
          <a:p>
            <a:pPr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Experimental results: averaged over 10 runs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4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Result</a:t>
            </a:r>
            <a:endParaRPr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16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2"/>
            <a:ext cx="8336280" cy="34135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633043-4523-E264-F091-FA4089E5B0AC}"/>
              </a:ext>
            </a:extLst>
          </p:cNvPr>
          <p:cNvSpPr txBox="1"/>
          <p:nvPr/>
        </p:nvSpPr>
        <p:spPr>
          <a:xfrm>
            <a:off x="1108983" y="4194066"/>
            <a:ext cx="2660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Sequential Implementation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E6732-E792-E568-3693-E7271801D8FA}"/>
              </a:ext>
            </a:extLst>
          </p:cNvPr>
          <p:cNvSpPr txBox="1"/>
          <p:nvPr/>
        </p:nvSpPr>
        <p:spPr>
          <a:xfrm>
            <a:off x="5374684" y="4207765"/>
            <a:ext cx="2660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Parallel Implementation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033BAB-EF67-FDD2-FA00-A9BA3B41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37380"/>
            <a:ext cx="3651885" cy="2627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D73AC9D-DBEE-668C-2C9B-9DAF957F4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89" y="1437379"/>
            <a:ext cx="3765751" cy="26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78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Result</a:t>
            </a:r>
            <a:endParaRPr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17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2"/>
            <a:ext cx="8336280" cy="34135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5E5C9-8D2E-461D-EADD-820B3B2FA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21270"/>
            <a:ext cx="3314701" cy="2373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279A3-9142-75FA-B1A1-4BBE0FE04F64}"/>
              </a:ext>
            </a:extLst>
          </p:cNvPr>
          <p:cNvSpPr txBox="1"/>
          <p:nvPr/>
        </p:nvSpPr>
        <p:spPr>
          <a:xfrm>
            <a:off x="1104367" y="4050756"/>
            <a:ext cx="2660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Proposed Method Speedup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9B2FD-88BA-5759-AC42-EA7944B7A81B}"/>
              </a:ext>
            </a:extLst>
          </p:cNvPr>
          <p:cNvSpPr txBox="1"/>
          <p:nvPr/>
        </p:nvSpPr>
        <p:spPr>
          <a:xfrm>
            <a:off x="4825832" y="4050756"/>
            <a:ext cx="3213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128-bit vector vs 256-bit vector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82A611-D6ED-4608-D9B8-B80F809B0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63" y="1421270"/>
            <a:ext cx="3412534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1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Conclusion</a:t>
            </a:r>
            <a:endParaRPr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18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2"/>
            <a:ext cx="8336280" cy="34135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E2E68-A26B-59F6-2CE4-E7E757647EDB}"/>
              </a:ext>
            </a:extLst>
          </p:cNvPr>
          <p:cNvSpPr txBox="1"/>
          <p:nvPr/>
        </p:nvSpPr>
        <p:spPr>
          <a:xfrm>
            <a:off x="601642" y="1442075"/>
            <a:ext cx="7437458" cy="3262432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Using approximate algorithm for finding top frequent items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Comparing three methods</a:t>
            </a:r>
          </a:p>
          <a:p>
            <a:pPr marL="285750" lvl="1" indent="231775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Topkapi</a:t>
            </a:r>
            <a:endParaRPr lang="en-US" sz="1600" dirty="0">
              <a:solidFill>
                <a:schemeClr val="tx1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285750" lvl="1" indent="231775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Asketch</a:t>
            </a:r>
            <a:r>
              <a:rPr lang="en-US" sz="16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</a:p>
          <a:p>
            <a:pPr marL="285750" lvl="1" indent="231775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the proposed method</a:t>
            </a:r>
          </a:p>
          <a:p>
            <a:pPr marL="285750" lvl="1" indent="231775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Parallelizing the algorithms</a:t>
            </a:r>
          </a:p>
          <a:p>
            <a:pPr marL="285750" lvl="1" indent="1714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SIMD for the filter part</a:t>
            </a:r>
          </a:p>
          <a:p>
            <a:pPr marL="285750" indent="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Multi-Core parallelism for the sketch part</a:t>
            </a:r>
          </a:p>
          <a:p>
            <a:pPr marL="285750"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Future work: Implementing Distributed Parallelism </a:t>
            </a:r>
            <a:endParaRPr lang="en-US" dirty="0">
              <a:solidFill>
                <a:schemeClr val="tx1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7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Question</a:t>
            </a:r>
            <a:endParaRPr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19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2"/>
            <a:ext cx="8336280" cy="34135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E2E68-A26B-59F6-2CE4-E7E757647EDB}"/>
              </a:ext>
            </a:extLst>
          </p:cNvPr>
          <p:cNvSpPr txBox="1"/>
          <p:nvPr/>
        </p:nvSpPr>
        <p:spPr>
          <a:xfrm>
            <a:off x="671063" y="1472555"/>
            <a:ext cx="768807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Q1. </a:t>
            </a:r>
            <a:r>
              <a:rPr lang="en-US" sz="16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What is the main difference between CMS and </a:t>
            </a:r>
            <a:r>
              <a:rPr lang="en-US" sz="1600" dirty="0" err="1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Asketch</a:t>
            </a:r>
            <a:r>
              <a:rPr lang="en-US" sz="16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?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Q2. How we can increase the accuracy of Sketch-based</a:t>
            </a:r>
          </a:p>
          <a:p>
            <a:r>
              <a:rPr lang="en-US" sz="16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      Algorithm? </a:t>
            </a:r>
          </a:p>
          <a:p>
            <a:endParaRPr lang="en-US" sz="1600" dirty="0">
              <a:solidFill>
                <a:schemeClr val="tx1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Q3. In which part of proposed algorithm did we use SIMD intrinsic ? </a:t>
            </a:r>
          </a:p>
          <a:p>
            <a:r>
              <a:rPr lang="en-US" sz="1600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      And  why do we use it?</a:t>
            </a:r>
          </a:p>
          <a:p>
            <a:endParaRPr lang="en-US" sz="1800" dirty="0">
              <a:solidFill>
                <a:schemeClr val="tx1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4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75506" y="17099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Contents</a:t>
            </a:r>
            <a:endParaRPr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2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10" name="Google Shape;125;p17">
            <a:extLst>
              <a:ext uri="{FF2B5EF4-FFF2-40B4-BE49-F238E27FC236}">
                <a16:creationId xmlns:a16="http://schemas.microsoft.com/office/drawing/2014/main" id="{2A6F9CB1-542A-4E3B-96D5-140E130288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36" y="948134"/>
            <a:ext cx="8463517" cy="4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Introduction &amp; Problem 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Solutions: Exact Algorithm &amp; Approximate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Asketch</a:t>
            </a:r>
            <a:endParaRPr lang="en-US" sz="18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Topkapi</a:t>
            </a:r>
            <a:endParaRPr lang="en-US" sz="18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Proposed 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Parallelism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Implementation Setup &amp; Results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Questions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38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1578090" y="1991850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  <a:latin typeface="+mj-lt"/>
              </a:rPr>
              <a:t>Thanks</a:t>
            </a:r>
            <a:endParaRPr sz="6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20</a:t>
            </a:fld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75506" y="17099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utura"/>
              </a:rPr>
              <a:t>Introduction </a:t>
            </a:r>
            <a:endParaRPr b="1" dirty="0">
              <a:latin typeface="Futura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3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pic>
        <p:nvPicPr>
          <p:cNvPr id="1026" name="Picture 2" descr="Blue Cloud Computing Icon Free PNG Image｜Illustoon">
            <a:extLst>
              <a:ext uri="{FF2B5EF4-FFF2-40B4-BE49-F238E27FC236}">
                <a16:creationId xmlns:a16="http://schemas.microsoft.com/office/drawing/2014/main" id="{42A947D6-FECE-CDB3-8064-7FA8B72D2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7" b="13412"/>
          <a:stretch/>
        </p:blipFill>
        <p:spPr bwMode="auto">
          <a:xfrm>
            <a:off x="2932386" y="993885"/>
            <a:ext cx="2406021" cy="17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g data icon simple element from digital Vector Image">
            <a:extLst>
              <a:ext uri="{FF2B5EF4-FFF2-40B4-BE49-F238E27FC236}">
                <a16:creationId xmlns:a16="http://schemas.microsoft.com/office/drawing/2014/main" id="{DE4F9232-81E6-CC26-3680-2E1127B5B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0" t="16370" r="22720" b="17556"/>
          <a:stretch/>
        </p:blipFill>
        <p:spPr bwMode="auto">
          <a:xfrm>
            <a:off x="3698966" y="1394266"/>
            <a:ext cx="482950" cy="6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reless icon PNG and SVG Vector Free Download">
            <a:extLst>
              <a:ext uri="{FF2B5EF4-FFF2-40B4-BE49-F238E27FC236}">
                <a16:creationId xmlns:a16="http://schemas.microsoft.com/office/drawing/2014/main" id="{47E0DA09-DC66-07CA-42D9-369546BA2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427" y="1854065"/>
            <a:ext cx="377708" cy="38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Ra, NB-IoT en LTE-M vergeleken | Delmation">
            <a:extLst>
              <a:ext uri="{FF2B5EF4-FFF2-40B4-BE49-F238E27FC236}">
                <a16:creationId xmlns:a16="http://schemas.microsoft.com/office/drawing/2014/main" id="{7D0C036E-D7C8-57FE-9A32-68B8157D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89" y="1192264"/>
            <a:ext cx="1722722" cy="97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ocial media icons Social media Symbols Printable SVG File image 1">
            <a:extLst>
              <a:ext uri="{FF2B5EF4-FFF2-40B4-BE49-F238E27FC236}">
                <a16:creationId xmlns:a16="http://schemas.microsoft.com/office/drawing/2014/main" id="{EB7C43FB-2A9F-5CE9-776D-0F819F39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78" y="964090"/>
            <a:ext cx="1276190" cy="12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32BD80C-7D77-21BD-10D7-B56130F0F087}"/>
              </a:ext>
            </a:extLst>
          </p:cNvPr>
          <p:cNvSpPr/>
          <p:nvPr/>
        </p:nvSpPr>
        <p:spPr>
          <a:xfrm rot="17159210">
            <a:off x="2734380" y="1617615"/>
            <a:ext cx="178118" cy="601409"/>
          </a:xfrm>
          <a:prstGeom prst="down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82E3D7C-47B2-EE43-5460-34C4B08DF324}"/>
              </a:ext>
            </a:extLst>
          </p:cNvPr>
          <p:cNvSpPr/>
          <p:nvPr/>
        </p:nvSpPr>
        <p:spPr>
          <a:xfrm rot="4309466">
            <a:off x="5321229" y="1523895"/>
            <a:ext cx="178118" cy="601409"/>
          </a:xfrm>
          <a:prstGeom prst="down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D83EC-E629-9BE7-9F02-618DB8184316}"/>
              </a:ext>
            </a:extLst>
          </p:cNvPr>
          <p:cNvSpPr txBox="1"/>
          <p:nvPr/>
        </p:nvSpPr>
        <p:spPr>
          <a:xfrm>
            <a:off x="1199437" y="2783987"/>
            <a:ext cx="6042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Futura"/>
                <a:cs typeface="Helvetica" panose="020B0604020202020204" pitchFamily="34" charset="0"/>
              </a:rPr>
              <a:t>Finding top-K frequent elements over the massive data stream</a:t>
            </a:r>
          </a:p>
        </p:txBody>
      </p:sp>
      <p:pic>
        <p:nvPicPr>
          <p:cNvPr id="1038" name="Picture 14" descr="Password vulnerability at Fortune 1000 companies - Help Net Security">
            <a:extLst>
              <a:ext uri="{FF2B5EF4-FFF2-40B4-BE49-F238E27FC236}">
                <a16:creationId xmlns:a16="http://schemas.microsoft.com/office/drawing/2014/main" id="{66D9CF18-3FD5-A0BC-2312-838093C5A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34" y="3304001"/>
            <a:ext cx="1841831" cy="119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now Your Enemy: What Happens Behind the Scenes in a DDoS Attack">
            <a:extLst>
              <a:ext uri="{FF2B5EF4-FFF2-40B4-BE49-F238E27FC236}">
                <a16:creationId xmlns:a16="http://schemas.microsoft.com/office/drawing/2014/main" id="{1217C9B8-754C-FB8A-0EDF-26D81F539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831" y="3361066"/>
            <a:ext cx="2381495" cy="115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rending-Products-to-Sell-in-2022-inner-2">
            <a:extLst>
              <a:ext uri="{FF2B5EF4-FFF2-40B4-BE49-F238E27FC236}">
                <a16:creationId xmlns:a16="http://schemas.microsoft.com/office/drawing/2014/main" id="{712543F6-118A-C00D-E8D7-661E91EA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018" y="3231436"/>
            <a:ext cx="2381495" cy="13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2EACC-E44D-41DB-15B7-BB10A3E8DF42}"/>
              </a:ext>
            </a:extLst>
          </p:cNvPr>
          <p:cNvSpPr txBox="1"/>
          <p:nvPr/>
        </p:nvSpPr>
        <p:spPr>
          <a:xfrm>
            <a:off x="578373" y="4572200"/>
            <a:ext cx="2116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Futura"/>
              </a:rPr>
              <a:t>Popular Password Attack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BDB6E-8AC3-2538-7548-3F14BCEE10D2}"/>
              </a:ext>
            </a:extLst>
          </p:cNvPr>
          <p:cNvSpPr txBox="1"/>
          <p:nvPr/>
        </p:nvSpPr>
        <p:spPr>
          <a:xfrm>
            <a:off x="3471111" y="4572200"/>
            <a:ext cx="2116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Futura"/>
              </a:rPr>
              <a:t>High Traffic 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64281-B99A-C21C-D9C9-7F480C695A21}"/>
              </a:ext>
            </a:extLst>
          </p:cNvPr>
          <p:cNvSpPr txBox="1"/>
          <p:nvPr/>
        </p:nvSpPr>
        <p:spPr>
          <a:xfrm>
            <a:off x="6107583" y="4570354"/>
            <a:ext cx="2116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Futura"/>
              </a:rPr>
              <a:t>Best Selling products</a:t>
            </a:r>
          </a:p>
        </p:txBody>
      </p:sp>
    </p:spTree>
    <p:extLst>
      <p:ext uri="{BB962C8B-B14F-4D97-AF65-F5344CB8AC3E}">
        <p14:creationId xmlns:p14="http://schemas.microsoft.com/office/powerpoint/2010/main" val="303271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75506" y="17099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Solution</a:t>
            </a:r>
            <a:endParaRPr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4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36BC6A-B6AE-4319-A68A-34404BA882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296"/>
          <a:stretch/>
        </p:blipFill>
        <p:spPr>
          <a:xfrm>
            <a:off x="2820700" y="1728177"/>
            <a:ext cx="850422" cy="7208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D336A5E-95A1-4C10-A78C-89A83D2B42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747"/>
          <a:stretch/>
        </p:blipFill>
        <p:spPr>
          <a:xfrm>
            <a:off x="4678680" y="1725970"/>
            <a:ext cx="915283" cy="8107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7CA6FA-5676-4F35-ADF5-9AA751C2F125}"/>
              </a:ext>
            </a:extLst>
          </p:cNvPr>
          <p:cNvSpPr txBox="1"/>
          <p:nvPr/>
        </p:nvSpPr>
        <p:spPr>
          <a:xfrm>
            <a:off x="2513281" y="1490177"/>
            <a:ext cx="167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Processing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F536F-022A-4A12-8243-1F4C85FDDE4A}"/>
              </a:ext>
            </a:extLst>
          </p:cNvPr>
          <p:cNvSpPr txBox="1"/>
          <p:nvPr/>
        </p:nvSpPr>
        <p:spPr>
          <a:xfrm>
            <a:off x="4399041" y="1471594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Memory Space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C3C790-FDD7-4E54-B84C-14E240385E71}"/>
              </a:ext>
            </a:extLst>
          </p:cNvPr>
          <p:cNvSpPr txBox="1"/>
          <p:nvPr/>
        </p:nvSpPr>
        <p:spPr>
          <a:xfrm>
            <a:off x="2991386" y="1014458"/>
            <a:ext cx="239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AF7F75-A1D6-B996-DD45-65CC68E9BD74}"/>
                  </a:ext>
                </a:extLst>
              </p:cNvPr>
              <p:cNvSpPr txBox="1"/>
              <p:nvPr/>
            </p:nvSpPr>
            <p:spPr>
              <a:xfrm>
                <a:off x="375506" y="2556153"/>
                <a:ext cx="460054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50000"/>
                      </a:schemeClr>
                    </a:solidFill>
                    <a:latin typeface="Futura" panose="02020800000000000000" pitchFamily="18" charset="0"/>
                    <a:ea typeface="Futura" panose="02020800000000000000" pitchFamily="18" charset="0"/>
                    <a:cs typeface="Futura" panose="02020800000000000000" pitchFamily="18" charset="0"/>
                  </a:rPr>
                  <a:t>Exact Algorithm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Futura" panose="02020800000000000000" pitchFamily="18" charset="0"/>
                    <a:ea typeface="Futura" panose="02020800000000000000" pitchFamily="18" charset="0"/>
                    <a:cs typeface="Futura" panose="02020800000000000000" pitchFamily="18" charset="0"/>
                  </a:rPr>
                  <a:t>: </a:t>
                </a:r>
                <a:endParaRPr lang="en-US" b="0" i="1" dirty="0">
                  <a:solidFill>
                    <a:schemeClr val="tx2">
                      <a:lumMod val="50000"/>
                    </a:schemeClr>
                  </a:solidFill>
                  <a:latin typeface="Futura" panose="02020800000000000000" pitchFamily="18" charset="0"/>
                  <a:ea typeface="Futura" panose="02020800000000000000" pitchFamily="18" charset="0"/>
                  <a:cs typeface="Futura" panose="02020800000000000000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" panose="02020800000000000000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runtime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" panose="02020800000000000000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" panose="02020800000000000000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complexity</m:t>
                      </m:r>
                      <m:r>
                        <a:rPr lang="en-US" b="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𝑛𝑙𝑜𝑔𝑛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Futura" panose="02020800000000000000" pitchFamily="18" charset="0"/>
                  <a:ea typeface="Futura" panose="02020800000000000000" pitchFamily="18" charset="0"/>
                  <a:cs typeface="Futura" panose="02020800000000000000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" panose="02020800000000000000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memory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" panose="02020800000000000000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" panose="02020800000000000000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space</m:t>
                      </m:r>
                      <m:r>
                        <a:rPr lang="en-US" b="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Futura" panose="02020800000000000000" pitchFamily="18" charset="0"/>
                  <a:ea typeface="Futura" panose="02020800000000000000" pitchFamily="18" charset="0"/>
                  <a:cs typeface="Futura" panose="02020800000000000000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AF7F75-A1D6-B996-DD45-65CC68E9B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6" y="2556153"/>
                <a:ext cx="4600540" cy="738664"/>
              </a:xfrm>
              <a:prstGeom prst="rect">
                <a:avLst/>
              </a:prstGeom>
              <a:blipFill>
                <a:blip r:embed="rId6"/>
                <a:stretch>
                  <a:fillRect l="-398" t="-82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ownload now this free icon in SVG, PSD, PNG, EPS format or as webfonts.  Flaticon, the largest database of free vecto… | Free icons, Database icon,  System wallpaper">
            <a:extLst>
              <a:ext uri="{FF2B5EF4-FFF2-40B4-BE49-F238E27FC236}">
                <a16:creationId xmlns:a16="http://schemas.microsoft.com/office/drawing/2014/main" id="{60536333-DE0E-AB01-64AD-E978B2D3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78" y="2620215"/>
            <a:ext cx="647931" cy="6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ter And Sort Icon | IconExperience - Professional Icons » O-Collection">
            <a:extLst>
              <a:ext uri="{FF2B5EF4-FFF2-40B4-BE49-F238E27FC236}">
                <a16:creationId xmlns:a16="http://schemas.microsoft.com/office/drawing/2014/main" id="{A0474006-FFEC-2309-6AF7-08B2F93B1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67" y="2622609"/>
            <a:ext cx="594591" cy="59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3,411 Min Max Icon Images, Stock Photos &amp; Vectors | Shutterstock">
            <a:extLst>
              <a:ext uri="{FF2B5EF4-FFF2-40B4-BE49-F238E27FC236}">
                <a16:creationId xmlns:a16="http://schemas.microsoft.com/office/drawing/2014/main" id="{3A90DDC2-583E-88AE-DAFE-5005C6046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5" t="26573" r="52256" b="29272"/>
          <a:stretch/>
        </p:blipFill>
        <p:spPr bwMode="auto">
          <a:xfrm>
            <a:off x="7978149" y="2629993"/>
            <a:ext cx="696804" cy="59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CD9345C-3CD3-B6BB-7310-5C1F47F045BE}"/>
              </a:ext>
            </a:extLst>
          </p:cNvPr>
          <p:cNvSpPr/>
          <p:nvPr/>
        </p:nvSpPr>
        <p:spPr>
          <a:xfrm>
            <a:off x="5241881" y="2903154"/>
            <a:ext cx="295758" cy="11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D9F530B-E8A6-F6BD-5766-CC72EA4EF964}"/>
              </a:ext>
            </a:extLst>
          </p:cNvPr>
          <p:cNvSpPr/>
          <p:nvPr/>
        </p:nvSpPr>
        <p:spPr>
          <a:xfrm>
            <a:off x="7656754" y="2886997"/>
            <a:ext cx="295758" cy="11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B30F09-74A8-9550-9F9B-273C6542AF66}"/>
                  </a:ext>
                </a:extLst>
              </p:cNvPr>
              <p:cNvSpPr txBox="1"/>
              <p:nvPr/>
            </p:nvSpPr>
            <p:spPr>
              <a:xfrm>
                <a:off x="304985" y="3702267"/>
                <a:ext cx="457200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50000"/>
                      </a:schemeClr>
                    </a:solidFill>
                    <a:latin typeface="Futura" panose="02020800000000000000" pitchFamily="18" charset="0"/>
                    <a:ea typeface="Futura" panose="02020800000000000000" pitchFamily="18" charset="0"/>
                    <a:cs typeface="Futura" panose="02020800000000000000" pitchFamily="18" charset="0"/>
                  </a:rPr>
                  <a:t>Approximate Algorithm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Futura" panose="02020800000000000000" pitchFamily="18" charset="0"/>
                    <a:ea typeface="Futura" panose="02020800000000000000" pitchFamily="18" charset="0"/>
                    <a:cs typeface="Futura" panose="02020800000000000000" pitchFamily="18" charset="0"/>
                  </a:rPr>
                  <a:t>: </a:t>
                </a:r>
                <a:endParaRPr lang="en-US" b="0" i="1" dirty="0">
                  <a:solidFill>
                    <a:schemeClr val="tx2">
                      <a:lumMod val="50000"/>
                    </a:schemeClr>
                  </a:solidFill>
                  <a:latin typeface="Futura" panose="02020800000000000000" pitchFamily="18" charset="0"/>
                  <a:ea typeface="Futura" panose="02020800000000000000" pitchFamily="18" charset="0"/>
                  <a:cs typeface="Futura" panose="02020800000000000000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" panose="02020800000000000000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runtime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" panose="02020800000000000000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" panose="02020800000000000000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complexity</m:t>
                      </m:r>
                      <m:r>
                        <a:rPr lang="en-US" b="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≪</m:t>
                      </m:r>
                      <m:r>
                        <a:rPr lang="en-US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Futura" panose="02020800000000000000" pitchFamily="18" charset="0"/>
                  <a:ea typeface="Futura" panose="02020800000000000000" pitchFamily="18" charset="0"/>
                  <a:cs typeface="Futura" panose="02020800000000000000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" panose="02020800000000000000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memory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" panose="02020800000000000000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" panose="02020800000000000000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space</m:t>
                      </m:r>
                      <m:r>
                        <a:rPr lang="en-US" b="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Futura" panose="02020800000000000000" pitchFamily="18" charset="0"/>
                          <a:cs typeface="Futura" panose="02020800000000000000" pitchFamily="18" charset="0"/>
                        </a:rPr>
                        <m:t>≪</m:t>
                      </m:r>
                      <m:r>
                        <a:rPr lang="en-US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Futura" panose="02020800000000000000" pitchFamily="18" charset="0"/>
                  <a:ea typeface="Futura" panose="02020800000000000000" pitchFamily="18" charset="0"/>
                  <a:cs typeface="Futura" panose="02020800000000000000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B30F09-74A8-9550-9F9B-273C6542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85" y="3702267"/>
                <a:ext cx="4572000" cy="738664"/>
              </a:xfrm>
              <a:prstGeom prst="rect">
                <a:avLst/>
              </a:prstGeom>
              <a:blipFill>
                <a:blip r:embed="rId10"/>
                <a:stretch>
                  <a:fillRect l="-400" t="-82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5C328A0-13B4-6150-8ADA-456E3BCDD427}"/>
              </a:ext>
            </a:extLst>
          </p:cNvPr>
          <p:cNvSpPr txBox="1"/>
          <p:nvPr/>
        </p:nvSpPr>
        <p:spPr>
          <a:xfrm>
            <a:off x="4142938" y="3313076"/>
            <a:ext cx="1759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Data Stream (n items)</a:t>
            </a:r>
          </a:p>
        </p:txBody>
      </p:sp>
      <p:pic>
        <p:nvPicPr>
          <p:cNvPr id="2062" name="Picture 14" descr="High Performance Icon Images – Browse 18,274 Stock Photos, Vectors, and  Video | Adobe Stock">
            <a:extLst>
              <a:ext uri="{FF2B5EF4-FFF2-40B4-BE49-F238E27FC236}">
                <a16:creationId xmlns:a16="http://schemas.microsoft.com/office/drawing/2014/main" id="{52C13982-2FC0-A909-7A36-8AA80A6C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713502"/>
            <a:ext cx="1107996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ccuracy, Precision, and Resolution; They're not the same! | Phidgets">
            <a:extLst>
              <a:ext uri="{FF2B5EF4-FFF2-40B4-BE49-F238E27FC236}">
                <a16:creationId xmlns:a16="http://schemas.microsoft.com/office/drawing/2014/main" id="{A9E70170-9C97-34C1-5A53-D3AEC40A3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t="3159" r="54573" b="60012"/>
          <a:stretch/>
        </p:blipFill>
        <p:spPr bwMode="auto">
          <a:xfrm>
            <a:off x="6186195" y="3676876"/>
            <a:ext cx="926180" cy="82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479A2AF-75EE-76A8-701E-E6F0E96C6B60}"/>
              </a:ext>
            </a:extLst>
          </p:cNvPr>
          <p:cNvSpPr txBox="1"/>
          <p:nvPr/>
        </p:nvSpPr>
        <p:spPr>
          <a:xfrm>
            <a:off x="4426298" y="4492072"/>
            <a:ext cx="14764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High Performance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FF43CA-4445-C03A-A35D-5410A7B81397}"/>
              </a:ext>
            </a:extLst>
          </p:cNvPr>
          <p:cNvSpPr txBox="1"/>
          <p:nvPr/>
        </p:nvSpPr>
        <p:spPr>
          <a:xfrm>
            <a:off x="6099896" y="4485593"/>
            <a:ext cx="14764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High Accuracy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7BFADCA-DDFB-DC28-5485-F9EED5B63E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92356" y="2673348"/>
            <a:ext cx="738664" cy="738664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9A9AF9EE-D6B2-04B3-E29E-347033DF5F1D}"/>
              </a:ext>
            </a:extLst>
          </p:cNvPr>
          <p:cNvSpPr/>
          <p:nvPr/>
        </p:nvSpPr>
        <p:spPr>
          <a:xfrm>
            <a:off x="6525464" y="2919849"/>
            <a:ext cx="295758" cy="11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Sketch-based algorithms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5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2"/>
            <a:ext cx="8282940" cy="3495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2A072-A847-E8AD-AA02-99680F64D3A5}"/>
              </a:ext>
            </a:extLst>
          </p:cNvPr>
          <p:cNvSpPr txBox="1"/>
          <p:nvPr/>
        </p:nvSpPr>
        <p:spPr>
          <a:xfrm>
            <a:off x="1424695" y="1609710"/>
            <a:ext cx="2674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Count Min Sketch (CMS)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C84ACC-99EE-DEDC-1F24-F1DCAF7B7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882" y="1802236"/>
            <a:ext cx="4038785" cy="22934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318042-46CE-0FAF-CD2E-2D0B0F6CD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39" y="1917488"/>
            <a:ext cx="3724033" cy="1696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B03A46-7026-5EC0-7D6F-DE59DEEA381D}"/>
                  </a:ext>
                </a:extLst>
              </p:cNvPr>
              <p:cNvSpPr txBox="1"/>
              <p:nvPr/>
            </p:nvSpPr>
            <p:spPr>
              <a:xfrm>
                <a:off x="1254686" y="3812574"/>
                <a:ext cx="2074029" cy="252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>
                    <a:latin typeface="Futura" panose="02020800000000000000" pitchFamily="18" charset="0"/>
                    <a:ea typeface="Futura" panose="02020800000000000000" pitchFamily="18" charset="0"/>
                    <a:cs typeface="Futura" panose="02020800000000000000" pitchFamily="18" charset="0"/>
                  </a:rPr>
                  <a:t> </a:t>
                </a:r>
                <a:r>
                  <a:rPr lang="en-US" dirty="0">
                    <a:solidFill>
                      <a:schemeClr val="accent6"/>
                    </a:solidFill>
                    <a:latin typeface="Futura" panose="02020800000000000000" pitchFamily="18" charset="0"/>
                    <a:ea typeface="Futura" panose="02020800000000000000" pitchFamily="18" charset="0"/>
                    <a:cs typeface="Futura" panose="02020800000000000000" pitchFamily="18" charset="0"/>
                  </a:rPr>
                  <a:t> </a:t>
                </a:r>
                <a:endParaRPr lang="en-US" dirty="0">
                  <a:latin typeface="Futura" panose="02020800000000000000" pitchFamily="18" charset="0"/>
                  <a:ea typeface="Futura" panose="02020800000000000000" pitchFamily="18" charset="0"/>
                  <a:cs typeface="Futura" panose="02020800000000000000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B03A46-7026-5EC0-7D6F-DE59DEEA3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686" y="3812574"/>
                <a:ext cx="2074029" cy="252826"/>
              </a:xfrm>
              <a:prstGeom prst="rect">
                <a:avLst/>
              </a:prstGeom>
              <a:blipFill>
                <a:blip r:embed="rId6"/>
                <a:stretch>
                  <a:fillRect l="-4118" t="-1904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899586-98CC-DEE2-09F8-0A73944750C3}"/>
                  </a:ext>
                </a:extLst>
              </p:cNvPr>
              <p:cNvSpPr txBox="1"/>
              <p:nvPr/>
            </p:nvSpPr>
            <p:spPr>
              <a:xfrm>
                <a:off x="367650" y="4075900"/>
                <a:ext cx="3848100" cy="819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𝒑𝒓𝒐𝒃𝒂𝒃𝒍𝒊𝒕𝒚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Futura" panose="02020800000000000000" pitchFamily="18" charset="0"/>
                  <a:ea typeface="Futura" panose="02020800000000000000" pitchFamily="18" charset="0"/>
                  <a:cs typeface="Futura" panose="02020800000000000000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899586-98CC-DEE2-09F8-0A7394475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50" y="4075900"/>
                <a:ext cx="3848100" cy="819455"/>
              </a:xfrm>
              <a:prstGeom prst="rect">
                <a:avLst/>
              </a:prstGeom>
              <a:blipFill>
                <a:blip r:embed="rId7"/>
                <a:stretch>
                  <a:fillRect t="-41791" b="-3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35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Augmented Sketch (</a:t>
            </a:r>
            <a:r>
              <a:rPr lang="en-US" dirty="0" err="1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ASketch</a:t>
            </a:r>
            <a:r>
              <a:rPr lang="en-US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)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6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2"/>
            <a:ext cx="7970520" cy="35989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3A909-17D2-F9E6-D16F-D041FA27F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833" y="1200991"/>
            <a:ext cx="4404742" cy="3520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8E151A-8988-2204-37FB-A4D50A218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21" y="1728756"/>
            <a:ext cx="2386056" cy="24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Augmented Sketch (</a:t>
            </a:r>
            <a:r>
              <a:rPr lang="en-US" dirty="0" err="1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ASketch</a:t>
            </a:r>
            <a:r>
              <a:rPr lang="en-US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)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7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2"/>
            <a:ext cx="8336280" cy="35989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0DF73F-3A96-62BC-5CEF-6121145B2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265" y="1200991"/>
            <a:ext cx="3912738" cy="347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5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Topkapi</a:t>
            </a:r>
            <a:endParaRPr lang="en-US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8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1"/>
            <a:ext cx="7740680" cy="35989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9613D-0B11-B6F2-F50D-55DAF9AED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42" y="1276254"/>
            <a:ext cx="3553437" cy="1901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7BAD1-0C20-08A8-FA57-6202CCFEE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828" y="587677"/>
            <a:ext cx="3236667" cy="4304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F36136-01E9-599F-C1ED-DF4D1A2482C7}"/>
                  </a:ext>
                </a:extLst>
              </p:cNvPr>
              <p:cNvSpPr txBox="1"/>
              <p:nvPr/>
            </p:nvSpPr>
            <p:spPr>
              <a:xfrm>
                <a:off x="204370" y="3350133"/>
                <a:ext cx="2401170" cy="44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𝐿𝐻𝐻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utura" panose="02020800000000000000" pitchFamily="18" charset="0"/>
                    <a:ea typeface="Futura" panose="02020800000000000000" pitchFamily="18" charset="0"/>
                    <a:cs typeface="Futura" panose="02020800000000000000" pitchFamily="18" charset="0"/>
                  </a:rPr>
                  <a:t>: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Futura" panose="02020800000000000000" pitchFamily="18" charset="0"/>
                    <a:ea typeface="Futura" panose="02020800000000000000" pitchFamily="18" charset="0"/>
                    <a:cs typeface="Futura" panose="02020800000000000000" pitchFamily="18" charset="0"/>
                  </a:rPr>
                  <a:t>the frequent item in cell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utura" panose="02020800000000000000" pitchFamily="18" charset="0"/>
                    <a:ea typeface="Futura" panose="02020800000000000000" pitchFamily="18" charset="0"/>
                    <a:cs typeface="Futura" panose="02020800000000000000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F36136-01E9-599F-C1ED-DF4D1A248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70" y="3350133"/>
                <a:ext cx="2401170" cy="448200"/>
              </a:xfrm>
              <a:prstGeom prst="rect">
                <a:avLst/>
              </a:prstGeom>
              <a:blipFill>
                <a:blip r:embed="rId6"/>
                <a:stretch>
                  <a:fillRect l="-4580" t="-15068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B1FD35-5F01-9DCE-7B64-2DF4E76FD877}"/>
                  </a:ext>
                </a:extLst>
              </p:cNvPr>
              <p:cNvSpPr txBox="1"/>
              <p:nvPr/>
            </p:nvSpPr>
            <p:spPr>
              <a:xfrm>
                <a:off x="204370" y="3989880"/>
                <a:ext cx="3178627" cy="4735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𝐿𝐻𝐻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utura" panose="02020800000000000000" pitchFamily="18" charset="0"/>
                    <a:ea typeface="Futura" panose="02020800000000000000" pitchFamily="18" charset="0"/>
                    <a:cs typeface="Futura" panose="02020800000000000000" pitchFamily="18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Futura" panose="02020800000000000000" pitchFamily="18" charset="0"/>
                    <a:ea typeface="Futura" panose="02020800000000000000" pitchFamily="18" charset="0"/>
                    <a:cs typeface="Futura" panose="02020800000000000000" pitchFamily="18" charset="0"/>
                  </a:rPr>
                  <a:t> the count of frequent item in cell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Futura" panose="02020800000000000000" pitchFamily="18" charset="0"/>
                  <a:ea typeface="Futura" panose="02020800000000000000" pitchFamily="18" charset="0"/>
                  <a:cs typeface="Futura" panose="02020800000000000000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B1FD35-5F01-9DCE-7B64-2DF4E76FD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70" y="3989880"/>
                <a:ext cx="3178627" cy="473591"/>
              </a:xfrm>
              <a:prstGeom prst="rect">
                <a:avLst/>
              </a:prstGeom>
              <a:blipFill>
                <a:blip r:embed="rId7"/>
                <a:stretch>
                  <a:fillRect l="-1919" t="-14286" r="-1344" b="-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47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3860" y="34359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Proposed Method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9</a:t>
            </a:fld>
            <a:endParaRPr dirty="0">
              <a:latin typeface="+mn-lt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67F277-0901-463F-8FA3-2F0AF128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1" y="146957"/>
            <a:ext cx="1586593" cy="8814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34F-CD4A-42CD-805D-A7FF2D5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200991"/>
            <a:ext cx="7740680" cy="35989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9613D-0B11-B6F2-F50D-55DAF9AED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89" y="2016463"/>
            <a:ext cx="3553437" cy="19012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105109-A70F-4ECB-97A8-14F1FC1B4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091" y="1319898"/>
            <a:ext cx="2348069" cy="481655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7DD6E276-9452-381D-8F8A-802864BEE879}"/>
              </a:ext>
            </a:extLst>
          </p:cNvPr>
          <p:cNvSpPr/>
          <p:nvPr/>
        </p:nvSpPr>
        <p:spPr>
          <a:xfrm>
            <a:off x="2301105" y="1828591"/>
            <a:ext cx="160020" cy="3757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AD3A66-198E-7092-CF5D-8C2E803FFEA7}"/>
              </a:ext>
            </a:extLst>
          </p:cNvPr>
          <p:cNvSpPr txBox="1"/>
          <p:nvPr/>
        </p:nvSpPr>
        <p:spPr>
          <a:xfrm>
            <a:off x="4767302" y="1867354"/>
            <a:ext cx="289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Computation Time in the 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AFAFA-D0E5-CB47-F4B2-2404134610C2}"/>
              </a:ext>
            </a:extLst>
          </p:cNvPr>
          <p:cNvSpPr txBox="1"/>
          <p:nvPr/>
        </p:nvSpPr>
        <p:spPr>
          <a:xfrm>
            <a:off x="4110431" y="2425837"/>
            <a:ext cx="2194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lvl="4"/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searching an 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3ECDC-D1A0-B6E9-DDC4-30E6DEE5C19E}"/>
              </a:ext>
            </a:extLst>
          </p:cNvPr>
          <p:cNvSpPr txBox="1"/>
          <p:nvPr/>
        </p:nvSpPr>
        <p:spPr>
          <a:xfrm>
            <a:off x="6412827" y="2425838"/>
            <a:ext cx="2556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lvl="4"/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Finding minimum item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BE6624D-D16A-7129-957A-15F4AF02AACF}"/>
              </a:ext>
            </a:extLst>
          </p:cNvPr>
          <p:cNvSpPr/>
          <p:nvPr/>
        </p:nvSpPr>
        <p:spPr>
          <a:xfrm rot="1712553">
            <a:off x="5626501" y="2157623"/>
            <a:ext cx="79158" cy="274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81F912D-E543-0BC2-DAEC-880287E09640}"/>
              </a:ext>
            </a:extLst>
          </p:cNvPr>
          <p:cNvSpPr/>
          <p:nvPr/>
        </p:nvSpPr>
        <p:spPr>
          <a:xfrm rot="18672894">
            <a:off x="6764006" y="2177667"/>
            <a:ext cx="79158" cy="274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022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48837</TotalTime>
  <Words>533</Words>
  <Application>Microsoft Office PowerPoint</Application>
  <PresentationFormat>On-screen Show (16:9)</PresentationFormat>
  <Paragraphs>265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Wingdings</vt:lpstr>
      <vt:lpstr>Raleway</vt:lpstr>
      <vt:lpstr>Cambria Math</vt:lpstr>
      <vt:lpstr>Futura</vt:lpstr>
      <vt:lpstr>Arial</vt:lpstr>
      <vt:lpstr>Lato</vt:lpstr>
      <vt:lpstr>Antonio template</vt:lpstr>
      <vt:lpstr>Fast and Parallel Algorithms for Finding Top K Frequent Elements</vt:lpstr>
      <vt:lpstr>Contents</vt:lpstr>
      <vt:lpstr>Introduction </vt:lpstr>
      <vt:lpstr>Solution</vt:lpstr>
      <vt:lpstr>Sketch-based algorithms</vt:lpstr>
      <vt:lpstr>Augmented Sketch (ASketch)</vt:lpstr>
      <vt:lpstr>Augmented Sketch (ASketch)</vt:lpstr>
      <vt:lpstr>Topkapi</vt:lpstr>
      <vt:lpstr>Proposed Method</vt:lpstr>
      <vt:lpstr>SIMD Intrinsic</vt:lpstr>
      <vt:lpstr>SIMD Intrinsic</vt:lpstr>
      <vt:lpstr>SIMD Intrinsic</vt:lpstr>
      <vt:lpstr>Multi-Core Parallelism</vt:lpstr>
      <vt:lpstr>Multi-Core Parallelism</vt:lpstr>
      <vt:lpstr>Implementation Setup</vt:lpstr>
      <vt:lpstr>Result</vt:lpstr>
      <vt:lpstr>Result</vt:lpstr>
      <vt:lpstr>Conclusion</vt:lpstr>
      <vt:lpstr>Question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Image-to-Image Translation with Conditional Adversarial Networks</dc:title>
  <dc:creator>Mostafa</dc:creator>
  <cp:lastModifiedBy>Seyedmostafa Hosseini</cp:lastModifiedBy>
  <cp:revision>237</cp:revision>
  <dcterms:modified xsi:type="dcterms:W3CDTF">2022-12-07T06:19:31Z</dcterms:modified>
</cp:coreProperties>
</file>