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Lexend"/>
      <p:regular r:id="rId20"/>
      <p:bold r:id="rId21"/>
    </p:embeddedFont>
    <p:embeddedFont>
      <p:font typeface="Archivo Black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-regular.fntdata"/><Relationship Id="rId11" Type="http://schemas.openxmlformats.org/officeDocument/2006/relationships/slide" Target="slides/slide6.xml"/><Relationship Id="rId22" Type="http://schemas.openxmlformats.org/officeDocument/2006/relationships/font" Target="fonts/ArchivoBlack-regular.fntdata"/><Relationship Id="rId10" Type="http://schemas.openxmlformats.org/officeDocument/2006/relationships/slide" Target="slides/slide5.xml"/><Relationship Id="rId21" Type="http://schemas.openxmlformats.org/officeDocument/2006/relationships/font" Target="fonts/Lexen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2cef0b9bb_89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2cef0b9bb_89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2cef0b9bb_11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42cef0b9bb_1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2cef0b9bb_8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2cef0b9bb_8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Goal: predict suitable location (the city) for an office space given some initial information that a client would likely have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Like market, area of office, rent,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Linear regression model to predict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Limitation - </a:t>
            </a:r>
            <a:r>
              <a:rPr lang="en"/>
              <a:t>linear, covid data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2b2f03ef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2b2f03ef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2b2f03ef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42b2f03ef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2b2f03e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2b2f03e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2cef0b9bb_3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2cef0b9bb_3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noticed that New York had a predominantly high amount of relocations and data to work with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2b2f03e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2b2f03e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utilised an external dataset that included zip codes and their geographic coordinates, merging this with all relocations within New York we managed to plot the exact locations on a heatmap.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2cef0b9bb_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2cef0b9bb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2cef0b9bb_89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2cef0b9bb_8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how does the number of leases signed in a market change over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developed an interactive tool that allows you to visualize how a company’s industry and its </a:t>
            </a:r>
            <a:r>
              <a:rPr lang="en"/>
              <a:t>preferred</a:t>
            </a:r>
            <a:r>
              <a:rPr lang="en"/>
              <a:t> transaction type affect the number of leases signed over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Helps answer the original question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found that after covid, more leases were signed in New york. I</a:t>
            </a:r>
            <a:r>
              <a:rPr lang="en"/>
              <a:t>n fact, new york represented most of the signed leases across each industry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2cef0b9bb_7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2cef0b9bb_7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2cef0b9bb_7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2cef0b9bb_7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2cef0b9bb_8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2cef0b9bb_8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25" y="220975"/>
            <a:ext cx="9144000" cy="90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Table of Contents</a:t>
            </a:r>
            <a:endParaRPr sz="32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-25" y="1318950"/>
            <a:ext cx="91440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"/>
              <a:buChar char="●"/>
            </a:pPr>
            <a:r>
              <a:rPr b="1" lang="en" sz="1800">
                <a:solidFill>
                  <a:schemeClr val="lt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rPr>
              <a:t>The Initial Question </a:t>
            </a:r>
            <a:endParaRPr b="1" sz="1800">
              <a:solidFill>
                <a:schemeClr val="lt1"/>
              </a:solidFill>
              <a:highlight>
                <a:schemeClr val="accent1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"/>
              <a:buChar char="●"/>
            </a:pPr>
            <a:r>
              <a:rPr b="1" lang="en" sz="1800">
                <a:solidFill>
                  <a:schemeClr val="lt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rPr>
              <a:t>Exploratory</a:t>
            </a:r>
            <a:r>
              <a:rPr b="1" lang="en" sz="1800">
                <a:solidFill>
                  <a:schemeClr val="lt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rPr>
              <a:t> Data Analysis:</a:t>
            </a:r>
            <a:endParaRPr b="1" sz="1800">
              <a:solidFill>
                <a:schemeClr val="lt1"/>
              </a:solidFill>
              <a:highlight>
                <a:schemeClr val="accent1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"/>
              <a:buChar char="○"/>
            </a:pPr>
            <a:r>
              <a:rPr b="1" lang="en" sz="1800">
                <a:solidFill>
                  <a:schemeClr val="lt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rPr>
              <a:t>Heatmaps</a:t>
            </a:r>
            <a:endParaRPr b="1" sz="1800">
              <a:solidFill>
                <a:schemeClr val="lt1"/>
              </a:solidFill>
              <a:highlight>
                <a:schemeClr val="accent1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"/>
              <a:buChar char="○"/>
            </a:pPr>
            <a:r>
              <a:rPr b="1" lang="en" sz="1800">
                <a:solidFill>
                  <a:schemeClr val="lt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rPr>
              <a:t>A new Question</a:t>
            </a:r>
            <a:endParaRPr b="1" sz="1800">
              <a:solidFill>
                <a:schemeClr val="lt1"/>
              </a:solidFill>
              <a:highlight>
                <a:schemeClr val="accent1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"/>
              <a:buChar char="○"/>
            </a:pPr>
            <a:r>
              <a:rPr b="1" lang="en" sz="1800">
                <a:solidFill>
                  <a:schemeClr val="lt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rPr>
              <a:t>Time Series Graph</a:t>
            </a:r>
            <a:endParaRPr b="1" sz="1800">
              <a:solidFill>
                <a:schemeClr val="lt1"/>
              </a:solidFill>
              <a:highlight>
                <a:schemeClr val="accent1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"/>
              <a:buChar char="●"/>
            </a:pPr>
            <a:r>
              <a:rPr b="1" lang="en" sz="1800">
                <a:solidFill>
                  <a:schemeClr val="lt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rPr>
              <a:t>The Broader Questions</a:t>
            </a:r>
            <a:endParaRPr b="1" sz="1800">
              <a:solidFill>
                <a:schemeClr val="lt1"/>
              </a:solidFill>
              <a:highlight>
                <a:schemeClr val="accent1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"/>
              <a:buChar char="●"/>
            </a:pPr>
            <a:r>
              <a:rPr b="1" lang="en" sz="1800">
                <a:solidFill>
                  <a:schemeClr val="lt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rPr>
              <a:t>Prediction Model</a:t>
            </a:r>
            <a:endParaRPr b="1" sz="1800">
              <a:solidFill>
                <a:schemeClr val="lt1"/>
              </a:solidFill>
              <a:highlight>
                <a:schemeClr val="accent1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highlight>
                <a:schemeClr val="accent1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/>
          <p:nvPr/>
        </p:nvSpPr>
        <p:spPr>
          <a:xfrm>
            <a:off x="-25" y="220975"/>
            <a:ext cx="9144000" cy="90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50400" y="297175"/>
            <a:ext cx="85206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The Results</a:t>
            </a:r>
            <a:endParaRPr sz="14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Exploratory Findings</a:t>
            </a:r>
            <a:endParaRPr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487" y="2125750"/>
            <a:ext cx="2806370" cy="2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1288" y="2125750"/>
            <a:ext cx="2806375" cy="217762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146288" y="2031200"/>
            <a:ext cx="2806500" cy="235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●"/>
            </a:pPr>
            <a:r>
              <a:rPr b="1" lang="en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Works in a similar manner to the heatmap</a:t>
            </a:r>
            <a:endParaRPr b="1" sz="1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●"/>
            </a:pPr>
            <a:r>
              <a:rPr b="1" lang="en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Shows that industry DOES matter</a:t>
            </a:r>
            <a:endParaRPr b="1" sz="1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●"/>
            </a:pPr>
            <a:r>
              <a:rPr b="1" lang="en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There can be incredible variety in regards to industry</a:t>
            </a:r>
            <a:endParaRPr b="1" sz="1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-25" y="1189250"/>
            <a:ext cx="9144000" cy="61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Filterable Bar Chart</a:t>
            </a:r>
            <a:endParaRPr sz="32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>
            <a:off x="0" y="1040888"/>
            <a:ext cx="9144000" cy="90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>
            <p:ph type="title"/>
          </p:nvPr>
        </p:nvSpPr>
        <p:spPr>
          <a:xfrm>
            <a:off x="50425" y="1117088"/>
            <a:ext cx="85206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The Model</a:t>
            </a:r>
            <a:endParaRPr sz="14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Exploratory Findings</a:t>
            </a:r>
            <a:endParaRPr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0" y="2009163"/>
            <a:ext cx="9144000" cy="116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Can we predict the best location for each industry?</a:t>
            </a:r>
            <a:endParaRPr sz="32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/>
          <p:nvPr/>
        </p:nvSpPr>
        <p:spPr>
          <a:xfrm>
            <a:off x="0" y="144750"/>
            <a:ext cx="9144000" cy="116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 txBox="1"/>
          <p:nvPr>
            <p:ph type="title"/>
          </p:nvPr>
        </p:nvSpPr>
        <p:spPr>
          <a:xfrm>
            <a:off x="50400" y="144775"/>
            <a:ext cx="85206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The How</a:t>
            </a:r>
            <a:endParaRPr sz="18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Predicting suitable office spaces using multivariable linear regression</a:t>
            </a:r>
            <a:endParaRPr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83550" y="3943175"/>
            <a:ext cx="8976900" cy="875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00"/>
                </a:solidFill>
                <a:latin typeface="Lexend"/>
                <a:ea typeface="Lexend"/>
                <a:cs typeface="Lexend"/>
                <a:sym typeface="Lexend"/>
              </a:rPr>
              <a:t>Limitations: </a:t>
            </a:r>
            <a:r>
              <a:rPr b="1" lang="en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Uses simple linear regression model which is unable to model complex non linear relationships in the data</a:t>
            </a:r>
            <a:endParaRPr b="1" sz="1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00"/>
                </a:solidFill>
                <a:latin typeface="Lexend"/>
                <a:ea typeface="Lexend"/>
                <a:cs typeface="Lexend"/>
                <a:sym typeface="Lexend"/>
              </a:rPr>
              <a:t>Improvements: </a:t>
            </a:r>
            <a:r>
              <a:rPr b="1" lang="en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Use a neural network with non </a:t>
            </a:r>
            <a:r>
              <a:rPr b="1" lang="en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linear</a:t>
            </a:r>
            <a:r>
              <a:rPr b="1" lang="en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activation functions</a:t>
            </a:r>
            <a:endParaRPr b="1" sz="1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53" name="Google Shape;153;p24" title="Untitled Diagram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474" y="1496187"/>
            <a:ext cx="4391100" cy="2414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4"/>
          <p:cNvCxnSpPr/>
          <p:nvPr/>
        </p:nvCxnSpPr>
        <p:spPr>
          <a:xfrm>
            <a:off x="6583050" y="1938900"/>
            <a:ext cx="0" cy="42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4"/>
          <p:cNvCxnSpPr/>
          <p:nvPr/>
        </p:nvCxnSpPr>
        <p:spPr>
          <a:xfrm rot="10800000">
            <a:off x="5598150" y="2363100"/>
            <a:ext cx="98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/>
          <p:nvPr/>
        </p:nvSpPr>
        <p:spPr>
          <a:xfrm>
            <a:off x="0" y="735250"/>
            <a:ext cx="9144000" cy="78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50450" y="835150"/>
            <a:ext cx="611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Exploratory data analysis shows:</a:t>
            </a:r>
            <a:endParaRPr sz="24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0" y="3370225"/>
            <a:ext cx="9144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"/>
              <a:buChar char="●"/>
            </a:pPr>
            <a:r>
              <a:rPr b="1" lang="en" sz="1800">
                <a:solidFill>
                  <a:srgbClr val="FFFF00"/>
                </a:solidFill>
                <a:highlight>
                  <a:srgbClr val="CC0000"/>
                </a:highlight>
                <a:latin typeface="Lexend"/>
                <a:ea typeface="Lexend"/>
                <a:cs typeface="Lexend"/>
                <a:sym typeface="Lexend"/>
              </a:rPr>
              <a:t>Imbalance</a:t>
            </a:r>
            <a:r>
              <a:rPr b="1" lang="en" sz="1800">
                <a:solidFill>
                  <a:schemeClr val="lt1"/>
                </a:solidFill>
                <a:highlight>
                  <a:srgbClr val="CC0000"/>
                </a:highlight>
                <a:latin typeface="Lexend"/>
                <a:ea typeface="Lexend"/>
                <a:cs typeface="Lexend"/>
                <a:sym typeface="Lexend"/>
              </a:rPr>
              <a:t> of data in different market  </a:t>
            </a:r>
            <a:endParaRPr b="1" sz="1800">
              <a:solidFill>
                <a:schemeClr val="lt1"/>
              </a:solidFill>
              <a:highlight>
                <a:srgbClr val="CC0000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"/>
              <a:buChar char="●"/>
            </a:pPr>
            <a:r>
              <a:rPr b="1" lang="en" sz="1800">
                <a:solidFill>
                  <a:srgbClr val="FFFF00"/>
                </a:solidFill>
                <a:highlight>
                  <a:srgbClr val="CC0000"/>
                </a:highlight>
                <a:latin typeface="Lexend"/>
                <a:ea typeface="Lexend"/>
                <a:cs typeface="Lexend"/>
                <a:sym typeface="Lexend"/>
              </a:rPr>
              <a:t>Word of mouth</a:t>
            </a:r>
            <a:r>
              <a:rPr b="1" lang="en" sz="1800">
                <a:solidFill>
                  <a:schemeClr val="lt1"/>
                </a:solidFill>
                <a:highlight>
                  <a:srgbClr val="CC0000"/>
                </a:highlight>
                <a:latin typeface="Lexend"/>
                <a:ea typeface="Lexend"/>
                <a:cs typeface="Lexend"/>
                <a:sym typeface="Lexend"/>
              </a:rPr>
              <a:t> data is sometimes </a:t>
            </a:r>
            <a:r>
              <a:rPr b="1" lang="en" sz="1800">
                <a:solidFill>
                  <a:srgbClr val="FFFF00"/>
                </a:solidFill>
                <a:highlight>
                  <a:srgbClr val="CC0000"/>
                </a:highlight>
                <a:latin typeface="Lexend"/>
                <a:ea typeface="Lexend"/>
                <a:cs typeface="Lexend"/>
                <a:sym typeface="Lexend"/>
              </a:rPr>
              <a:t>unreliable</a:t>
            </a:r>
            <a:r>
              <a:rPr b="1" lang="en" sz="1800">
                <a:solidFill>
                  <a:schemeClr val="lt1"/>
                </a:solidFill>
                <a:highlight>
                  <a:srgbClr val="CC0000"/>
                </a:highlight>
                <a:latin typeface="Lexend"/>
                <a:ea typeface="Lexend"/>
                <a:cs typeface="Lexend"/>
                <a:sym typeface="Lexend"/>
              </a:rPr>
              <a:t> </a:t>
            </a:r>
            <a:endParaRPr b="1" sz="1800">
              <a:solidFill>
                <a:schemeClr val="lt1"/>
              </a:solidFill>
              <a:highlight>
                <a:srgbClr val="CC0000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0" y="1552150"/>
            <a:ext cx="91440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"/>
              <a:buChar char="●"/>
            </a:pPr>
            <a:r>
              <a:rPr b="1" lang="en" sz="1800">
                <a:solidFill>
                  <a:schemeClr val="lt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rPr>
              <a:t>Companies stayed </a:t>
            </a:r>
            <a:r>
              <a:rPr b="1" lang="en" sz="1800">
                <a:solidFill>
                  <a:srgbClr val="FFFF00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rPr>
              <a:t>dominantly within the New York city</a:t>
            </a:r>
            <a:r>
              <a:rPr b="1" lang="en" sz="1800">
                <a:solidFill>
                  <a:schemeClr val="lt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rPr>
              <a:t> central area </a:t>
            </a:r>
            <a:endParaRPr b="1" sz="1800">
              <a:solidFill>
                <a:schemeClr val="lt1"/>
              </a:solidFill>
              <a:highlight>
                <a:schemeClr val="accent1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"/>
              <a:buChar char="●"/>
            </a:pPr>
            <a:r>
              <a:rPr b="1" lang="en" sz="1800">
                <a:solidFill>
                  <a:schemeClr val="lt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rPr>
              <a:t>Despite covid and remote working, </a:t>
            </a:r>
            <a:r>
              <a:rPr b="1" lang="en" sz="1800">
                <a:solidFill>
                  <a:srgbClr val="FFFF00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rPr>
              <a:t>tech</a:t>
            </a:r>
            <a:r>
              <a:rPr b="1" lang="en" sz="1800">
                <a:solidFill>
                  <a:schemeClr val="lt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rPr>
              <a:t> companies </a:t>
            </a:r>
            <a:r>
              <a:rPr b="1" lang="en" sz="1800" u="sng">
                <a:solidFill>
                  <a:srgbClr val="FFFF00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rPr>
              <a:t>did not move</a:t>
            </a:r>
            <a:r>
              <a:rPr b="1" lang="en" sz="1800">
                <a:solidFill>
                  <a:schemeClr val="lt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rPr>
              <a:t> </a:t>
            </a:r>
            <a:endParaRPr b="1" sz="1800">
              <a:solidFill>
                <a:schemeClr val="lt1"/>
              </a:solidFill>
              <a:highlight>
                <a:schemeClr val="accent1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highlight>
                <a:schemeClr val="accent1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-25" y="2804950"/>
            <a:ext cx="9144000" cy="5541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50450" y="2804950"/>
            <a:ext cx="467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Possible Inaccuracies:</a:t>
            </a:r>
            <a:endParaRPr sz="24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300" y="1744125"/>
            <a:ext cx="3211080" cy="257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47231">
            <a:off x="3603625" y="2297474"/>
            <a:ext cx="6123851" cy="332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/>
        </p:nvSpPr>
        <p:spPr>
          <a:xfrm>
            <a:off x="1425600" y="240300"/>
            <a:ext cx="6292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chivo Black"/>
                <a:ea typeface="Archivo Black"/>
                <a:cs typeface="Archivo Black"/>
                <a:sym typeface="Archivo Black"/>
              </a:rPr>
              <a:t>Thank you all for listening</a:t>
            </a:r>
            <a:endParaRPr sz="3600"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49075" y="903400"/>
            <a:ext cx="9144000" cy="118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109300" y="981966"/>
            <a:ext cx="8520600" cy="26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The Initial Question</a:t>
            </a:r>
            <a:r>
              <a:rPr lang="en" sz="18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endParaRPr sz="18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Are </a:t>
            </a:r>
            <a:r>
              <a:rPr lang="en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tech companies </a:t>
            </a:r>
            <a:r>
              <a:rPr lang="en" u="sng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relocating</a:t>
            </a:r>
            <a:r>
              <a:rPr lang="en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?</a:t>
            </a:r>
            <a:endParaRPr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49075" y="2375475"/>
            <a:ext cx="9144000" cy="123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Have tech companies attempted to </a:t>
            </a:r>
            <a:r>
              <a:rPr lang="en" sz="2100">
                <a:solidFill>
                  <a:srgbClr val="99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move away</a:t>
            </a:r>
            <a:r>
              <a:rPr lang="en"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 from busier central areas of a market </a:t>
            </a:r>
            <a:r>
              <a:rPr lang="en" sz="2100">
                <a:solidFill>
                  <a:srgbClr val="99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after covid</a:t>
            </a:r>
            <a:r>
              <a:rPr lang="en"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 and the </a:t>
            </a:r>
            <a:r>
              <a:rPr lang="en" sz="1900">
                <a:solidFill>
                  <a:srgbClr val="99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advent of remote working</a:t>
            </a:r>
            <a:r>
              <a:rPr lang="en" sz="19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?</a:t>
            </a:r>
            <a:endParaRPr sz="19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25" y="220975"/>
            <a:ext cx="9144000" cy="90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50400" y="297175"/>
            <a:ext cx="85206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The How</a:t>
            </a:r>
            <a:endParaRPr sz="18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How did we explore this data?</a:t>
            </a:r>
            <a:endParaRPr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-25" y="1189250"/>
            <a:ext cx="9144000" cy="61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Geographical</a:t>
            </a:r>
            <a:r>
              <a:rPr lang="en" sz="3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 Heatmap</a:t>
            </a:r>
            <a:endParaRPr sz="32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50411" y="1886513"/>
            <a:ext cx="5565300" cy="116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We designed an simple heatmap that just showed the amount of relocations in the tech industry </a:t>
            </a:r>
            <a:r>
              <a:rPr b="1" lang="en" sz="1600" u="sng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by state</a:t>
            </a:r>
            <a:r>
              <a:rPr b="1" lang="en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. </a:t>
            </a:r>
            <a:endParaRPr b="1" sz="1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699" y="1962725"/>
            <a:ext cx="3492161" cy="2144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50400" y="3130697"/>
            <a:ext cx="5565300" cy="86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Now all that was left to do was to explore where the relocations were happening more precisely.</a:t>
            </a:r>
            <a:endParaRPr b="1" sz="1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-25" y="220975"/>
            <a:ext cx="9144000" cy="90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50400" y="297175"/>
            <a:ext cx="85206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The How</a:t>
            </a:r>
            <a:endParaRPr sz="18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A more precise look</a:t>
            </a:r>
            <a:endParaRPr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-25" y="1189250"/>
            <a:ext cx="9144000" cy="61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Interactive Heatmap and the Answer</a:t>
            </a:r>
            <a:endParaRPr sz="32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1770" y="1876125"/>
            <a:ext cx="2168636" cy="19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83602" y="1876125"/>
            <a:ext cx="4391100" cy="1974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-"/>
            </a:pPr>
            <a:r>
              <a:rPr b="1" lang="en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r>
              <a:rPr b="1" lang="en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n external dataset that included zip codes and their geographic coordinates</a:t>
            </a:r>
            <a:endParaRPr b="1" sz="1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-"/>
            </a:pPr>
            <a:r>
              <a:rPr b="1" lang="en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We managed to plot the exact locations on a heatmap</a:t>
            </a:r>
            <a:endParaRPr b="1" sz="1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8" y="1876125"/>
            <a:ext cx="2168625" cy="197266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83550" y="3917800"/>
            <a:ext cx="8976900" cy="90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The heatmap showed us that the answer to our initial question: No. Most tech companies remain within New York City, and more specifically within Manhattan.</a:t>
            </a:r>
            <a:endParaRPr b="1" sz="1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-25" y="220975"/>
            <a:ext cx="9144000" cy="90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50400" y="220975"/>
            <a:ext cx="85206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The Secondary Question</a:t>
            </a:r>
            <a:r>
              <a:rPr lang="en" sz="18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endParaRPr sz="18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Where are</a:t>
            </a:r>
            <a:r>
              <a:rPr lang="en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 tech </a:t>
            </a:r>
            <a:r>
              <a:rPr lang="en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companies </a:t>
            </a:r>
            <a:r>
              <a:rPr lang="en" u="sng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leasing</a:t>
            </a:r>
            <a:r>
              <a:rPr lang="en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?</a:t>
            </a:r>
            <a:endParaRPr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0" y="1360700"/>
            <a:ext cx="9144000" cy="38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50475" y="1324100"/>
            <a:ext cx="467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Exploratory data analysis shows:</a:t>
            </a:r>
            <a:endParaRPr sz="18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-25" y="1791443"/>
            <a:ext cx="91440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"/>
              <a:buChar char="●"/>
            </a:pPr>
            <a:r>
              <a:rPr b="1" lang="en" sz="1800">
                <a:solidFill>
                  <a:schemeClr val="lt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rPr>
              <a:t>STILL</a:t>
            </a:r>
            <a:r>
              <a:rPr b="1" lang="en" sz="1800">
                <a:solidFill>
                  <a:schemeClr val="lt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rPr>
              <a:t> New York City</a:t>
            </a:r>
            <a:endParaRPr b="1" sz="1800">
              <a:solidFill>
                <a:schemeClr val="lt1"/>
              </a:solidFill>
              <a:highlight>
                <a:schemeClr val="accent1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"/>
              <a:buChar char="●"/>
            </a:pPr>
            <a:r>
              <a:rPr b="1" lang="en" sz="1800">
                <a:solidFill>
                  <a:schemeClr val="lt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rPr>
              <a:t>Is this reflective of every industry? </a:t>
            </a:r>
            <a:endParaRPr b="1" sz="1800">
              <a:solidFill>
                <a:schemeClr val="lt1"/>
              </a:solidFill>
              <a:highlight>
                <a:schemeClr val="accent1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"/>
              <a:buChar char="●"/>
            </a:pPr>
            <a:r>
              <a:rPr b="1" lang="en" sz="1800">
                <a:solidFill>
                  <a:schemeClr val="lt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rPr>
              <a:t>Has this changed within the past few years? </a:t>
            </a:r>
            <a:endParaRPr b="1" sz="1800">
              <a:solidFill>
                <a:schemeClr val="lt1"/>
              </a:solidFill>
              <a:highlight>
                <a:schemeClr val="accent1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highlight>
                <a:schemeClr val="accent1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-25" y="220975"/>
            <a:ext cx="9144000" cy="90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50400" y="297175"/>
            <a:ext cx="85206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The How</a:t>
            </a:r>
            <a:endParaRPr sz="18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Further Analysis</a:t>
            </a:r>
            <a:endParaRPr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-25" y="1189250"/>
            <a:ext cx="9144000" cy="61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Time Series Graph</a:t>
            </a:r>
            <a:endParaRPr sz="32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83600" y="1876125"/>
            <a:ext cx="3074100" cy="314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●"/>
            </a:pPr>
            <a:r>
              <a:rPr b="1" lang="en" sz="1600">
                <a:solidFill>
                  <a:srgbClr val="FFFF00"/>
                </a:solidFill>
                <a:latin typeface="Lexend"/>
                <a:ea typeface="Lexend"/>
                <a:cs typeface="Lexend"/>
                <a:sym typeface="Lexend"/>
              </a:rPr>
              <a:t>After covid</a:t>
            </a:r>
            <a:r>
              <a:rPr b="1" lang="en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, New york became a </a:t>
            </a:r>
            <a:r>
              <a:rPr b="1" lang="en" sz="1600">
                <a:solidFill>
                  <a:srgbClr val="FFFF00"/>
                </a:solidFill>
                <a:latin typeface="Lexend"/>
                <a:ea typeface="Lexend"/>
                <a:cs typeface="Lexend"/>
                <a:sym typeface="Lexend"/>
              </a:rPr>
              <a:t>more attractive</a:t>
            </a:r>
            <a:r>
              <a:rPr b="1" lang="en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market for all industries to lease </a:t>
            </a:r>
            <a:r>
              <a:rPr b="1" lang="en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office</a:t>
            </a:r>
            <a:r>
              <a:rPr b="1" lang="en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space with </a:t>
            </a:r>
            <a:r>
              <a:rPr b="1" lang="en" sz="1600">
                <a:solidFill>
                  <a:srgbClr val="FFFF00"/>
                </a:solidFill>
                <a:latin typeface="Lexend"/>
                <a:ea typeface="Lexend"/>
                <a:cs typeface="Lexend"/>
                <a:sym typeface="Lexend"/>
              </a:rPr>
              <a:t>California</a:t>
            </a:r>
            <a:r>
              <a:rPr b="1" lang="en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close behind</a:t>
            </a:r>
            <a:endParaRPr b="1" sz="1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●"/>
            </a:pPr>
            <a:r>
              <a:rPr b="1" lang="en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But, do </a:t>
            </a:r>
            <a:r>
              <a:rPr b="1" lang="en" sz="16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specific industries</a:t>
            </a:r>
            <a:r>
              <a:rPr b="1" lang="en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prefer</a:t>
            </a:r>
            <a:r>
              <a:rPr b="1" lang="en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" sz="16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specific cities</a:t>
            </a:r>
            <a:r>
              <a:rPr b="1" lang="en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or states?</a:t>
            </a:r>
            <a:endParaRPr b="1" sz="1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01" name="Google Shape;101;p18" title="new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100" y="1961450"/>
            <a:ext cx="5681502" cy="3025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-12" y="1469900"/>
            <a:ext cx="9144000" cy="38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50477" y="1433300"/>
            <a:ext cx="88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How can we visualize the lease activity for specific industries?</a:t>
            </a:r>
            <a:endParaRPr sz="18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-37" y="1900650"/>
            <a:ext cx="91440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"/>
              <a:buChar char="●"/>
            </a:pPr>
            <a:r>
              <a:rPr b="1" lang="en" sz="1800">
                <a:solidFill>
                  <a:schemeClr val="lt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rPr>
              <a:t>A wider interactive heatmap</a:t>
            </a:r>
            <a:r>
              <a:rPr b="1" lang="en" sz="1800">
                <a:solidFill>
                  <a:schemeClr val="lt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rPr>
              <a:t> </a:t>
            </a:r>
            <a:endParaRPr b="1" sz="1800">
              <a:solidFill>
                <a:schemeClr val="lt1"/>
              </a:solidFill>
              <a:highlight>
                <a:schemeClr val="accent1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exend"/>
              <a:buChar char="●"/>
            </a:pPr>
            <a:r>
              <a:rPr b="1" lang="en" sz="1800">
                <a:solidFill>
                  <a:schemeClr val="lt1"/>
                </a:solidFill>
                <a:highlight>
                  <a:schemeClr val="accent1"/>
                </a:highlight>
                <a:latin typeface="Lexend"/>
                <a:ea typeface="Lexend"/>
                <a:cs typeface="Lexend"/>
                <a:sym typeface="Lexend"/>
              </a:rPr>
              <a:t>A bar chart comparing the states for each industry  </a:t>
            </a:r>
            <a:endParaRPr b="1" sz="1800">
              <a:solidFill>
                <a:schemeClr val="lt1"/>
              </a:solidFill>
              <a:highlight>
                <a:schemeClr val="accent1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highlight>
                <a:schemeClr val="accent1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-25" y="220975"/>
            <a:ext cx="9144000" cy="90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50400" y="220975"/>
            <a:ext cx="85206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Zooming Out</a:t>
            </a:r>
            <a:endParaRPr sz="18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The Broader Questions</a:t>
            </a:r>
            <a:endParaRPr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-25" y="220975"/>
            <a:ext cx="9144000" cy="90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50400" y="297175"/>
            <a:ext cx="85206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The How</a:t>
            </a:r>
            <a:endParaRPr sz="18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Further Analysis</a:t>
            </a:r>
            <a:endParaRPr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-25" y="1189250"/>
            <a:ext cx="9144000" cy="61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Filterable Interactive Heatmap</a:t>
            </a:r>
            <a:endParaRPr sz="32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83600" y="1876125"/>
            <a:ext cx="3074100" cy="314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●"/>
            </a:pPr>
            <a:r>
              <a:rPr b="1" lang="en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We expanded the scope of the heatmap to all of the USA and every industry</a:t>
            </a:r>
            <a:endParaRPr b="1" sz="1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exend"/>
              <a:buChar char="●"/>
            </a:pPr>
            <a:r>
              <a:rPr b="1" lang="en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This </a:t>
            </a:r>
            <a:r>
              <a:rPr b="1" lang="en" sz="1600">
                <a:solidFill>
                  <a:srgbClr val="FFFF00"/>
                </a:solidFill>
                <a:latin typeface="Lexend"/>
                <a:ea typeface="Lexend"/>
                <a:cs typeface="Lexend"/>
                <a:sym typeface="Lexend"/>
              </a:rPr>
              <a:t>revealed hot spots</a:t>
            </a:r>
            <a:r>
              <a:rPr b="1" lang="en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not previously noticed through the tech industry alone and the ability to observe through map through specific industries</a:t>
            </a:r>
            <a:endParaRPr b="1" sz="1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554" y="1876125"/>
            <a:ext cx="5858900" cy="31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-25" y="220975"/>
            <a:ext cx="9144000" cy="90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type="title"/>
          </p:nvPr>
        </p:nvSpPr>
        <p:spPr>
          <a:xfrm>
            <a:off x="50400" y="297175"/>
            <a:ext cx="8520600" cy="11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The How</a:t>
            </a:r>
            <a:endParaRPr sz="18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Further Analysis</a:t>
            </a:r>
            <a:endParaRPr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-25" y="1189250"/>
            <a:ext cx="9144000" cy="61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Filterable Bar Chart</a:t>
            </a:r>
            <a:endParaRPr sz="32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75" y="1933900"/>
            <a:ext cx="5438591" cy="302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/>
          <p:nvPr/>
        </p:nvSpPr>
        <p:spPr>
          <a:xfrm>
            <a:off x="5986900" y="1876125"/>
            <a:ext cx="3074100" cy="314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The filterable bar chart works to explore the amount of leases within an industry in regards to each state, this gives us a more numerical representation of the concentration of industries.</a:t>
            </a:r>
            <a:endParaRPr b="1" sz="16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