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31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x="18288000" cy="10287000"/>
  <p:notesSz cx="6858000" cy="9144000"/>
  <p:embeddedFontLst>
    <p:embeddedFont>
      <p:font typeface="Arimo Bold" charset="1" panose="020B0704020202020204"/>
      <p:regular r:id="rId34"/>
    </p:embeddedFont>
    <p:embeddedFont>
      <p:font typeface="Nunito Sans" charset="1" panose="00000000000000000000"/>
      <p:regular r:id="rId35"/>
    </p:embeddedFont>
    <p:embeddedFont>
      <p:font typeface="Rajdhani Bold" charset="1" panose="02000000000000000000"/>
      <p:regular r:id="rId37"/>
    </p:embeddedFont>
    <p:embeddedFont>
      <p:font typeface="Arya Bold" charset="1" panose="00000800000000000000"/>
      <p:regular r:id="rId45"/>
    </p:embeddedFont>
    <p:embeddedFont>
      <p:font typeface="Arimo" charset="1" panose="020B0604020202020204"/>
      <p:regular r:id="rId4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slides/slide25.xml" Type="http://schemas.openxmlformats.org/officeDocument/2006/relationships/slide"/><Relationship Id="rId31" Target="notesMasters/notesMaster1.xml" Type="http://schemas.openxmlformats.org/officeDocument/2006/relationships/notesMaster"/><Relationship Id="rId32" Target="theme/theme2.xml" Type="http://schemas.openxmlformats.org/officeDocument/2006/relationships/theme"/><Relationship Id="rId33" Target="notesSlides/notesSlide1.xml" Type="http://schemas.openxmlformats.org/officeDocument/2006/relationships/notesSlide"/><Relationship Id="rId34" Target="fonts/font34.fntdata" Type="http://schemas.openxmlformats.org/officeDocument/2006/relationships/font"/><Relationship Id="rId35" Target="fonts/font35.fntdata" Type="http://schemas.openxmlformats.org/officeDocument/2006/relationships/font"/><Relationship Id="rId36" Target="notesSlides/notesSlide2.xml" Type="http://schemas.openxmlformats.org/officeDocument/2006/relationships/notesSlide"/><Relationship Id="rId37" Target="fonts/font37.fntdata" Type="http://schemas.openxmlformats.org/officeDocument/2006/relationships/font"/><Relationship Id="rId38" Target="notesSlides/notesSlide3.xml" Type="http://schemas.openxmlformats.org/officeDocument/2006/relationships/notesSlide"/><Relationship Id="rId39" Target="notesSlides/notesSlide4.xml" Type="http://schemas.openxmlformats.org/officeDocument/2006/relationships/notesSlide"/><Relationship Id="rId4" Target="theme/theme1.xml" Type="http://schemas.openxmlformats.org/officeDocument/2006/relationships/theme"/><Relationship Id="rId40" Target="notesSlides/notesSlide5.xml" Type="http://schemas.openxmlformats.org/officeDocument/2006/relationships/notesSlide"/><Relationship Id="rId41" Target="notesSlides/notesSlide6.xml" Type="http://schemas.openxmlformats.org/officeDocument/2006/relationships/notesSlide"/><Relationship Id="rId42" Target="notesSlides/notesSlide7.xml" Type="http://schemas.openxmlformats.org/officeDocument/2006/relationships/notesSlide"/><Relationship Id="rId43" Target="notesSlides/notesSlide8.xml" Type="http://schemas.openxmlformats.org/officeDocument/2006/relationships/notesSlide"/><Relationship Id="rId44" Target="notesSlides/notesSlide9.xml" Type="http://schemas.openxmlformats.org/officeDocument/2006/relationships/notesSlide"/><Relationship Id="rId45" Target="fonts/font45.fntdata" Type="http://schemas.openxmlformats.org/officeDocument/2006/relationships/font"/><Relationship Id="rId46" Target="fonts/font46.fntdata" Type="http://schemas.openxmlformats.org/officeDocument/2006/relationships/font"/><Relationship Id="rId47" Target="notesSlides/notesSlide10.xml" Type="http://schemas.openxmlformats.org/officeDocument/2006/relationships/notesSlide"/><Relationship Id="rId48" Target="notesSlides/notesSlide11.xml" Type="http://schemas.openxmlformats.org/officeDocument/2006/relationships/notesSlid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10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4.xml" Type="http://schemas.openxmlformats.org/officeDocument/2006/relationships/slide"/></Relationships>
</file>

<file path=ppt/notesSlides/_rels/notesSlide1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5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_rels/notesSlide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7.xml" Type="http://schemas.openxmlformats.org/officeDocument/2006/relationships/slide"/></Relationships>
</file>

<file path=ppt/notesSlides/_rels/notesSlide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8.xml" Type="http://schemas.openxmlformats.org/officeDocument/2006/relationships/slide"/></Relationships>
</file>

<file path=ppt/notesSlides/_rels/notesSlide7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9.xml" Type="http://schemas.openxmlformats.org/officeDocument/2006/relationships/slide"/></Relationships>
</file>

<file path=ppt/notesSlides/_rels/notesSlide8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2.xml" Type="http://schemas.openxmlformats.org/officeDocument/2006/relationships/slide"/></Relationships>
</file>

<file path=ppt/notesSlides/_rels/notesSlide9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3.xml" Type="http://schemas.openxmlformats.org/officeDocument/2006/relationships/slide"/></Relationships>
</file>

<file path=ppt/notesSlides/notesSlide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10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1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2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3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4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5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6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7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8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9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8.svg" Type="http://schemas.openxmlformats.org/officeDocument/2006/relationships/image"/><Relationship Id="rId11" Target="../media/image9.png" Type="http://schemas.openxmlformats.org/officeDocument/2006/relationships/image"/><Relationship Id="rId2" Target="../notesSlides/notesSlide1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3.png" Type="http://schemas.openxmlformats.org/officeDocument/2006/relationships/image"/><Relationship Id="rId6" Target="../media/image4.svg" Type="http://schemas.openxmlformats.org/officeDocument/2006/relationships/image"/><Relationship Id="rId7" Target="../media/image5.png" Type="http://schemas.openxmlformats.org/officeDocument/2006/relationships/image"/><Relationship Id="rId8" Target="../media/image6.svg" Type="http://schemas.openxmlformats.org/officeDocument/2006/relationships/image"/><Relationship Id="rId9" Target="../media/image7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4.png" Type="http://schemas.openxmlformats.org/officeDocument/2006/relationships/image"/><Relationship Id="rId3" Target="../media/image35.sv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Relationship Id="rId6" Target="../media/image46.png" Type="http://schemas.openxmlformats.org/officeDocument/2006/relationships/image"/><Relationship Id="rId7" Target="../media/image47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4.png" Type="http://schemas.openxmlformats.org/officeDocument/2006/relationships/image"/><Relationship Id="rId3" Target="../media/image35.sv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Relationship Id="rId6" Target="../media/image48.png" Type="http://schemas.openxmlformats.org/officeDocument/2006/relationships/image"/><Relationship Id="rId7" Target="../media/image49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4.png" Type="http://schemas.openxmlformats.org/officeDocument/2006/relationships/image"/><Relationship Id="rId3" Target="../media/image35.sv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Relationship Id="rId6" Target="../media/image50.png" Type="http://schemas.openxmlformats.org/officeDocument/2006/relationships/image"/><Relationship Id="rId7" Target="../media/image51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4.png" Type="http://schemas.openxmlformats.org/officeDocument/2006/relationships/image"/><Relationship Id="rId3" Target="../media/image35.sv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Relationship Id="rId6" Target="../media/image52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4.png" Type="http://schemas.openxmlformats.org/officeDocument/2006/relationships/image"/><Relationship Id="rId3" Target="../media/image35.sv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Relationship Id="rId6" Target="../media/image53.png" Type="http://schemas.openxmlformats.org/officeDocument/2006/relationships/image"/><Relationship Id="rId7" Target="../media/image54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4.png" Type="http://schemas.openxmlformats.org/officeDocument/2006/relationships/image"/><Relationship Id="rId3" Target="../media/image35.sv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Relationship Id="rId6" Target="../media/image55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4.png" Type="http://schemas.openxmlformats.org/officeDocument/2006/relationships/image"/><Relationship Id="rId3" Target="../media/image35.sv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Relationship Id="rId6" Target="../media/image56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4.png" Type="http://schemas.openxmlformats.org/officeDocument/2006/relationships/image"/><Relationship Id="rId3" Target="../media/image35.sv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Relationship Id="rId6" Target="../media/image57.png" Type="http://schemas.openxmlformats.org/officeDocument/2006/relationships/image"/><Relationship Id="rId7" Target="../media/image58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4.png" Type="http://schemas.openxmlformats.org/officeDocument/2006/relationships/image"/><Relationship Id="rId3" Target="../media/image35.sv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Relationship Id="rId6" Target="../media/image59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1.svg" Type="http://schemas.openxmlformats.org/officeDocument/2006/relationships/image"/><Relationship Id="rId2" Target="../notesSlides/notesSlide7.xml" Type="http://schemas.openxmlformats.org/officeDocument/2006/relationships/notesSlide"/><Relationship Id="rId3" Target="../media/image14.png" Type="http://schemas.openxmlformats.org/officeDocument/2006/relationships/image"/><Relationship Id="rId4" Target="../media/image15.svg" Type="http://schemas.openxmlformats.org/officeDocument/2006/relationships/image"/><Relationship Id="rId5" Target="../media/image16.png" Type="http://schemas.openxmlformats.org/officeDocument/2006/relationships/image"/><Relationship Id="rId6" Target="../media/image17.svg" Type="http://schemas.openxmlformats.org/officeDocument/2006/relationships/image"/><Relationship Id="rId7" Target="../media/image18.png" Type="http://schemas.openxmlformats.org/officeDocument/2006/relationships/image"/><Relationship Id="rId8" Target="../media/image19.svg" Type="http://schemas.openxmlformats.org/officeDocument/2006/relationships/image"/><Relationship Id="rId9" Target="../media/image20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Relationship Id="rId3" Target="../media/image10.png" Type="http://schemas.openxmlformats.org/officeDocument/2006/relationships/image"/><Relationship Id="rId4" Target="../media/image11.svg" Type="http://schemas.openxmlformats.org/officeDocument/2006/relationships/image"/><Relationship Id="rId5" Target="../media/image12.png" Type="http://schemas.openxmlformats.org/officeDocument/2006/relationships/image"/><Relationship Id="rId6" Target="../media/image13.sv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4.png" Type="http://schemas.openxmlformats.org/officeDocument/2006/relationships/image"/><Relationship Id="rId3" Target="../media/image35.sv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Relationship Id="rId6" Target="../media/image60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4.png" Type="http://schemas.openxmlformats.org/officeDocument/2006/relationships/image"/><Relationship Id="rId3" Target="../media/image35.sv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Relationship Id="rId6" Target="../media/image61.pn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1.svg" Type="http://schemas.openxmlformats.org/officeDocument/2006/relationships/image"/><Relationship Id="rId2" Target="../notesSlides/notesSlide8.xml" Type="http://schemas.openxmlformats.org/officeDocument/2006/relationships/notesSlide"/><Relationship Id="rId3" Target="../media/image14.png" Type="http://schemas.openxmlformats.org/officeDocument/2006/relationships/image"/><Relationship Id="rId4" Target="../media/image15.svg" Type="http://schemas.openxmlformats.org/officeDocument/2006/relationships/image"/><Relationship Id="rId5" Target="../media/image16.png" Type="http://schemas.openxmlformats.org/officeDocument/2006/relationships/image"/><Relationship Id="rId6" Target="../media/image17.svg" Type="http://schemas.openxmlformats.org/officeDocument/2006/relationships/image"/><Relationship Id="rId7" Target="../media/image18.png" Type="http://schemas.openxmlformats.org/officeDocument/2006/relationships/image"/><Relationship Id="rId8" Target="../media/image19.svg" Type="http://schemas.openxmlformats.org/officeDocument/2006/relationships/image"/><Relationship Id="rId9" Target="../media/image20.pn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9.xml" Type="http://schemas.openxmlformats.org/officeDocument/2006/relationships/notesSlide"/><Relationship Id="rId3" Target="../media/image62.png" Type="http://schemas.openxmlformats.org/officeDocument/2006/relationships/image"/><Relationship Id="rId4" Target="../media/image63.svg" Type="http://schemas.openxmlformats.org/officeDocument/2006/relationships/image"/><Relationship Id="rId5" Target="../media/image64.png" Type="http://schemas.openxmlformats.org/officeDocument/2006/relationships/image"/><Relationship Id="rId6" Target="../media/image65.svg" Type="http://schemas.openxmlformats.org/officeDocument/2006/relationships/image"/><Relationship Id="rId7" Target="../media/image66.png" Type="http://schemas.openxmlformats.org/officeDocument/2006/relationships/image"/><Relationship Id="rId8" Target="../media/image67.svg" Type="http://schemas.openxmlformats.org/officeDocument/2006/relationships/image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1.svg" Type="http://schemas.openxmlformats.org/officeDocument/2006/relationships/image"/><Relationship Id="rId2" Target="../notesSlides/notesSlide10.xml" Type="http://schemas.openxmlformats.org/officeDocument/2006/relationships/notesSlide"/><Relationship Id="rId3" Target="../media/image14.png" Type="http://schemas.openxmlformats.org/officeDocument/2006/relationships/image"/><Relationship Id="rId4" Target="../media/image15.svg" Type="http://schemas.openxmlformats.org/officeDocument/2006/relationships/image"/><Relationship Id="rId5" Target="../media/image16.png" Type="http://schemas.openxmlformats.org/officeDocument/2006/relationships/image"/><Relationship Id="rId6" Target="../media/image17.svg" Type="http://schemas.openxmlformats.org/officeDocument/2006/relationships/image"/><Relationship Id="rId7" Target="../media/image18.png" Type="http://schemas.openxmlformats.org/officeDocument/2006/relationships/image"/><Relationship Id="rId8" Target="../media/image19.svg" Type="http://schemas.openxmlformats.org/officeDocument/2006/relationships/image"/><Relationship Id="rId9" Target="../media/image20.png" Type="http://schemas.openxmlformats.org/officeDocument/2006/relationships/image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1.xml" Type="http://schemas.openxmlformats.org/officeDocument/2006/relationships/notesSlide"/><Relationship Id="rId3" Target="../media/image62.png" Type="http://schemas.openxmlformats.org/officeDocument/2006/relationships/image"/><Relationship Id="rId4" Target="../media/image63.svg" Type="http://schemas.openxmlformats.org/officeDocument/2006/relationships/image"/><Relationship Id="rId5" Target="../media/image64.png" Type="http://schemas.openxmlformats.org/officeDocument/2006/relationships/image"/><Relationship Id="rId6" Target="../media/image65.svg" Type="http://schemas.openxmlformats.org/officeDocument/2006/relationships/image"/><Relationship Id="rId7" Target="../media/image66.png" Type="http://schemas.openxmlformats.org/officeDocument/2006/relationships/image"/><Relationship Id="rId8" Target="../media/image67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Relationship Id="rId4" Target="../media/image16.png" Type="http://schemas.openxmlformats.org/officeDocument/2006/relationships/image"/><Relationship Id="rId5" Target="../media/image17.svg" Type="http://schemas.openxmlformats.org/officeDocument/2006/relationships/image"/><Relationship Id="rId6" Target="../media/image18.png" Type="http://schemas.openxmlformats.org/officeDocument/2006/relationships/image"/><Relationship Id="rId7" Target="../media/image19.svg" Type="http://schemas.openxmlformats.org/officeDocument/2006/relationships/image"/><Relationship Id="rId8" Target="../media/image20.png" Type="http://schemas.openxmlformats.org/officeDocument/2006/relationships/image"/><Relationship Id="rId9" Target="../media/image21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Relationship Id="rId3" Target="../media/image22.png" Type="http://schemas.openxmlformats.org/officeDocument/2006/relationships/image"/><Relationship Id="rId4" Target="../media/image23.svg" Type="http://schemas.openxmlformats.org/officeDocument/2006/relationships/image"/><Relationship Id="rId5" Target="../media/image24.png" Type="http://schemas.openxmlformats.org/officeDocument/2006/relationships/image"/><Relationship Id="rId6" Target="../media/image25.svg" Type="http://schemas.openxmlformats.org/officeDocument/2006/relationships/image"/><Relationship Id="rId7" Target="../media/image26.png" Type="http://schemas.openxmlformats.org/officeDocument/2006/relationships/image"/><Relationship Id="rId8" Target="../media/image27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.xml" Type="http://schemas.openxmlformats.org/officeDocument/2006/relationships/notesSlide"/><Relationship Id="rId3" Target="../media/image28.png" Type="http://schemas.openxmlformats.org/officeDocument/2006/relationships/image"/><Relationship Id="rId4" Target="../media/image29.svg" Type="http://schemas.openxmlformats.org/officeDocument/2006/relationships/image"/><Relationship Id="rId5" Target="../media/image30.png" Type="http://schemas.openxmlformats.org/officeDocument/2006/relationships/image"/><Relationship Id="rId6" Target="../media/image31.svg" Type="http://schemas.openxmlformats.org/officeDocument/2006/relationships/image"/><Relationship Id="rId7" Target="../media/image32.png" Type="http://schemas.openxmlformats.org/officeDocument/2006/relationships/image"/><Relationship Id="rId8" Target="../media/image33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Relationship Id="rId4" Target="../media/image16.png" Type="http://schemas.openxmlformats.org/officeDocument/2006/relationships/image"/><Relationship Id="rId5" Target="../media/image17.svg" Type="http://schemas.openxmlformats.org/officeDocument/2006/relationships/image"/><Relationship Id="rId6" Target="../media/image18.png" Type="http://schemas.openxmlformats.org/officeDocument/2006/relationships/image"/><Relationship Id="rId7" Target="../media/image19.svg" Type="http://schemas.openxmlformats.org/officeDocument/2006/relationships/image"/><Relationship Id="rId8" Target="../media/image20.png" Type="http://schemas.openxmlformats.org/officeDocument/2006/relationships/image"/><Relationship Id="rId9" Target="../media/image21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9.svg" Type="http://schemas.openxmlformats.org/officeDocument/2006/relationships/image"/><Relationship Id="rId11" Target="../media/image40.png" Type="http://schemas.openxmlformats.org/officeDocument/2006/relationships/image"/><Relationship Id="rId12" Target="../media/image41.svg" Type="http://schemas.openxmlformats.org/officeDocument/2006/relationships/image"/><Relationship Id="rId2" Target="../notesSlides/notesSlide5.xml" Type="http://schemas.openxmlformats.org/officeDocument/2006/relationships/notesSlide"/><Relationship Id="rId3" Target="../media/image34.png" Type="http://schemas.openxmlformats.org/officeDocument/2006/relationships/image"/><Relationship Id="rId4" Target="../media/image35.svg" Type="http://schemas.openxmlformats.org/officeDocument/2006/relationships/image"/><Relationship Id="rId5" Target="../media/image10.png" Type="http://schemas.openxmlformats.org/officeDocument/2006/relationships/image"/><Relationship Id="rId6" Target="../media/image11.svg" Type="http://schemas.openxmlformats.org/officeDocument/2006/relationships/image"/><Relationship Id="rId7" Target="../media/image36.png" Type="http://schemas.openxmlformats.org/officeDocument/2006/relationships/image"/><Relationship Id="rId8" Target="../media/image37.png" Type="http://schemas.openxmlformats.org/officeDocument/2006/relationships/image"/><Relationship Id="rId9" Target="../media/image38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6.xml" Type="http://schemas.openxmlformats.org/officeDocument/2006/relationships/notesSlide"/><Relationship Id="rId3" Target="../media/image34.png" Type="http://schemas.openxmlformats.org/officeDocument/2006/relationships/image"/><Relationship Id="rId4" Target="../media/image35.svg" Type="http://schemas.openxmlformats.org/officeDocument/2006/relationships/image"/><Relationship Id="rId5" Target="../media/image10.png" Type="http://schemas.openxmlformats.org/officeDocument/2006/relationships/image"/><Relationship Id="rId6" Target="../media/image11.svg" Type="http://schemas.openxmlformats.org/officeDocument/2006/relationships/image"/><Relationship Id="rId7" Target="../media/image42.png" Type="http://schemas.openxmlformats.org/officeDocument/2006/relationships/image"/><Relationship Id="rId8" Target="../media/image43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4.png" Type="http://schemas.openxmlformats.org/officeDocument/2006/relationships/image"/><Relationship Id="rId3" Target="../media/image35.sv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Relationship Id="rId6" Target="../media/image44.png" Type="http://schemas.openxmlformats.org/officeDocument/2006/relationships/image"/><Relationship Id="rId7" Target="../media/image4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" y="40"/>
            <a:ext cx="1969180" cy="2219038"/>
          </a:xfrm>
          <a:custGeom>
            <a:avLst/>
            <a:gdLst/>
            <a:ahLst/>
            <a:cxnLst/>
            <a:rect r="r" b="b" t="t" l="l"/>
            <a:pathLst>
              <a:path h="2219038" w="1969180">
                <a:moveTo>
                  <a:pt x="0" y="0"/>
                </a:moveTo>
                <a:lnTo>
                  <a:pt x="1969180" y="0"/>
                </a:lnTo>
                <a:lnTo>
                  <a:pt x="1969180" y="2219038"/>
                </a:lnTo>
                <a:lnTo>
                  <a:pt x="0" y="221903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20" y="4"/>
            <a:ext cx="1674920" cy="1893338"/>
            <a:chOff x="0" y="0"/>
            <a:chExt cx="2233227" cy="252445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254"/>
              <a:ext cx="2233041" cy="2523998"/>
            </a:xfrm>
            <a:custGeom>
              <a:avLst/>
              <a:gdLst/>
              <a:ahLst/>
              <a:cxnLst/>
              <a:rect r="r" b="b" t="t" l="l"/>
              <a:pathLst>
                <a:path h="2523998" w="2233041">
                  <a:moveTo>
                    <a:pt x="2131314" y="0"/>
                  </a:moveTo>
                  <a:cubicBezTo>
                    <a:pt x="2208911" y="379349"/>
                    <a:pt x="2233041" y="678434"/>
                    <a:pt x="1898904" y="786384"/>
                  </a:cubicBezTo>
                  <a:cubicBezTo>
                    <a:pt x="1564767" y="894334"/>
                    <a:pt x="2102358" y="1569847"/>
                    <a:pt x="1816481" y="1816100"/>
                  </a:cubicBezTo>
                  <a:cubicBezTo>
                    <a:pt x="1766951" y="1859153"/>
                    <a:pt x="1713357" y="1876044"/>
                    <a:pt x="1657096" y="1876044"/>
                  </a:cubicBezTo>
                  <a:cubicBezTo>
                    <a:pt x="1441069" y="1876044"/>
                    <a:pt x="1184529" y="1626616"/>
                    <a:pt x="955040" y="1626616"/>
                  </a:cubicBezTo>
                  <a:cubicBezTo>
                    <a:pt x="899922" y="1626616"/>
                    <a:pt x="846582" y="1640967"/>
                    <a:pt x="795782" y="1676273"/>
                  </a:cubicBezTo>
                  <a:cubicBezTo>
                    <a:pt x="476377" y="1898269"/>
                    <a:pt x="506349" y="2523998"/>
                    <a:pt x="0" y="252399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4D562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14113" y="8335131"/>
            <a:ext cx="1813110" cy="2005100"/>
          </a:xfrm>
          <a:custGeom>
            <a:avLst/>
            <a:gdLst/>
            <a:ahLst/>
            <a:cxnLst/>
            <a:rect r="r" b="b" t="t" l="l"/>
            <a:pathLst>
              <a:path h="2005100" w="1813110">
                <a:moveTo>
                  <a:pt x="0" y="0"/>
                </a:moveTo>
                <a:lnTo>
                  <a:pt x="1813110" y="0"/>
                </a:lnTo>
                <a:lnTo>
                  <a:pt x="1813110" y="2005100"/>
                </a:lnTo>
                <a:lnTo>
                  <a:pt x="0" y="20051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-5400000">
            <a:off x="-294200" y="8889248"/>
            <a:ext cx="1745166" cy="1156804"/>
            <a:chOff x="0" y="0"/>
            <a:chExt cx="2326888" cy="154240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381"/>
              <a:ext cx="2326894" cy="1541653"/>
            </a:xfrm>
            <a:custGeom>
              <a:avLst/>
              <a:gdLst/>
              <a:ahLst/>
              <a:cxnLst/>
              <a:rect r="r" b="b" t="t" l="l"/>
              <a:pathLst>
                <a:path h="1541653" w="2326894">
                  <a:moveTo>
                    <a:pt x="0" y="0"/>
                  </a:moveTo>
                  <a:lnTo>
                    <a:pt x="0" y="1541653"/>
                  </a:lnTo>
                  <a:cubicBezTo>
                    <a:pt x="442722" y="1406017"/>
                    <a:pt x="368808" y="756920"/>
                    <a:pt x="775843" y="756920"/>
                  </a:cubicBezTo>
                  <a:cubicBezTo>
                    <a:pt x="788162" y="756920"/>
                    <a:pt x="800735" y="757301"/>
                    <a:pt x="814197" y="758444"/>
                  </a:cubicBezTo>
                  <a:cubicBezTo>
                    <a:pt x="1027176" y="778129"/>
                    <a:pt x="1322451" y="924941"/>
                    <a:pt x="1600454" y="924941"/>
                  </a:cubicBezTo>
                  <a:cubicBezTo>
                    <a:pt x="1909826" y="924941"/>
                    <a:pt x="2197862" y="742823"/>
                    <a:pt x="2326894" y="0"/>
                  </a:cubicBezTo>
                  <a:close/>
                </a:path>
              </a:pathLst>
            </a:custGeom>
            <a:solidFill>
              <a:srgbClr val="000A39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6501078" y="242330"/>
            <a:ext cx="1786942" cy="2013706"/>
          </a:xfrm>
          <a:custGeom>
            <a:avLst/>
            <a:gdLst/>
            <a:ahLst/>
            <a:cxnLst/>
            <a:rect r="r" b="b" t="t" l="l"/>
            <a:pathLst>
              <a:path h="2013706" w="1786942">
                <a:moveTo>
                  <a:pt x="0" y="0"/>
                </a:moveTo>
                <a:lnTo>
                  <a:pt x="1786942" y="0"/>
                </a:lnTo>
                <a:lnTo>
                  <a:pt x="1786942" y="2013706"/>
                </a:lnTo>
                <a:lnTo>
                  <a:pt x="0" y="201370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6146676" y="-36916"/>
            <a:ext cx="2141320" cy="1442012"/>
            <a:chOff x="0" y="0"/>
            <a:chExt cx="2855093" cy="1922683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254" y="254"/>
              <a:ext cx="2854833" cy="1922399"/>
            </a:xfrm>
            <a:custGeom>
              <a:avLst/>
              <a:gdLst/>
              <a:ahLst/>
              <a:cxnLst/>
              <a:rect r="r" b="b" t="t" l="l"/>
              <a:pathLst>
                <a:path h="1922399" w="2854833">
                  <a:moveTo>
                    <a:pt x="2854833" y="0"/>
                  </a:moveTo>
                  <a:lnTo>
                    <a:pt x="2854833" y="1440942"/>
                  </a:lnTo>
                  <a:cubicBezTo>
                    <a:pt x="2783586" y="1713738"/>
                    <a:pt x="2516505" y="1922399"/>
                    <a:pt x="2300605" y="1922399"/>
                  </a:cubicBezTo>
                  <a:cubicBezTo>
                    <a:pt x="2232406" y="1922399"/>
                    <a:pt x="2169287" y="1901571"/>
                    <a:pt x="2119122" y="1855216"/>
                  </a:cubicBezTo>
                  <a:cubicBezTo>
                    <a:pt x="1918716" y="1670685"/>
                    <a:pt x="2349119" y="1145413"/>
                    <a:pt x="2086610" y="876173"/>
                  </a:cubicBezTo>
                  <a:cubicBezTo>
                    <a:pt x="2047113" y="835787"/>
                    <a:pt x="2004314" y="819277"/>
                    <a:pt x="1957705" y="819277"/>
                  </a:cubicBezTo>
                  <a:cubicBezTo>
                    <a:pt x="1744218" y="819277"/>
                    <a:pt x="1449959" y="1164717"/>
                    <a:pt x="1030097" y="1164717"/>
                  </a:cubicBezTo>
                  <a:cubicBezTo>
                    <a:pt x="929259" y="1164717"/>
                    <a:pt x="820928" y="1144651"/>
                    <a:pt x="704723" y="1094867"/>
                  </a:cubicBezTo>
                  <a:cubicBezTo>
                    <a:pt x="0" y="793750"/>
                    <a:pt x="550799" y="0"/>
                    <a:pt x="550799" y="0"/>
                  </a:cubicBezTo>
                  <a:close/>
                </a:path>
              </a:pathLst>
            </a:custGeom>
            <a:solidFill>
              <a:srgbClr val="69B0B1"/>
            </a:solid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15985786" y="8673892"/>
            <a:ext cx="2038252" cy="1666340"/>
          </a:xfrm>
          <a:custGeom>
            <a:avLst/>
            <a:gdLst/>
            <a:ahLst/>
            <a:cxnLst/>
            <a:rect r="r" b="b" t="t" l="l"/>
            <a:pathLst>
              <a:path h="1666340" w="2038252">
                <a:moveTo>
                  <a:pt x="0" y="0"/>
                </a:moveTo>
                <a:lnTo>
                  <a:pt x="2038252" y="0"/>
                </a:lnTo>
                <a:lnTo>
                  <a:pt x="2038252" y="1666340"/>
                </a:lnTo>
                <a:lnTo>
                  <a:pt x="0" y="166634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-10800000">
            <a:off x="16519872" y="8595082"/>
            <a:ext cx="1768108" cy="1745150"/>
            <a:chOff x="0" y="0"/>
            <a:chExt cx="2357477" cy="2326867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381" y="0"/>
              <a:ext cx="2356866" cy="2326894"/>
            </a:xfrm>
            <a:custGeom>
              <a:avLst/>
              <a:gdLst/>
              <a:ahLst/>
              <a:cxnLst/>
              <a:rect r="r" b="b" t="t" l="l"/>
              <a:pathLst>
                <a:path h="2326894" w="2356866">
                  <a:moveTo>
                    <a:pt x="2356866" y="0"/>
                  </a:moveTo>
                  <a:cubicBezTo>
                    <a:pt x="2312543" y="966470"/>
                    <a:pt x="1745996" y="1050798"/>
                    <a:pt x="1283208" y="1050798"/>
                  </a:cubicBezTo>
                  <a:cubicBezTo>
                    <a:pt x="1185291" y="1050798"/>
                    <a:pt x="1092327" y="1046988"/>
                    <a:pt x="1009777" y="1046988"/>
                  </a:cubicBezTo>
                  <a:cubicBezTo>
                    <a:pt x="894588" y="1046988"/>
                    <a:pt x="799719" y="1054354"/>
                    <a:pt x="741553" y="1089279"/>
                  </a:cubicBezTo>
                  <a:cubicBezTo>
                    <a:pt x="449707" y="1264539"/>
                    <a:pt x="586486" y="2326894"/>
                    <a:pt x="34417" y="2326894"/>
                  </a:cubicBezTo>
                  <a:cubicBezTo>
                    <a:pt x="23114" y="2326894"/>
                    <a:pt x="11811" y="2326386"/>
                    <a:pt x="0" y="232549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78DB3"/>
            </a:solidFill>
          </p:spPr>
        </p:sp>
      </p:grpSp>
      <p:sp>
        <p:nvSpPr>
          <p:cNvPr name="Freeform 14" id="14"/>
          <p:cNvSpPr/>
          <p:nvPr/>
        </p:nvSpPr>
        <p:spPr>
          <a:xfrm flipH="false" flipV="false" rot="0">
            <a:off x="4898711" y="946673"/>
            <a:ext cx="8490579" cy="4859927"/>
          </a:xfrm>
          <a:custGeom>
            <a:avLst/>
            <a:gdLst/>
            <a:ahLst/>
            <a:cxnLst/>
            <a:rect r="r" b="b" t="t" l="l"/>
            <a:pathLst>
              <a:path h="4859927" w="8490579">
                <a:moveTo>
                  <a:pt x="0" y="0"/>
                </a:moveTo>
                <a:lnTo>
                  <a:pt x="8490578" y="0"/>
                </a:lnTo>
                <a:lnTo>
                  <a:pt x="8490578" y="4859927"/>
                </a:lnTo>
                <a:lnTo>
                  <a:pt x="0" y="4859927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2956050" y="6161851"/>
            <a:ext cx="12394950" cy="1857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sz="6000">
                <a:solidFill>
                  <a:srgbClr val="000A39"/>
                </a:solidFill>
                <a:latin typeface="Arimo Bold"/>
                <a:ea typeface="Arimo Bold"/>
                <a:cs typeface="Arimo Bold"/>
                <a:sym typeface="Arimo Bold"/>
              </a:rPr>
              <a:t>Telco Customer Churn</a:t>
            </a:r>
          </a:p>
          <a:p>
            <a:pPr algn="ctr">
              <a:lnSpc>
                <a:spcPts val="7200"/>
              </a:lnSpc>
            </a:pPr>
            <a:r>
              <a:rPr lang="en-US" sz="6000">
                <a:solidFill>
                  <a:srgbClr val="000A39"/>
                </a:solidFill>
                <a:latin typeface="Arimo Bold"/>
                <a:ea typeface="Arimo Bold"/>
                <a:cs typeface="Arimo Bold"/>
                <a:sym typeface="Arimo Bold"/>
              </a:rPr>
              <a:t>Analysis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4675625" y="8420138"/>
            <a:ext cx="8827350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40"/>
              </a:lnSpc>
            </a:pPr>
            <a:r>
              <a:rPr lang="en-US" sz="3200">
                <a:solidFill>
                  <a:srgbClr val="000A39"/>
                </a:solidFill>
                <a:latin typeface="Nunito Sans"/>
                <a:ea typeface="Nunito Sans"/>
                <a:cs typeface="Nunito Sans"/>
                <a:sym typeface="Nunito Sans"/>
              </a:rPr>
              <a:t>Supervised By: Dr.Doaa Mahmoud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4" y="291080"/>
            <a:ext cx="1786942" cy="2013706"/>
          </a:xfrm>
          <a:custGeom>
            <a:avLst/>
            <a:gdLst/>
            <a:ahLst/>
            <a:cxnLst/>
            <a:rect r="r" b="b" t="t" l="l"/>
            <a:pathLst>
              <a:path h="2013706" w="1786942">
                <a:moveTo>
                  <a:pt x="0" y="0"/>
                </a:moveTo>
                <a:lnTo>
                  <a:pt x="1786942" y="0"/>
                </a:lnTo>
                <a:lnTo>
                  <a:pt x="1786942" y="2013706"/>
                </a:lnTo>
                <a:lnTo>
                  <a:pt x="0" y="20137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11834"/>
            <a:ext cx="2141320" cy="1442012"/>
            <a:chOff x="0" y="0"/>
            <a:chExt cx="2855093" cy="192268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254"/>
              <a:ext cx="2854833" cy="1922399"/>
            </a:xfrm>
            <a:custGeom>
              <a:avLst/>
              <a:gdLst/>
              <a:ahLst/>
              <a:cxnLst/>
              <a:rect r="r" b="b" t="t" l="l"/>
              <a:pathLst>
                <a:path h="1922399" w="2854833">
                  <a:moveTo>
                    <a:pt x="0" y="0"/>
                  </a:moveTo>
                  <a:lnTo>
                    <a:pt x="0" y="1440942"/>
                  </a:lnTo>
                  <a:cubicBezTo>
                    <a:pt x="71247" y="1713738"/>
                    <a:pt x="338328" y="1922399"/>
                    <a:pt x="554228" y="1922399"/>
                  </a:cubicBezTo>
                  <a:cubicBezTo>
                    <a:pt x="622427" y="1922399"/>
                    <a:pt x="685546" y="1901571"/>
                    <a:pt x="735711" y="1855216"/>
                  </a:cubicBezTo>
                  <a:cubicBezTo>
                    <a:pt x="936117" y="1670685"/>
                    <a:pt x="505714" y="1145413"/>
                    <a:pt x="768223" y="876173"/>
                  </a:cubicBezTo>
                  <a:cubicBezTo>
                    <a:pt x="807720" y="835787"/>
                    <a:pt x="850519" y="819277"/>
                    <a:pt x="897128" y="819277"/>
                  </a:cubicBezTo>
                  <a:cubicBezTo>
                    <a:pt x="1110615" y="819277"/>
                    <a:pt x="1404874" y="1164717"/>
                    <a:pt x="1824736" y="1164717"/>
                  </a:cubicBezTo>
                  <a:cubicBezTo>
                    <a:pt x="1925574" y="1164717"/>
                    <a:pt x="2033905" y="1144651"/>
                    <a:pt x="2150110" y="1094867"/>
                  </a:cubicBezTo>
                  <a:cubicBezTo>
                    <a:pt x="2854833" y="793750"/>
                    <a:pt x="2304034" y="0"/>
                    <a:pt x="2304034" y="0"/>
                  </a:cubicBezTo>
                  <a:close/>
                </a:path>
              </a:pathLst>
            </a:custGeom>
            <a:solidFill>
              <a:srgbClr val="69B0B1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16393448" y="0"/>
            <a:ext cx="1894558" cy="2019988"/>
            <a:chOff x="0" y="0"/>
            <a:chExt cx="2526077" cy="269331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254" y="254"/>
              <a:ext cx="2525903" cy="2692654"/>
            </a:xfrm>
            <a:custGeom>
              <a:avLst/>
              <a:gdLst/>
              <a:ahLst/>
              <a:cxnLst/>
              <a:rect r="r" b="b" t="t" l="l"/>
              <a:pathLst>
                <a:path h="2692654" w="2525903">
                  <a:moveTo>
                    <a:pt x="115062" y="0"/>
                  </a:moveTo>
                  <a:cubicBezTo>
                    <a:pt x="27305" y="404749"/>
                    <a:pt x="0" y="723900"/>
                    <a:pt x="377952" y="838962"/>
                  </a:cubicBezTo>
                  <a:cubicBezTo>
                    <a:pt x="755904" y="954024"/>
                    <a:pt x="147828" y="1674876"/>
                    <a:pt x="471170" y="1937512"/>
                  </a:cubicBezTo>
                  <a:cubicBezTo>
                    <a:pt x="527177" y="1983359"/>
                    <a:pt x="587883" y="2001393"/>
                    <a:pt x="651510" y="2001393"/>
                  </a:cubicBezTo>
                  <a:cubicBezTo>
                    <a:pt x="895858" y="2001393"/>
                    <a:pt x="1186053" y="1735201"/>
                    <a:pt x="1445641" y="1735201"/>
                  </a:cubicBezTo>
                  <a:cubicBezTo>
                    <a:pt x="1507998" y="1735201"/>
                    <a:pt x="1568323" y="1750441"/>
                    <a:pt x="1625727" y="1788160"/>
                  </a:cubicBezTo>
                  <a:cubicBezTo>
                    <a:pt x="1987042" y="2025142"/>
                    <a:pt x="1953133" y="2692654"/>
                    <a:pt x="2525903" y="2692654"/>
                  </a:cubicBezTo>
                  <a:lnTo>
                    <a:pt x="2525903" y="0"/>
                  </a:lnTo>
                  <a:close/>
                </a:path>
              </a:pathLst>
            </a:custGeom>
            <a:solidFill>
              <a:srgbClr val="F4D562"/>
            </a:solid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16366560" y="39376"/>
            <a:ext cx="1894550" cy="2006882"/>
          </a:xfrm>
          <a:custGeom>
            <a:avLst/>
            <a:gdLst/>
            <a:ahLst/>
            <a:cxnLst/>
            <a:rect r="r" b="b" t="t" l="l"/>
            <a:pathLst>
              <a:path h="2006882" w="1894550">
                <a:moveTo>
                  <a:pt x="0" y="0"/>
                </a:moveTo>
                <a:lnTo>
                  <a:pt x="1894550" y="0"/>
                </a:lnTo>
                <a:lnTo>
                  <a:pt x="1894550" y="2006882"/>
                </a:lnTo>
                <a:lnTo>
                  <a:pt x="0" y="200688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557039" y="1453846"/>
            <a:ext cx="17173923" cy="7710150"/>
            <a:chOff x="0" y="0"/>
            <a:chExt cx="22898564" cy="102802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429904"/>
              <a:ext cx="8313405" cy="9271352"/>
            </a:xfrm>
            <a:custGeom>
              <a:avLst/>
              <a:gdLst/>
              <a:ahLst/>
              <a:cxnLst/>
              <a:rect r="r" b="b" t="t" l="l"/>
              <a:pathLst>
                <a:path h="9271352" w="8313405">
                  <a:moveTo>
                    <a:pt x="0" y="0"/>
                  </a:moveTo>
                  <a:lnTo>
                    <a:pt x="8313405" y="0"/>
                  </a:lnTo>
                  <a:lnTo>
                    <a:pt x="8313405" y="9271352"/>
                  </a:lnTo>
                  <a:lnTo>
                    <a:pt x="0" y="927135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-1567" r="0" b="-1567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9432402" y="0"/>
              <a:ext cx="13466162" cy="10280200"/>
            </a:xfrm>
            <a:custGeom>
              <a:avLst/>
              <a:gdLst/>
              <a:ahLst/>
              <a:cxnLst/>
              <a:rect r="r" b="b" t="t" l="l"/>
              <a:pathLst>
                <a:path h="10280200" w="13466162">
                  <a:moveTo>
                    <a:pt x="0" y="0"/>
                  </a:moveTo>
                  <a:lnTo>
                    <a:pt x="13466162" y="0"/>
                  </a:lnTo>
                  <a:lnTo>
                    <a:pt x="13466162" y="10280200"/>
                  </a:lnTo>
                  <a:lnTo>
                    <a:pt x="0" y="102802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-815" t="0" r="-2066" b="-1446"/>
              </a:stretch>
            </a:blip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-24" y="9525000"/>
            <a:ext cx="18261110" cy="762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5000">
                <a:solidFill>
                  <a:srgbClr val="000A39"/>
                </a:solidFill>
                <a:latin typeface="Rajdhani Bold"/>
                <a:ea typeface="Rajdhani Bold"/>
                <a:cs typeface="Rajdhani Bold"/>
                <a:sym typeface="Rajdhani Bold"/>
              </a:rPr>
              <a:t>the ratio between who has partners and not in our company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4" y="291080"/>
            <a:ext cx="1786942" cy="2013706"/>
          </a:xfrm>
          <a:custGeom>
            <a:avLst/>
            <a:gdLst/>
            <a:ahLst/>
            <a:cxnLst/>
            <a:rect r="r" b="b" t="t" l="l"/>
            <a:pathLst>
              <a:path h="2013706" w="1786942">
                <a:moveTo>
                  <a:pt x="0" y="0"/>
                </a:moveTo>
                <a:lnTo>
                  <a:pt x="1786942" y="0"/>
                </a:lnTo>
                <a:lnTo>
                  <a:pt x="1786942" y="2013706"/>
                </a:lnTo>
                <a:lnTo>
                  <a:pt x="0" y="20137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11834"/>
            <a:ext cx="2141320" cy="1442012"/>
            <a:chOff x="0" y="0"/>
            <a:chExt cx="2855093" cy="192268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254"/>
              <a:ext cx="2854833" cy="1922399"/>
            </a:xfrm>
            <a:custGeom>
              <a:avLst/>
              <a:gdLst/>
              <a:ahLst/>
              <a:cxnLst/>
              <a:rect r="r" b="b" t="t" l="l"/>
              <a:pathLst>
                <a:path h="1922399" w="2854833">
                  <a:moveTo>
                    <a:pt x="0" y="0"/>
                  </a:moveTo>
                  <a:lnTo>
                    <a:pt x="0" y="1440942"/>
                  </a:lnTo>
                  <a:cubicBezTo>
                    <a:pt x="71247" y="1713738"/>
                    <a:pt x="338328" y="1922399"/>
                    <a:pt x="554228" y="1922399"/>
                  </a:cubicBezTo>
                  <a:cubicBezTo>
                    <a:pt x="622427" y="1922399"/>
                    <a:pt x="685546" y="1901571"/>
                    <a:pt x="735711" y="1855216"/>
                  </a:cubicBezTo>
                  <a:cubicBezTo>
                    <a:pt x="936117" y="1670685"/>
                    <a:pt x="505714" y="1145413"/>
                    <a:pt x="768223" y="876173"/>
                  </a:cubicBezTo>
                  <a:cubicBezTo>
                    <a:pt x="807720" y="835787"/>
                    <a:pt x="850519" y="819277"/>
                    <a:pt x="897128" y="819277"/>
                  </a:cubicBezTo>
                  <a:cubicBezTo>
                    <a:pt x="1110615" y="819277"/>
                    <a:pt x="1404874" y="1164717"/>
                    <a:pt x="1824736" y="1164717"/>
                  </a:cubicBezTo>
                  <a:cubicBezTo>
                    <a:pt x="1925574" y="1164717"/>
                    <a:pt x="2033905" y="1144651"/>
                    <a:pt x="2150110" y="1094867"/>
                  </a:cubicBezTo>
                  <a:cubicBezTo>
                    <a:pt x="2854833" y="793750"/>
                    <a:pt x="2304034" y="0"/>
                    <a:pt x="2304034" y="0"/>
                  </a:cubicBezTo>
                  <a:close/>
                </a:path>
              </a:pathLst>
            </a:custGeom>
            <a:solidFill>
              <a:srgbClr val="69B0B1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16393448" y="0"/>
            <a:ext cx="1894558" cy="2019988"/>
            <a:chOff x="0" y="0"/>
            <a:chExt cx="2526077" cy="269331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254" y="254"/>
              <a:ext cx="2525903" cy="2692654"/>
            </a:xfrm>
            <a:custGeom>
              <a:avLst/>
              <a:gdLst/>
              <a:ahLst/>
              <a:cxnLst/>
              <a:rect r="r" b="b" t="t" l="l"/>
              <a:pathLst>
                <a:path h="2692654" w="2525903">
                  <a:moveTo>
                    <a:pt x="115062" y="0"/>
                  </a:moveTo>
                  <a:cubicBezTo>
                    <a:pt x="27305" y="404749"/>
                    <a:pt x="0" y="723900"/>
                    <a:pt x="377952" y="838962"/>
                  </a:cubicBezTo>
                  <a:cubicBezTo>
                    <a:pt x="755904" y="954024"/>
                    <a:pt x="147828" y="1674876"/>
                    <a:pt x="471170" y="1937512"/>
                  </a:cubicBezTo>
                  <a:cubicBezTo>
                    <a:pt x="527177" y="1983359"/>
                    <a:pt x="587883" y="2001393"/>
                    <a:pt x="651510" y="2001393"/>
                  </a:cubicBezTo>
                  <a:cubicBezTo>
                    <a:pt x="895858" y="2001393"/>
                    <a:pt x="1186053" y="1735201"/>
                    <a:pt x="1445641" y="1735201"/>
                  </a:cubicBezTo>
                  <a:cubicBezTo>
                    <a:pt x="1507998" y="1735201"/>
                    <a:pt x="1568323" y="1750441"/>
                    <a:pt x="1625727" y="1788160"/>
                  </a:cubicBezTo>
                  <a:cubicBezTo>
                    <a:pt x="1987042" y="2025142"/>
                    <a:pt x="1953133" y="2692654"/>
                    <a:pt x="2525903" y="2692654"/>
                  </a:cubicBezTo>
                  <a:lnTo>
                    <a:pt x="2525903" y="0"/>
                  </a:lnTo>
                  <a:close/>
                </a:path>
              </a:pathLst>
            </a:custGeom>
            <a:solidFill>
              <a:srgbClr val="F4D562"/>
            </a:solid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16366560" y="39376"/>
            <a:ext cx="1894550" cy="2006882"/>
          </a:xfrm>
          <a:custGeom>
            <a:avLst/>
            <a:gdLst/>
            <a:ahLst/>
            <a:cxnLst/>
            <a:rect r="r" b="b" t="t" l="l"/>
            <a:pathLst>
              <a:path h="2006882" w="1894550">
                <a:moveTo>
                  <a:pt x="0" y="0"/>
                </a:moveTo>
                <a:lnTo>
                  <a:pt x="1894550" y="0"/>
                </a:lnTo>
                <a:lnTo>
                  <a:pt x="1894550" y="2006882"/>
                </a:lnTo>
                <a:lnTo>
                  <a:pt x="0" y="200688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0" y="2019988"/>
            <a:ext cx="18261110" cy="6387451"/>
            <a:chOff x="0" y="0"/>
            <a:chExt cx="24348147" cy="851660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0892379" cy="8050489"/>
            </a:xfrm>
            <a:custGeom>
              <a:avLst/>
              <a:gdLst/>
              <a:ahLst/>
              <a:cxnLst/>
              <a:rect r="r" b="b" t="t" l="l"/>
              <a:pathLst>
                <a:path h="8050489" w="10892379">
                  <a:moveTo>
                    <a:pt x="0" y="0"/>
                  </a:moveTo>
                  <a:lnTo>
                    <a:pt x="10892379" y="0"/>
                  </a:lnTo>
                  <a:lnTo>
                    <a:pt x="10892379" y="8050489"/>
                  </a:lnTo>
                  <a:lnTo>
                    <a:pt x="0" y="805048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-599" r="-17797" b="-599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11192418" y="379731"/>
              <a:ext cx="13155729" cy="8136871"/>
            </a:xfrm>
            <a:custGeom>
              <a:avLst/>
              <a:gdLst/>
              <a:ahLst/>
              <a:cxnLst/>
              <a:rect r="r" b="b" t="t" l="l"/>
              <a:pathLst>
                <a:path h="8136871" w="13155729">
                  <a:moveTo>
                    <a:pt x="0" y="0"/>
                  </a:moveTo>
                  <a:lnTo>
                    <a:pt x="13155729" y="0"/>
                  </a:lnTo>
                  <a:lnTo>
                    <a:pt x="13155729" y="8136871"/>
                  </a:lnTo>
                  <a:lnTo>
                    <a:pt x="0" y="81368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-1116" t="0" r="-1116" b="0"/>
              </a:stretch>
            </a:blip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-24" y="8763000"/>
            <a:ext cx="18261134" cy="1524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5000">
                <a:solidFill>
                  <a:srgbClr val="000A39"/>
                </a:solidFill>
                <a:latin typeface="Rajdhani Bold"/>
                <a:ea typeface="Rajdhani Bold"/>
                <a:cs typeface="Rajdhani Bold"/>
                <a:sym typeface="Rajdhani Bold"/>
              </a:rPr>
              <a:t>how many payment methods we provide? and what is the ratio between each others?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4" y="291080"/>
            <a:ext cx="1786942" cy="2013706"/>
          </a:xfrm>
          <a:custGeom>
            <a:avLst/>
            <a:gdLst/>
            <a:ahLst/>
            <a:cxnLst/>
            <a:rect r="r" b="b" t="t" l="l"/>
            <a:pathLst>
              <a:path h="2013706" w="1786942">
                <a:moveTo>
                  <a:pt x="0" y="0"/>
                </a:moveTo>
                <a:lnTo>
                  <a:pt x="1786942" y="0"/>
                </a:lnTo>
                <a:lnTo>
                  <a:pt x="1786942" y="2013706"/>
                </a:lnTo>
                <a:lnTo>
                  <a:pt x="0" y="20137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11834"/>
            <a:ext cx="2141320" cy="1442012"/>
            <a:chOff x="0" y="0"/>
            <a:chExt cx="2855093" cy="192268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254"/>
              <a:ext cx="2854833" cy="1922399"/>
            </a:xfrm>
            <a:custGeom>
              <a:avLst/>
              <a:gdLst/>
              <a:ahLst/>
              <a:cxnLst/>
              <a:rect r="r" b="b" t="t" l="l"/>
              <a:pathLst>
                <a:path h="1922399" w="2854833">
                  <a:moveTo>
                    <a:pt x="0" y="0"/>
                  </a:moveTo>
                  <a:lnTo>
                    <a:pt x="0" y="1440942"/>
                  </a:lnTo>
                  <a:cubicBezTo>
                    <a:pt x="71247" y="1713738"/>
                    <a:pt x="338328" y="1922399"/>
                    <a:pt x="554228" y="1922399"/>
                  </a:cubicBezTo>
                  <a:cubicBezTo>
                    <a:pt x="622427" y="1922399"/>
                    <a:pt x="685546" y="1901571"/>
                    <a:pt x="735711" y="1855216"/>
                  </a:cubicBezTo>
                  <a:cubicBezTo>
                    <a:pt x="936117" y="1670685"/>
                    <a:pt x="505714" y="1145413"/>
                    <a:pt x="768223" y="876173"/>
                  </a:cubicBezTo>
                  <a:cubicBezTo>
                    <a:pt x="807720" y="835787"/>
                    <a:pt x="850519" y="819277"/>
                    <a:pt x="897128" y="819277"/>
                  </a:cubicBezTo>
                  <a:cubicBezTo>
                    <a:pt x="1110615" y="819277"/>
                    <a:pt x="1404874" y="1164717"/>
                    <a:pt x="1824736" y="1164717"/>
                  </a:cubicBezTo>
                  <a:cubicBezTo>
                    <a:pt x="1925574" y="1164717"/>
                    <a:pt x="2033905" y="1144651"/>
                    <a:pt x="2150110" y="1094867"/>
                  </a:cubicBezTo>
                  <a:cubicBezTo>
                    <a:pt x="2854833" y="793750"/>
                    <a:pt x="2304034" y="0"/>
                    <a:pt x="2304034" y="0"/>
                  </a:cubicBezTo>
                  <a:close/>
                </a:path>
              </a:pathLst>
            </a:custGeom>
            <a:solidFill>
              <a:srgbClr val="69B0B1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16393448" y="0"/>
            <a:ext cx="1894558" cy="2019988"/>
            <a:chOff x="0" y="0"/>
            <a:chExt cx="2526077" cy="269331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254" y="254"/>
              <a:ext cx="2525903" cy="2692654"/>
            </a:xfrm>
            <a:custGeom>
              <a:avLst/>
              <a:gdLst/>
              <a:ahLst/>
              <a:cxnLst/>
              <a:rect r="r" b="b" t="t" l="l"/>
              <a:pathLst>
                <a:path h="2692654" w="2525903">
                  <a:moveTo>
                    <a:pt x="115062" y="0"/>
                  </a:moveTo>
                  <a:cubicBezTo>
                    <a:pt x="27305" y="404749"/>
                    <a:pt x="0" y="723900"/>
                    <a:pt x="377952" y="838962"/>
                  </a:cubicBezTo>
                  <a:cubicBezTo>
                    <a:pt x="755904" y="954024"/>
                    <a:pt x="147828" y="1674876"/>
                    <a:pt x="471170" y="1937512"/>
                  </a:cubicBezTo>
                  <a:cubicBezTo>
                    <a:pt x="527177" y="1983359"/>
                    <a:pt x="587883" y="2001393"/>
                    <a:pt x="651510" y="2001393"/>
                  </a:cubicBezTo>
                  <a:cubicBezTo>
                    <a:pt x="895858" y="2001393"/>
                    <a:pt x="1186053" y="1735201"/>
                    <a:pt x="1445641" y="1735201"/>
                  </a:cubicBezTo>
                  <a:cubicBezTo>
                    <a:pt x="1507998" y="1735201"/>
                    <a:pt x="1568323" y="1750441"/>
                    <a:pt x="1625727" y="1788160"/>
                  </a:cubicBezTo>
                  <a:cubicBezTo>
                    <a:pt x="1987042" y="2025142"/>
                    <a:pt x="1953133" y="2692654"/>
                    <a:pt x="2525903" y="2692654"/>
                  </a:cubicBezTo>
                  <a:lnTo>
                    <a:pt x="2525903" y="0"/>
                  </a:lnTo>
                  <a:close/>
                </a:path>
              </a:pathLst>
            </a:custGeom>
            <a:solidFill>
              <a:srgbClr val="F4D562"/>
            </a:solid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16366560" y="39376"/>
            <a:ext cx="1894550" cy="2006882"/>
          </a:xfrm>
          <a:custGeom>
            <a:avLst/>
            <a:gdLst/>
            <a:ahLst/>
            <a:cxnLst/>
            <a:rect r="r" b="b" t="t" l="l"/>
            <a:pathLst>
              <a:path h="2006882" w="1894550">
                <a:moveTo>
                  <a:pt x="0" y="0"/>
                </a:moveTo>
                <a:lnTo>
                  <a:pt x="1894550" y="0"/>
                </a:lnTo>
                <a:lnTo>
                  <a:pt x="1894550" y="2006882"/>
                </a:lnTo>
                <a:lnTo>
                  <a:pt x="0" y="200688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377743" y="1453846"/>
            <a:ext cx="17563255" cy="7804454"/>
            <a:chOff x="0" y="0"/>
            <a:chExt cx="23417673" cy="1040593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645720"/>
              <a:ext cx="8871616" cy="9470098"/>
            </a:xfrm>
            <a:custGeom>
              <a:avLst/>
              <a:gdLst/>
              <a:ahLst/>
              <a:cxnLst/>
              <a:rect r="r" b="b" t="t" l="l"/>
              <a:pathLst>
                <a:path h="9470098" w="8871616">
                  <a:moveTo>
                    <a:pt x="0" y="0"/>
                  </a:moveTo>
                  <a:lnTo>
                    <a:pt x="8871616" y="0"/>
                  </a:lnTo>
                  <a:lnTo>
                    <a:pt x="8871616" y="9470099"/>
                  </a:lnTo>
                  <a:lnTo>
                    <a:pt x="0" y="947009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10295614" y="0"/>
              <a:ext cx="13122059" cy="10405939"/>
            </a:xfrm>
            <a:custGeom>
              <a:avLst/>
              <a:gdLst/>
              <a:ahLst/>
              <a:cxnLst/>
              <a:rect r="r" b="b" t="t" l="l"/>
              <a:pathLst>
                <a:path h="10405939" w="13122059">
                  <a:moveTo>
                    <a:pt x="0" y="0"/>
                  </a:moveTo>
                  <a:lnTo>
                    <a:pt x="13122059" y="0"/>
                  </a:lnTo>
                  <a:lnTo>
                    <a:pt x="13122059" y="10405939"/>
                  </a:lnTo>
                  <a:lnTo>
                    <a:pt x="0" y="1040593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-3406" t="0" r="-3406" b="-73"/>
              </a:stretch>
            </a:blip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0" y="9525000"/>
            <a:ext cx="18288006" cy="762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5000">
                <a:solidFill>
                  <a:srgbClr val="000A39"/>
                </a:solidFill>
                <a:latin typeface="Rajdhani Bold"/>
                <a:ea typeface="Rajdhani Bold"/>
                <a:cs typeface="Rajdhani Bold"/>
                <a:sym typeface="Rajdhani Bold"/>
              </a:rPr>
              <a:t>the ratio between who has dependents and not in our company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4" y="291080"/>
            <a:ext cx="1786942" cy="2013706"/>
          </a:xfrm>
          <a:custGeom>
            <a:avLst/>
            <a:gdLst/>
            <a:ahLst/>
            <a:cxnLst/>
            <a:rect r="r" b="b" t="t" l="l"/>
            <a:pathLst>
              <a:path h="2013706" w="1786942">
                <a:moveTo>
                  <a:pt x="0" y="0"/>
                </a:moveTo>
                <a:lnTo>
                  <a:pt x="1786942" y="0"/>
                </a:lnTo>
                <a:lnTo>
                  <a:pt x="1786942" y="2013706"/>
                </a:lnTo>
                <a:lnTo>
                  <a:pt x="0" y="20137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11834"/>
            <a:ext cx="2141320" cy="1442012"/>
            <a:chOff x="0" y="0"/>
            <a:chExt cx="2855093" cy="192268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254"/>
              <a:ext cx="2854833" cy="1922399"/>
            </a:xfrm>
            <a:custGeom>
              <a:avLst/>
              <a:gdLst/>
              <a:ahLst/>
              <a:cxnLst/>
              <a:rect r="r" b="b" t="t" l="l"/>
              <a:pathLst>
                <a:path h="1922399" w="2854833">
                  <a:moveTo>
                    <a:pt x="0" y="0"/>
                  </a:moveTo>
                  <a:lnTo>
                    <a:pt x="0" y="1440942"/>
                  </a:lnTo>
                  <a:cubicBezTo>
                    <a:pt x="71247" y="1713738"/>
                    <a:pt x="338328" y="1922399"/>
                    <a:pt x="554228" y="1922399"/>
                  </a:cubicBezTo>
                  <a:cubicBezTo>
                    <a:pt x="622427" y="1922399"/>
                    <a:pt x="685546" y="1901571"/>
                    <a:pt x="735711" y="1855216"/>
                  </a:cubicBezTo>
                  <a:cubicBezTo>
                    <a:pt x="936117" y="1670685"/>
                    <a:pt x="505714" y="1145413"/>
                    <a:pt x="768223" y="876173"/>
                  </a:cubicBezTo>
                  <a:cubicBezTo>
                    <a:pt x="807720" y="835787"/>
                    <a:pt x="850519" y="819277"/>
                    <a:pt x="897128" y="819277"/>
                  </a:cubicBezTo>
                  <a:cubicBezTo>
                    <a:pt x="1110615" y="819277"/>
                    <a:pt x="1404874" y="1164717"/>
                    <a:pt x="1824736" y="1164717"/>
                  </a:cubicBezTo>
                  <a:cubicBezTo>
                    <a:pt x="1925574" y="1164717"/>
                    <a:pt x="2033905" y="1144651"/>
                    <a:pt x="2150110" y="1094867"/>
                  </a:cubicBezTo>
                  <a:cubicBezTo>
                    <a:pt x="2854833" y="793750"/>
                    <a:pt x="2304034" y="0"/>
                    <a:pt x="2304034" y="0"/>
                  </a:cubicBezTo>
                  <a:close/>
                </a:path>
              </a:pathLst>
            </a:custGeom>
            <a:solidFill>
              <a:srgbClr val="69B0B1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16393448" y="0"/>
            <a:ext cx="1894558" cy="2019988"/>
            <a:chOff x="0" y="0"/>
            <a:chExt cx="2526077" cy="269331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254" y="254"/>
              <a:ext cx="2525903" cy="2692654"/>
            </a:xfrm>
            <a:custGeom>
              <a:avLst/>
              <a:gdLst/>
              <a:ahLst/>
              <a:cxnLst/>
              <a:rect r="r" b="b" t="t" l="l"/>
              <a:pathLst>
                <a:path h="2692654" w="2525903">
                  <a:moveTo>
                    <a:pt x="115062" y="0"/>
                  </a:moveTo>
                  <a:cubicBezTo>
                    <a:pt x="27305" y="404749"/>
                    <a:pt x="0" y="723900"/>
                    <a:pt x="377952" y="838962"/>
                  </a:cubicBezTo>
                  <a:cubicBezTo>
                    <a:pt x="755904" y="954024"/>
                    <a:pt x="147828" y="1674876"/>
                    <a:pt x="471170" y="1937512"/>
                  </a:cubicBezTo>
                  <a:cubicBezTo>
                    <a:pt x="527177" y="1983359"/>
                    <a:pt x="587883" y="2001393"/>
                    <a:pt x="651510" y="2001393"/>
                  </a:cubicBezTo>
                  <a:cubicBezTo>
                    <a:pt x="895858" y="2001393"/>
                    <a:pt x="1186053" y="1735201"/>
                    <a:pt x="1445641" y="1735201"/>
                  </a:cubicBezTo>
                  <a:cubicBezTo>
                    <a:pt x="1507998" y="1735201"/>
                    <a:pt x="1568323" y="1750441"/>
                    <a:pt x="1625727" y="1788160"/>
                  </a:cubicBezTo>
                  <a:cubicBezTo>
                    <a:pt x="1987042" y="2025142"/>
                    <a:pt x="1953133" y="2692654"/>
                    <a:pt x="2525903" y="2692654"/>
                  </a:cubicBezTo>
                  <a:lnTo>
                    <a:pt x="2525903" y="0"/>
                  </a:lnTo>
                  <a:close/>
                </a:path>
              </a:pathLst>
            </a:custGeom>
            <a:solidFill>
              <a:srgbClr val="F4D562"/>
            </a:solid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16366560" y="39376"/>
            <a:ext cx="1894550" cy="2006882"/>
          </a:xfrm>
          <a:custGeom>
            <a:avLst/>
            <a:gdLst/>
            <a:ahLst/>
            <a:cxnLst/>
            <a:rect r="r" b="b" t="t" l="l"/>
            <a:pathLst>
              <a:path h="2006882" w="1894550">
                <a:moveTo>
                  <a:pt x="0" y="0"/>
                </a:moveTo>
                <a:lnTo>
                  <a:pt x="1894550" y="0"/>
                </a:lnTo>
                <a:lnTo>
                  <a:pt x="1894550" y="2006882"/>
                </a:lnTo>
                <a:lnTo>
                  <a:pt x="0" y="200688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141320" y="642409"/>
            <a:ext cx="13307826" cy="8120591"/>
          </a:xfrm>
          <a:custGeom>
            <a:avLst/>
            <a:gdLst/>
            <a:ahLst/>
            <a:cxnLst/>
            <a:rect r="r" b="b" t="t" l="l"/>
            <a:pathLst>
              <a:path h="8120591" w="13307826">
                <a:moveTo>
                  <a:pt x="0" y="0"/>
                </a:moveTo>
                <a:lnTo>
                  <a:pt x="13307826" y="0"/>
                </a:lnTo>
                <a:lnTo>
                  <a:pt x="13307826" y="8120591"/>
                </a:lnTo>
                <a:lnTo>
                  <a:pt x="0" y="812059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-24" y="8763000"/>
            <a:ext cx="18592384" cy="1524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5000">
                <a:solidFill>
                  <a:srgbClr val="000A39"/>
                </a:solidFill>
                <a:latin typeface="Rajdhani Bold"/>
                <a:ea typeface="Rajdhani Bold"/>
                <a:cs typeface="Rajdhani Bold"/>
                <a:sym typeface="Rajdhani Bold"/>
              </a:rPr>
              <a:t>The ratio between users who streaming movies to StreamingTV subscribers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4" y="291080"/>
            <a:ext cx="1786942" cy="2013706"/>
          </a:xfrm>
          <a:custGeom>
            <a:avLst/>
            <a:gdLst/>
            <a:ahLst/>
            <a:cxnLst/>
            <a:rect r="r" b="b" t="t" l="l"/>
            <a:pathLst>
              <a:path h="2013706" w="1786942">
                <a:moveTo>
                  <a:pt x="0" y="0"/>
                </a:moveTo>
                <a:lnTo>
                  <a:pt x="1786942" y="0"/>
                </a:lnTo>
                <a:lnTo>
                  <a:pt x="1786942" y="2013706"/>
                </a:lnTo>
                <a:lnTo>
                  <a:pt x="0" y="20137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11834"/>
            <a:ext cx="2141320" cy="1442012"/>
            <a:chOff x="0" y="0"/>
            <a:chExt cx="2855093" cy="192268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254"/>
              <a:ext cx="2854833" cy="1922399"/>
            </a:xfrm>
            <a:custGeom>
              <a:avLst/>
              <a:gdLst/>
              <a:ahLst/>
              <a:cxnLst/>
              <a:rect r="r" b="b" t="t" l="l"/>
              <a:pathLst>
                <a:path h="1922399" w="2854833">
                  <a:moveTo>
                    <a:pt x="0" y="0"/>
                  </a:moveTo>
                  <a:lnTo>
                    <a:pt x="0" y="1440942"/>
                  </a:lnTo>
                  <a:cubicBezTo>
                    <a:pt x="71247" y="1713738"/>
                    <a:pt x="338328" y="1922399"/>
                    <a:pt x="554228" y="1922399"/>
                  </a:cubicBezTo>
                  <a:cubicBezTo>
                    <a:pt x="622427" y="1922399"/>
                    <a:pt x="685546" y="1901571"/>
                    <a:pt x="735711" y="1855216"/>
                  </a:cubicBezTo>
                  <a:cubicBezTo>
                    <a:pt x="936117" y="1670685"/>
                    <a:pt x="505714" y="1145413"/>
                    <a:pt x="768223" y="876173"/>
                  </a:cubicBezTo>
                  <a:cubicBezTo>
                    <a:pt x="807720" y="835787"/>
                    <a:pt x="850519" y="819277"/>
                    <a:pt x="897128" y="819277"/>
                  </a:cubicBezTo>
                  <a:cubicBezTo>
                    <a:pt x="1110615" y="819277"/>
                    <a:pt x="1404874" y="1164717"/>
                    <a:pt x="1824736" y="1164717"/>
                  </a:cubicBezTo>
                  <a:cubicBezTo>
                    <a:pt x="1925574" y="1164717"/>
                    <a:pt x="2033905" y="1144651"/>
                    <a:pt x="2150110" y="1094867"/>
                  </a:cubicBezTo>
                  <a:cubicBezTo>
                    <a:pt x="2854833" y="793750"/>
                    <a:pt x="2304034" y="0"/>
                    <a:pt x="2304034" y="0"/>
                  </a:cubicBezTo>
                  <a:close/>
                </a:path>
              </a:pathLst>
            </a:custGeom>
            <a:solidFill>
              <a:srgbClr val="69B0B1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16393448" y="0"/>
            <a:ext cx="1894558" cy="2019988"/>
            <a:chOff x="0" y="0"/>
            <a:chExt cx="2526077" cy="269331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254" y="254"/>
              <a:ext cx="2525903" cy="2692654"/>
            </a:xfrm>
            <a:custGeom>
              <a:avLst/>
              <a:gdLst/>
              <a:ahLst/>
              <a:cxnLst/>
              <a:rect r="r" b="b" t="t" l="l"/>
              <a:pathLst>
                <a:path h="2692654" w="2525903">
                  <a:moveTo>
                    <a:pt x="115062" y="0"/>
                  </a:moveTo>
                  <a:cubicBezTo>
                    <a:pt x="27305" y="404749"/>
                    <a:pt x="0" y="723900"/>
                    <a:pt x="377952" y="838962"/>
                  </a:cubicBezTo>
                  <a:cubicBezTo>
                    <a:pt x="755904" y="954024"/>
                    <a:pt x="147828" y="1674876"/>
                    <a:pt x="471170" y="1937512"/>
                  </a:cubicBezTo>
                  <a:cubicBezTo>
                    <a:pt x="527177" y="1983359"/>
                    <a:pt x="587883" y="2001393"/>
                    <a:pt x="651510" y="2001393"/>
                  </a:cubicBezTo>
                  <a:cubicBezTo>
                    <a:pt x="895858" y="2001393"/>
                    <a:pt x="1186053" y="1735201"/>
                    <a:pt x="1445641" y="1735201"/>
                  </a:cubicBezTo>
                  <a:cubicBezTo>
                    <a:pt x="1507998" y="1735201"/>
                    <a:pt x="1568323" y="1750441"/>
                    <a:pt x="1625727" y="1788160"/>
                  </a:cubicBezTo>
                  <a:cubicBezTo>
                    <a:pt x="1987042" y="2025142"/>
                    <a:pt x="1953133" y="2692654"/>
                    <a:pt x="2525903" y="2692654"/>
                  </a:cubicBezTo>
                  <a:lnTo>
                    <a:pt x="2525903" y="0"/>
                  </a:lnTo>
                  <a:close/>
                </a:path>
              </a:pathLst>
            </a:custGeom>
            <a:solidFill>
              <a:srgbClr val="F4D562"/>
            </a:solid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16366560" y="39376"/>
            <a:ext cx="1894550" cy="2006882"/>
          </a:xfrm>
          <a:custGeom>
            <a:avLst/>
            <a:gdLst/>
            <a:ahLst/>
            <a:cxnLst/>
            <a:rect r="r" b="b" t="t" l="l"/>
            <a:pathLst>
              <a:path h="2006882" w="1894550">
                <a:moveTo>
                  <a:pt x="0" y="0"/>
                </a:moveTo>
                <a:lnTo>
                  <a:pt x="1894550" y="0"/>
                </a:lnTo>
                <a:lnTo>
                  <a:pt x="1894550" y="2006882"/>
                </a:lnTo>
                <a:lnTo>
                  <a:pt x="0" y="200688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226354" y="2046258"/>
            <a:ext cx="18019679" cy="7042750"/>
            <a:chOff x="0" y="0"/>
            <a:chExt cx="24026239" cy="939033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34072"/>
              <a:ext cx="11596676" cy="9322190"/>
            </a:xfrm>
            <a:custGeom>
              <a:avLst/>
              <a:gdLst/>
              <a:ahLst/>
              <a:cxnLst/>
              <a:rect r="r" b="b" t="t" l="l"/>
              <a:pathLst>
                <a:path h="9322190" w="11596676">
                  <a:moveTo>
                    <a:pt x="0" y="0"/>
                  </a:moveTo>
                  <a:lnTo>
                    <a:pt x="11596676" y="0"/>
                  </a:lnTo>
                  <a:lnTo>
                    <a:pt x="11596676" y="9322189"/>
                  </a:lnTo>
                  <a:lnTo>
                    <a:pt x="0" y="932218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11890195" y="0"/>
              <a:ext cx="12136044" cy="9390333"/>
            </a:xfrm>
            <a:custGeom>
              <a:avLst/>
              <a:gdLst/>
              <a:ahLst/>
              <a:cxnLst/>
              <a:rect r="r" b="b" t="t" l="l"/>
              <a:pathLst>
                <a:path h="9390333" w="12136044">
                  <a:moveTo>
                    <a:pt x="0" y="0"/>
                  </a:moveTo>
                  <a:lnTo>
                    <a:pt x="12136044" y="0"/>
                  </a:lnTo>
                  <a:lnTo>
                    <a:pt x="12136044" y="9390333"/>
                  </a:lnTo>
                  <a:lnTo>
                    <a:pt x="0" y="939033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0" r="0" b="0"/>
              </a:stretch>
            </a:blip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0" y="9525000"/>
            <a:ext cx="18288006" cy="762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5000">
                <a:solidFill>
                  <a:srgbClr val="000A39"/>
                </a:solidFill>
                <a:latin typeface="Rajdhani Bold"/>
                <a:ea typeface="Rajdhani Bold"/>
                <a:cs typeface="Rajdhani Bold"/>
                <a:sym typeface="Rajdhani Bold"/>
              </a:rPr>
              <a:t>the ratio between who has MultipleLines and not in our company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4" y="291080"/>
            <a:ext cx="1786942" cy="2013706"/>
          </a:xfrm>
          <a:custGeom>
            <a:avLst/>
            <a:gdLst/>
            <a:ahLst/>
            <a:cxnLst/>
            <a:rect r="r" b="b" t="t" l="l"/>
            <a:pathLst>
              <a:path h="2013706" w="1786942">
                <a:moveTo>
                  <a:pt x="0" y="0"/>
                </a:moveTo>
                <a:lnTo>
                  <a:pt x="1786942" y="0"/>
                </a:lnTo>
                <a:lnTo>
                  <a:pt x="1786942" y="2013706"/>
                </a:lnTo>
                <a:lnTo>
                  <a:pt x="0" y="20137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11834"/>
            <a:ext cx="2141320" cy="1442012"/>
            <a:chOff x="0" y="0"/>
            <a:chExt cx="2855093" cy="192268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254"/>
              <a:ext cx="2854833" cy="1922399"/>
            </a:xfrm>
            <a:custGeom>
              <a:avLst/>
              <a:gdLst/>
              <a:ahLst/>
              <a:cxnLst/>
              <a:rect r="r" b="b" t="t" l="l"/>
              <a:pathLst>
                <a:path h="1922399" w="2854833">
                  <a:moveTo>
                    <a:pt x="0" y="0"/>
                  </a:moveTo>
                  <a:lnTo>
                    <a:pt x="0" y="1440942"/>
                  </a:lnTo>
                  <a:cubicBezTo>
                    <a:pt x="71247" y="1713738"/>
                    <a:pt x="338328" y="1922399"/>
                    <a:pt x="554228" y="1922399"/>
                  </a:cubicBezTo>
                  <a:cubicBezTo>
                    <a:pt x="622427" y="1922399"/>
                    <a:pt x="685546" y="1901571"/>
                    <a:pt x="735711" y="1855216"/>
                  </a:cubicBezTo>
                  <a:cubicBezTo>
                    <a:pt x="936117" y="1670685"/>
                    <a:pt x="505714" y="1145413"/>
                    <a:pt x="768223" y="876173"/>
                  </a:cubicBezTo>
                  <a:cubicBezTo>
                    <a:pt x="807720" y="835787"/>
                    <a:pt x="850519" y="819277"/>
                    <a:pt x="897128" y="819277"/>
                  </a:cubicBezTo>
                  <a:cubicBezTo>
                    <a:pt x="1110615" y="819277"/>
                    <a:pt x="1404874" y="1164717"/>
                    <a:pt x="1824736" y="1164717"/>
                  </a:cubicBezTo>
                  <a:cubicBezTo>
                    <a:pt x="1925574" y="1164717"/>
                    <a:pt x="2033905" y="1144651"/>
                    <a:pt x="2150110" y="1094867"/>
                  </a:cubicBezTo>
                  <a:cubicBezTo>
                    <a:pt x="2854833" y="793750"/>
                    <a:pt x="2304034" y="0"/>
                    <a:pt x="2304034" y="0"/>
                  </a:cubicBezTo>
                  <a:close/>
                </a:path>
              </a:pathLst>
            </a:custGeom>
            <a:solidFill>
              <a:srgbClr val="69B0B1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16393448" y="0"/>
            <a:ext cx="1894558" cy="2019988"/>
            <a:chOff x="0" y="0"/>
            <a:chExt cx="2526077" cy="269331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254" y="254"/>
              <a:ext cx="2525903" cy="2692654"/>
            </a:xfrm>
            <a:custGeom>
              <a:avLst/>
              <a:gdLst/>
              <a:ahLst/>
              <a:cxnLst/>
              <a:rect r="r" b="b" t="t" l="l"/>
              <a:pathLst>
                <a:path h="2692654" w="2525903">
                  <a:moveTo>
                    <a:pt x="115062" y="0"/>
                  </a:moveTo>
                  <a:cubicBezTo>
                    <a:pt x="27305" y="404749"/>
                    <a:pt x="0" y="723900"/>
                    <a:pt x="377952" y="838962"/>
                  </a:cubicBezTo>
                  <a:cubicBezTo>
                    <a:pt x="755904" y="954024"/>
                    <a:pt x="147828" y="1674876"/>
                    <a:pt x="471170" y="1937512"/>
                  </a:cubicBezTo>
                  <a:cubicBezTo>
                    <a:pt x="527177" y="1983359"/>
                    <a:pt x="587883" y="2001393"/>
                    <a:pt x="651510" y="2001393"/>
                  </a:cubicBezTo>
                  <a:cubicBezTo>
                    <a:pt x="895858" y="2001393"/>
                    <a:pt x="1186053" y="1735201"/>
                    <a:pt x="1445641" y="1735201"/>
                  </a:cubicBezTo>
                  <a:cubicBezTo>
                    <a:pt x="1507998" y="1735201"/>
                    <a:pt x="1568323" y="1750441"/>
                    <a:pt x="1625727" y="1788160"/>
                  </a:cubicBezTo>
                  <a:cubicBezTo>
                    <a:pt x="1987042" y="2025142"/>
                    <a:pt x="1953133" y="2692654"/>
                    <a:pt x="2525903" y="2692654"/>
                  </a:cubicBezTo>
                  <a:lnTo>
                    <a:pt x="2525903" y="0"/>
                  </a:lnTo>
                  <a:close/>
                </a:path>
              </a:pathLst>
            </a:custGeom>
            <a:solidFill>
              <a:srgbClr val="F4D562"/>
            </a:solid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16366560" y="39376"/>
            <a:ext cx="1894550" cy="2006882"/>
          </a:xfrm>
          <a:custGeom>
            <a:avLst/>
            <a:gdLst/>
            <a:ahLst/>
            <a:cxnLst/>
            <a:rect r="r" b="b" t="t" l="l"/>
            <a:pathLst>
              <a:path h="2006882" w="1894550">
                <a:moveTo>
                  <a:pt x="0" y="0"/>
                </a:moveTo>
                <a:lnTo>
                  <a:pt x="1894550" y="0"/>
                </a:lnTo>
                <a:lnTo>
                  <a:pt x="1894550" y="2006882"/>
                </a:lnTo>
                <a:lnTo>
                  <a:pt x="0" y="200688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70660" y="2046258"/>
            <a:ext cx="15941638" cy="6942908"/>
          </a:xfrm>
          <a:custGeom>
            <a:avLst/>
            <a:gdLst/>
            <a:ahLst/>
            <a:cxnLst/>
            <a:rect r="r" b="b" t="t" l="l"/>
            <a:pathLst>
              <a:path h="6942908" w="15941638">
                <a:moveTo>
                  <a:pt x="0" y="0"/>
                </a:moveTo>
                <a:lnTo>
                  <a:pt x="15941638" y="0"/>
                </a:lnTo>
                <a:lnTo>
                  <a:pt x="15941638" y="6942908"/>
                </a:lnTo>
                <a:lnTo>
                  <a:pt x="0" y="694290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6872" y="9525000"/>
            <a:ext cx="18261134" cy="762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5000">
                <a:solidFill>
                  <a:srgbClr val="000A39"/>
                </a:solidFill>
                <a:latin typeface="Rajdhani Bold"/>
                <a:ea typeface="Rajdhani Bold"/>
                <a:cs typeface="Rajdhani Bold"/>
                <a:sym typeface="Rajdhani Bold"/>
              </a:rPr>
              <a:t>the relationship between the Internet Services and the churn rate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4" y="291080"/>
            <a:ext cx="1786942" cy="2013706"/>
          </a:xfrm>
          <a:custGeom>
            <a:avLst/>
            <a:gdLst/>
            <a:ahLst/>
            <a:cxnLst/>
            <a:rect r="r" b="b" t="t" l="l"/>
            <a:pathLst>
              <a:path h="2013706" w="1786942">
                <a:moveTo>
                  <a:pt x="0" y="0"/>
                </a:moveTo>
                <a:lnTo>
                  <a:pt x="1786942" y="0"/>
                </a:lnTo>
                <a:lnTo>
                  <a:pt x="1786942" y="2013706"/>
                </a:lnTo>
                <a:lnTo>
                  <a:pt x="0" y="20137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11834"/>
            <a:ext cx="2141320" cy="1442012"/>
            <a:chOff x="0" y="0"/>
            <a:chExt cx="2855093" cy="192268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254"/>
              <a:ext cx="2854833" cy="1922399"/>
            </a:xfrm>
            <a:custGeom>
              <a:avLst/>
              <a:gdLst/>
              <a:ahLst/>
              <a:cxnLst/>
              <a:rect r="r" b="b" t="t" l="l"/>
              <a:pathLst>
                <a:path h="1922399" w="2854833">
                  <a:moveTo>
                    <a:pt x="0" y="0"/>
                  </a:moveTo>
                  <a:lnTo>
                    <a:pt x="0" y="1440942"/>
                  </a:lnTo>
                  <a:cubicBezTo>
                    <a:pt x="71247" y="1713738"/>
                    <a:pt x="338328" y="1922399"/>
                    <a:pt x="554228" y="1922399"/>
                  </a:cubicBezTo>
                  <a:cubicBezTo>
                    <a:pt x="622427" y="1922399"/>
                    <a:pt x="685546" y="1901571"/>
                    <a:pt x="735711" y="1855216"/>
                  </a:cubicBezTo>
                  <a:cubicBezTo>
                    <a:pt x="936117" y="1670685"/>
                    <a:pt x="505714" y="1145413"/>
                    <a:pt x="768223" y="876173"/>
                  </a:cubicBezTo>
                  <a:cubicBezTo>
                    <a:pt x="807720" y="835787"/>
                    <a:pt x="850519" y="819277"/>
                    <a:pt x="897128" y="819277"/>
                  </a:cubicBezTo>
                  <a:cubicBezTo>
                    <a:pt x="1110615" y="819277"/>
                    <a:pt x="1404874" y="1164717"/>
                    <a:pt x="1824736" y="1164717"/>
                  </a:cubicBezTo>
                  <a:cubicBezTo>
                    <a:pt x="1925574" y="1164717"/>
                    <a:pt x="2033905" y="1144651"/>
                    <a:pt x="2150110" y="1094867"/>
                  </a:cubicBezTo>
                  <a:cubicBezTo>
                    <a:pt x="2854833" y="793750"/>
                    <a:pt x="2304034" y="0"/>
                    <a:pt x="2304034" y="0"/>
                  </a:cubicBezTo>
                  <a:close/>
                </a:path>
              </a:pathLst>
            </a:custGeom>
            <a:solidFill>
              <a:srgbClr val="69B0B1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16393448" y="0"/>
            <a:ext cx="1894558" cy="2019988"/>
            <a:chOff x="0" y="0"/>
            <a:chExt cx="2526077" cy="269331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254" y="254"/>
              <a:ext cx="2525903" cy="2692654"/>
            </a:xfrm>
            <a:custGeom>
              <a:avLst/>
              <a:gdLst/>
              <a:ahLst/>
              <a:cxnLst/>
              <a:rect r="r" b="b" t="t" l="l"/>
              <a:pathLst>
                <a:path h="2692654" w="2525903">
                  <a:moveTo>
                    <a:pt x="115062" y="0"/>
                  </a:moveTo>
                  <a:cubicBezTo>
                    <a:pt x="27305" y="404749"/>
                    <a:pt x="0" y="723900"/>
                    <a:pt x="377952" y="838962"/>
                  </a:cubicBezTo>
                  <a:cubicBezTo>
                    <a:pt x="755904" y="954024"/>
                    <a:pt x="147828" y="1674876"/>
                    <a:pt x="471170" y="1937512"/>
                  </a:cubicBezTo>
                  <a:cubicBezTo>
                    <a:pt x="527177" y="1983359"/>
                    <a:pt x="587883" y="2001393"/>
                    <a:pt x="651510" y="2001393"/>
                  </a:cubicBezTo>
                  <a:cubicBezTo>
                    <a:pt x="895858" y="2001393"/>
                    <a:pt x="1186053" y="1735201"/>
                    <a:pt x="1445641" y="1735201"/>
                  </a:cubicBezTo>
                  <a:cubicBezTo>
                    <a:pt x="1507998" y="1735201"/>
                    <a:pt x="1568323" y="1750441"/>
                    <a:pt x="1625727" y="1788160"/>
                  </a:cubicBezTo>
                  <a:cubicBezTo>
                    <a:pt x="1987042" y="2025142"/>
                    <a:pt x="1953133" y="2692654"/>
                    <a:pt x="2525903" y="2692654"/>
                  </a:cubicBezTo>
                  <a:lnTo>
                    <a:pt x="2525903" y="0"/>
                  </a:lnTo>
                  <a:close/>
                </a:path>
              </a:pathLst>
            </a:custGeom>
            <a:solidFill>
              <a:srgbClr val="F4D562"/>
            </a:solid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16366560" y="39376"/>
            <a:ext cx="1894550" cy="2006882"/>
          </a:xfrm>
          <a:custGeom>
            <a:avLst/>
            <a:gdLst/>
            <a:ahLst/>
            <a:cxnLst/>
            <a:rect r="r" b="b" t="t" l="l"/>
            <a:pathLst>
              <a:path h="2006882" w="1894550">
                <a:moveTo>
                  <a:pt x="0" y="0"/>
                </a:moveTo>
                <a:lnTo>
                  <a:pt x="1894550" y="0"/>
                </a:lnTo>
                <a:lnTo>
                  <a:pt x="1894550" y="2006882"/>
                </a:lnTo>
                <a:lnTo>
                  <a:pt x="0" y="200688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525504" y="1782399"/>
            <a:ext cx="15236992" cy="6722202"/>
          </a:xfrm>
          <a:custGeom>
            <a:avLst/>
            <a:gdLst/>
            <a:ahLst/>
            <a:cxnLst/>
            <a:rect r="r" b="b" t="t" l="l"/>
            <a:pathLst>
              <a:path h="6722202" w="15236992">
                <a:moveTo>
                  <a:pt x="0" y="0"/>
                </a:moveTo>
                <a:lnTo>
                  <a:pt x="15236992" y="0"/>
                </a:lnTo>
                <a:lnTo>
                  <a:pt x="15236992" y="6722202"/>
                </a:lnTo>
                <a:lnTo>
                  <a:pt x="0" y="672220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-24" y="8763000"/>
            <a:ext cx="18261134" cy="1524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5000">
                <a:solidFill>
                  <a:srgbClr val="000A39"/>
                </a:solidFill>
                <a:latin typeface="Rajdhani Bold"/>
                <a:ea typeface="Rajdhani Bold"/>
                <a:cs typeface="Rajdhani Bold"/>
                <a:sym typeface="Rajdhani Bold"/>
              </a:rPr>
              <a:t>Is there a strong relationship between the monthly recharge rate and the dependents?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4" y="291080"/>
            <a:ext cx="1786942" cy="2013706"/>
          </a:xfrm>
          <a:custGeom>
            <a:avLst/>
            <a:gdLst/>
            <a:ahLst/>
            <a:cxnLst/>
            <a:rect r="r" b="b" t="t" l="l"/>
            <a:pathLst>
              <a:path h="2013706" w="1786942">
                <a:moveTo>
                  <a:pt x="0" y="0"/>
                </a:moveTo>
                <a:lnTo>
                  <a:pt x="1786942" y="0"/>
                </a:lnTo>
                <a:lnTo>
                  <a:pt x="1786942" y="2013706"/>
                </a:lnTo>
                <a:lnTo>
                  <a:pt x="0" y="20137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11834"/>
            <a:ext cx="2141320" cy="1442012"/>
            <a:chOff x="0" y="0"/>
            <a:chExt cx="2855093" cy="192268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254"/>
              <a:ext cx="2854833" cy="1922399"/>
            </a:xfrm>
            <a:custGeom>
              <a:avLst/>
              <a:gdLst/>
              <a:ahLst/>
              <a:cxnLst/>
              <a:rect r="r" b="b" t="t" l="l"/>
              <a:pathLst>
                <a:path h="1922399" w="2854833">
                  <a:moveTo>
                    <a:pt x="0" y="0"/>
                  </a:moveTo>
                  <a:lnTo>
                    <a:pt x="0" y="1440942"/>
                  </a:lnTo>
                  <a:cubicBezTo>
                    <a:pt x="71247" y="1713738"/>
                    <a:pt x="338328" y="1922399"/>
                    <a:pt x="554228" y="1922399"/>
                  </a:cubicBezTo>
                  <a:cubicBezTo>
                    <a:pt x="622427" y="1922399"/>
                    <a:pt x="685546" y="1901571"/>
                    <a:pt x="735711" y="1855216"/>
                  </a:cubicBezTo>
                  <a:cubicBezTo>
                    <a:pt x="936117" y="1670685"/>
                    <a:pt x="505714" y="1145413"/>
                    <a:pt x="768223" y="876173"/>
                  </a:cubicBezTo>
                  <a:cubicBezTo>
                    <a:pt x="807720" y="835787"/>
                    <a:pt x="850519" y="819277"/>
                    <a:pt x="897128" y="819277"/>
                  </a:cubicBezTo>
                  <a:cubicBezTo>
                    <a:pt x="1110615" y="819277"/>
                    <a:pt x="1404874" y="1164717"/>
                    <a:pt x="1824736" y="1164717"/>
                  </a:cubicBezTo>
                  <a:cubicBezTo>
                    <a:pt x="1925574" y="1164717"/>
                    <a:pt x="2033905" y="1144651"/>
                    <a:pt x="2150110" y="1094867"/>
                  </a:cubicBezTo>
                  <a:cubicBezTo>
                    <a:pt x="2854833" y="793750"/>
                    <a:pt x="2304034" y="0"/>
                    <a:pt x="2304034" y="0"/>
                  </a:cubicBezTo>
                  <a:close/>
                </a:path>
              </a:pathLst>
            </a:custGeom>
            <a:solidFill>
              <a:srgbClr val="69B0B1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16393448" y="0"/>
            <a:ext cx="1894558" cy="2019988"/>
            <a:chOff x="0" y="0"/>
            <a:chExt cx="2526077" cy="269331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254" y="254"/>
              <a:ext cx="2525903" cy="2692654"/>
            </a:xfrm>
            <a:custGeom>
              <a:avLst/>
              <a:gdLst/>
              <a:ahLst/>
              <a:cxnLst/>
              <a:rect r="r" b="b" t="t" l="l"/>
              <a:pathLst>
                <a:path h="2692654" w="2525903">
                  <a:moveTo>
                    <a:pt x="115062" y="0"/>
                  </a:moveTo>
                  <a:cubicBezTo>
                    <a:pt x="27305" y="404749"/>
                    <a:pt x="0" y="723900"/>
                    <a:pt x="377952" y="838962"/>
                  </a:cubicBezTo>
                  <a:cubicBezTo>
                    <a:pt x="755904" y="954024"/>
                    <a:pt x="147828" y="1674876"/>
                    <a:pt x="471170" y="1937512"/>
                  </a:cubicBezTo>
                  <a:cubicBezTo>
                    <a:pt x="527177" y="1983359"/>
                    <a:pt x="587883" y="2001393"/>
                    <a:pt x="651510" y="2001393"/>
                  </a:cubicBezTo>
                  <a:cubicBezTo>
                    <a:pt x="895858" y="2001393"/>
                    <a:pt x="1186053" y="1735201"/>
                    <a:pt x="1445641" y="1735201"/>
                  </a:cubicBezTo>
                  <a:cubicBezTo>
                    <a:pt x="1507998" y="1735201"/>
                    <a:pt x="1568323" y="1750441"/>
                    <a:pt x="1625727" y="1788160"/>
                  </a:cubicBezTo>
                  <a:cubicBezTo>
                    <a:pt x="1987042" y="2025142"/>
                    <a:pt x="1953133" y="2692654"/>
                    <a:pt x="2525903" y="2692654"/>
                  </a:cubicBezTo>
                  <a:lnTo>
                    <a:pt x="2525903" y="0"/>
                  </a:lnTo>
                  <a:close/>
                </a:path>
              </a:pathLst>
            </a:custGeom>
            <a:solidFill>
              <a:srgbClr val="F4D562"/>
            </a:solid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16366560" y="39376"/>
            <a:ext cx="1894550" cy="2006882"/>
          </a:xfrm>
          <a:custGeom>
            <a:avLst/>
            <a:gdLst/>
            <a:ahLst/>
            <a:cxnLst/>
            <a:rect r="r" b="b" t="t" l="l"/>
            <a:pathLst>
              <a:path h="2006882" w="1894550">
                <a:moveTo>
                  <a:pt x="0" y="0"/>
                </a:moveTo>
                <a:lnTo>
                  <a:pt x="1894550" y="0"/>
                </a:lnTo>
                <a:lnTo>
                  <a:pt x="1894550" y="2006882"/>
                </a:lnTo>
                <a:lnTo>
                  <a:pt x="0" y="200688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0" y="9566988"/>
            <a:ext cx="18288006" cy="762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5000">
                <a:solidFill>
                  <a:srgbClr val="000A39"/>
                </a:solidFill>
                <a:latin typeface="Rajdhani Bold"/>
                <a:ea typeface="Rajdhani Bold"/>
                <a:cs typeface="Rajdhani Bold"/>
                <a:sym typeface="Rajdhani Bold"/>
              </a:rPr>
              <a:t>what is our churn rate?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0" y="570915"/>
            <a:ext cx="17859557" cy="8794653"/>
            <a:chOff x="0" y="0"/>
            <a:chExt cx="23812742" cy="1172620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1306516" y="2312041"/>
              <a:ext cx="8502359" cy="8589881"/>
            </a:xfrm>
            <a:custGeom>
              <a:avLst/>
              <a:gdLst/>
              <a:ahLst/>
              <a:cxnLst/>
              <a:rect r="r" b="b" t="t" l="l"/>
              <a:pathLst>
                <a:path h="8589881" w="8502359">
                  <a:moveTo>
                    <a:pt x="0" y="0"/>
                  </a:moveTo>
                  <a:lnTo>
                    <a:pt x="8502359" y="0"/>
                  </a:lnTo>
                  <a:lnTo>
                    <a:pt x="8502359" y="8589881"/>
                  </a:lnTo>
                  <a:lnTo>
                    <a:pt x="0" y="858988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-1277" t="0" r="-1277" b="0"/>
              </a:stretch>
            </a:blip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10404759" y="1466022"/>
              <a:ext cx="13407983" cy="10260183"/>
            </a:xfrm>
            <a:custGeom>
              <a:avLst/>
              <a:gdLst/>
              <a:ahLst/>
              <a:cxnLst/>
              <a:rect r="r" b="b" t="t" l="l"/>
              <a:pathLst>
                <a:path h="10260183" w="13407983">
                  <a:moveTo>
                    <a:pt x="0" y="0"/>
                  </a:moveTo>
                  <a:lnTo>
                    <a:pt x="13407983" y="0"/>
                  </a:lnTo>
                  <a:lnTo>
                    <a:pt x="13407983" y="10260183"/>
                  </a:lnTo>
                  <a:lnTo>
                    <a:pt x="0" y="1026018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-1386" t="0" r="-1386" b="0"/>
              </a:stretch>
            </a:blipFill>
          </p:spPr>
        </p:sp>
        <p:sp>
          <p:nvSpPr>
            <p:cNvPr name="TextBox 12" id="12"/>
            <p:cNvSpPr txBox="true"/>
            <p:nvPr/>
          </p:nvSpPr>
          <p:spPr>
            <a:xfrm rot="0">
              <a:off x="0" y="-9525"/>
              <a:ext cx="14143505" cy="12287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600"/>
                </a:lnSpc>
              </a:pPr>
              <a:r>
                <a:rPr lang="en-US" sz="3000">
                  <a:solidFill>
                    <a:srgbClr val="000A39"/>
                  </a:solidFill>
                  <a:latin typeface="Rajdhani Bold"/>
                  <a:ea typeface="Rajdhani Bold"/>
                  <a:cs typeface="Rajdhani Bold"/>
                  <a:sym typeface="Rajdhani Bold"/>
                </a:rPr>
                <a:t>yes  -&gt; the customer left the company</a:t>
              </a:r>
            </a:p>
            <a:p>
              <a:pPr algn="ctr">
                <a:lnSpc>
                  <a:spcPts val="36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A39"/>
                  </a:solidFill>
                  <a:latin typeface="Rajdhani Bold"/>
                  <a:ea typeface="Rajdhani Bold"/>
                  <a:cs typeface="Rajdhani Bold"/>
                  <a:sym typeface="Rajdhani Bold"/>
                </a:rPr>
                <a:t>               No  -&gt; the customer remained with company</a:t>
              </a:r>
            </a:p>
          </p:txBody>
        </p:sp>
      </p:grp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6872" y="291080"/>
            <a:ext cx="1786942" cy="2013706"/>
          </a:xfrm>
          <a:custGeom>
            <a:avLst/>
            <a:gdLst/>
            <a:ahLst/>
            <a:cxnLst/>
            <a:rect r="r" b="b" t="t" l="l"/>
            <a:pathLst>
              <a:path h="2013706" w="1786942">
                <a:moveTo>
                  <a:pt x="0" y="0"/>
                </a:moveTo>
                <a:lnTo>
                  <a:pt x="1786942" y="0"/>
                </a:lnTo>
                <a:lnTo>
                  <a:pt x="1786942" y="2013706"/>
                </a:lnTo>
                <a:lnTo>
                  <a:pt x="0" y="20137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6896" y="11834"/>
            <a:ext cx="2141320" cy="1442012"/>
            <a:chOff x="0" y="0"/>
            <a:chExt cx="2855093" cy="192268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254"/>
              <a:ext cx="2854833" cy="1922399"/>
            </a:xfrm>
            <a:custGeom>
              <a:avLst/>
              <a:gdLst/>
              <a:ahLst/>
              <a:cxnLst/>
              <a:rect r="r" b="b" t="t" l="l"/>
              <a:pathLst>
                <a:path h="1922399" w="2854833">
                  <a:moveTo>
                    <a:pt x="0" y="0"/>
                  </a:moveTo>
                  <a:lnTo>
                    <a:pt x="0" y="1440942"/>
                  </a:lnTo>
                  <a:cubicBezTo>
                    <a:pt x="71247" y="1713738"/>
                    <a:pt x="338328" y="1922399"/>
                    <a:pt x="554228" y="1922399"/>
                  </a:cubicBezTo>
                  <a:cubicBezTo>
                    <a:pt x="622427" y="1922399"/>
                    <a:pt x="685546" y="1901571"/>
                    <a:pt x="735711" y="1855216"/>
                  </a:cubicBezTo>
                  <a:cubicBezTo>
                    <a:pt x="936117" y="1670685"/>
                    <a:pt x="505714" y="1145413"/>
                    <a:pt x="768223" y="876173"/>
                  </a:cubicBezTo>
                  <a:cubicBezTo>
                    <a:pt x="807720" y="835787"/>
                    <a:pt x="850519" y="819277"/>
                    <a:pt x="897128" y="819277"/>
                  </a:cubicBezTo>
                  <a:cubicBezTo>
                    <a:pt x="1110615" y="819277"/>
                    <a:pt x="1404874" y="1164717"/>
                    <a:pt x="1824736" y="1164717"/>
                  </a:cubicBezTo>
                  <a:cubicBezTo>
                    <a:pt x="1925574" y="1164717"/>
                    <a:pt x="2033905" y="1144651"/>
                    <a:pt x="2150110" y="1094867"/>
                  </a:cubicBezTo>
                  <a:cubicBezTo>
                    <a:pt x="2854833" y="793750"/>
                    <a:pt x="2304034" y="0"/>
                    <a:pt x="2304034" y="0"/>
                  </a:cubicBezTo>
                  <a:close/>
                </a:path>
              </a:pathLst>
            </a:custGeom>
            <a:solidFill>
              <a:srgbClr val="69B0B1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16420344" y="0"/>
            <a:ext cx="1894558" cy="2019988"/>
            <a:chOff x="0" y="0"/>
            <a:chExt cx="2526077" cy="269331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254" y="254"/>
              <a:ext cx="2525903" cy="2692654"/>
            </a:xfrm>
            <a:custGeom>
              <a:avLst/>
              <a:gdLst/>
              <a:ahLst/>
              <a:cxnLst/>
              <a:rect r="r" b="b" t="t" l="l"/>
              <a:pathLst>
                <a:path h="2692654" w="2525903">
                  <a:moveTo>
                    <a:pt x="115062" y="0"/>
                  </a:moveTo>
                  <a:cubicBezTo>
                    <a:pt x="27305" y="404749"/>
                    <a:pt x="0" y="723900"/>
                    <a:pt x="377952" y="838962"/>
                  </a:cubicBezTo>
                  <a:cubicBezTo>
                    <a:pt x="755904" y="954024"/>
                    <a:pt x="147828" y="1674876"/>
                    <a:pt x="471170" y="1937512"/>
                  </a:cubicBezTo>
                  <a:cubicBezTo>
                    <a:pt x="527177" y="1983359"/>
                    <a:pt x="587883" y="2001393"/>
                    <a:pt x="651510" y="2001393"/>
                  </a:cubicBezTo>
                  <a:cubicBezTo>
                    <a:pt x="895858" y="2001393"/>
                    <a:pt x="1186053" y="1735201"/>
                    <a:pt x="1445641" y="1735201"/>
                  </a:cubicBezTo>
                  <a:cubicBezTo>
                    <a:pt x="1507998" y="1735201"/>
                    <a:pt x="1568323" y="1750441"/>
                    <a:pt x="1625727" y="1788160"/>
                  </a:cubicBezTo>
                  <a:cubicBezTo>
                    <a:pt x="1987042" y="2025142"/>
                    <a:pt x="1953133" y="2692654"/>
                    <a:pt x="2525903" y="2692654"/>
                  </a:cubicBezTo>
                  <a:lnTo>
                    <a:pt x="2525903" y="0"/>
                  </a:lnTo>
                  <a:close/>
                </a:path>
              </a:pathLst>
            </a:custGeom>
            <a:solidFill>
              <a:srgbClr val="F4D562"/>
            </a:solid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16393456" y="39376"/>
            <a:ext cx="1894550" cy="2006882"/>
          </a:xfrm>
          <a:custGeom>
            <a:avLst/>
            <a:gdLst/>
            <a:ahLst/>
            <a:cxnLst/>
            <a:rect r="r" b="b" t="t" l="l"/>
            <a:pathLst>
              <a:path h="2006882" w="1894550">
                <a:moveTo>
                  <a:pt x="0" y="0"/>
                </a:moveTo>
                <a:lnTo>
                  <a:pt x="1894550" y="0"/>
                </a:lnTo>
                <a:lnTo>
                  <a:pt x="1894550" y="2006882"/>
                </a:lnTo>
                <a:lnTo>
                  <a:pt x="0" y="200688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3973530" y="1009994"/>
            <a:ext cx="11668952" cy="7740790"/>
          </a:xfrm>
          <a:custGeom>
            <a:avLst/>
            <a:gdLst/>
            <a:ahLst/>
            <a:cxnLst/>
            <a:rect r="r" b="b" t="t" l="l"/>
            <a:pathLst>
              <a:path h="7740790" w="11668952">
                <a:moveTo>
                  <a:pt x="0" y="0"/>
                </a:moveTo>
                <a:lnTo>
                  <a:pt x="11668952" y="0"/>
                </a:lnTo>
                <a:lnTo>
                  <a:pt x="11668952" y="7740790"/>
                </a:lnTo>
                <a:lnTo>
                  <a:pt x="0" y="774079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0" y="9401175"/>
            <a:ext cx="18288006" cy="619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00"/>
              </a:lnSpc>
            </a:pPr>
            <a:r>
              <a:rPr lang="en-US" sz="4000">
                <a:solidFill>
                  <a:srgbClr val="000A39"/>
                </a:solidFill>
                <a:latin typeface="Rajdhani Bold"/>
                <a:ea typeface="Rajdhani Bold"/>
                <a:cs typeface="Rajdhani Bold"/>
                <a:sym typeface="Rajdhani Bold"/>
              </a:rPr>
              <a:t>how many Internet Services we provide in our company? - list names and ratio please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14"/>
            <a:ext cx="18288000" cy="627600"/>
            <a:chOff x="0" y="0"/>
            <a:chExt cx="24384000" cy="836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836803"/>
            </a:xfrm>
            <a:custGeom>
              <a:avLst/>
              <a:gdLst/>
              <a:ahLst/>
              <a:cxnLst/>
              <a:rect r="r" b="b" t="t" l="l"/>
              <a:pathLst>
                <a:path h="836803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836803"/>
                  </a:lnTo>
                  <a:lnTo>
                    <a:pt x="0" y="836803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4" id="4"/>
          <p:cNvGrpSpPr/>
          <p:nvPr/>
        </p:nvGrpSpPr>
        <p:grpSpPr>
          <a:xfrm rot="5400000">
            <a:off x="16179058" y="427644"/>
            <a:ext cx="2536594" cy="1681336"/>
            <a:chOff x="0" y="0"/>
            <a:chExt cx="3382125" cy="224178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508"/>
              <a:ext cx="3382010" cy="2240788"/>
            </a:xfrm>
            <a:custGeom>
              <a:avLst/>
              <a:gdLst/>
              <a:ahLst/>
              <a:cxnLst/>
              <a:rect r="r" b="b" t="t" l="l"/>
              <a:pathLst>
                <a:path h="2240788" w="3382010">
                  <a:moveTo>
                    <a:pt x="0" y="0"/>
                  </a:moveTo>
                  <a:lnTo>
                    <a:pt x="0" y="2240788"/>
                  </a:lnTo>
                  <a:cubicBezTo>
                    <a:pt x="643636" y="2043303"/>
                    <a:pt x="535940" y="1099947"/>
                    <a:pt x="1127887" y="1099947"/>
                  </a:cubicBezTo>
                  <a:cubicBezTo>
                    <a:pt x="1145667" y="1099947"/>
                    <a:pt x="1163955" y="1100963"/>
                    <a:pt x="1183259" y="1102614"/>
                  </a:cubicBezTo>
                  <a:cubicBezTo>
                    <a:pt x="1492631" y="1131189"/>
                    <a:pt x="1922145" y="1344168"/>
                    <a:pt x="2326259" y="1344168"/>
                  </a:cubicBezTo>
                  <a:cubicBezTo>
                    <a:pt x="2776093" y="1344168"/>
                    <a:pt x="3194812" y="1080008"/>
                    <a:pt x="3382010" y="0"/>
                  </a:cubicBezTo>
                  <a:close/>
                </a:path>
              </a:pathLst>
            </a:custGeom>
            <a:solidFill>
              <a:srgbClr val="000A39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6052208" y="14"/>
            <a:ext cx="1685026" cy="1134744"/>
            <a:chOff x="0" y="0"/>
            <a:chExt cx="2246701" cy="151299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127"/>
              <a:ext cx="2246503" cy="1512697"/>
            </a:xfrm>
            <a:custGeom>
              <a:avLst/>
              <a:gdLst/>
              <a:ahLst/>
              <a:cxnLst/>
              <a:rect r="r" b="b" t="t" l="l"/>
              <a:pathLst>
                <a:path h="1512697" w="2246503">
                  <a:moveTo>
                    <a:pt x="2246503" y="0"/>
                  </a:moveTo>
                  <a:lnTo>
                    <a:pt x="2246503" y="1133983"/>
                  </a:lnTo>
                  <a:cubicBezTo>
                    <a:pt x="2190623" y="1348486"/>
                    <a:pt x="1980311" y="1512697"/>
                    <a:pt x="1810385" y="1512697"/>
                  </a:cubicBezTo>
                  <a:cubicBezTo>
                    <a:pt x="1756791" y="1512697"/>
                    <a:pt x="1707007" y="1496441"/>
                    <a:pt x="1667637" y="1459992"/>
                  </a:cubicBezTo>
                  <a:cubicBezTo>
                    <a:pt x="1509903" y="1314831"/>
                    <a:pt x="1848612" y="901446"/>
                    <a:pt x="1642110" y="689483"/>
                  </a:cubicBezTo>
                  <a:cubicBezTo>
                    <a:pt x="1610995" y="657733"/>
                    <a:pt x="1577467" y="644652"/>
                    <a:pt x="1540637" y="644652"/>
                  </a:cubicBezTo>
                  <a:cubicBezTo>
                    <a:pt x="1372616" y="644652"/>
                    <a:pt x="1140968" y="916432"/>
                    <a:pt x="810641" y="916432"/>
                  </a:cubicBezTo>
                  <a:cubicBezTo>
                    <a:pt x="731139" y="916432"/>
                    <a:pt x="645795" y="900811"/>
                    <a:pt x="554228" y="861695"/>
                  </a:cubicBezTo>
                  <a:cubicBezTo>
                    <a:pt x="0" y="624840"/>
                    <a:pt x="433578" y="0"/>
                    <a:pt x="433578" y="0"/>
                  </a:cubicBezTo>
                  <a:close/>
                </a:path>
              </a:pathLst>
            </a:custGeom>
            <a:solidFill>
              <a:srgbClr val="D78DB3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696028" y="14"/>
            <a:ext cx="2536624" cy="1397420"/>
          </a:xfrm>
          <a:custGeom>
            <a:avLst/>
            <a:gdLst/>
            <a:ahLst/>
            <a:cxnLst/>
            <a:rect r="r" b="b" t="t" l="l"/>
            <a:pathLst>
              <a:path h="1397420" w="2536624">
                <a:moveTo>
                  <a:pt x="0" y="0"/>
                </a:moveTo>
                <a:lnTo>
                  <a:pt x="2536624" y="0"/>
                </a:lnTo>
                <a:lnTo>
                  <a:pt x="2536624" y="1397420"/>
                </a:lnTo>
                <a:lnTo>
                  <a:pt x="0" y="139742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-10800000">
            <a:off x="-22" y="14"/>
            <a:ext cx="2231732" cy="2379484"/>
            <a:chOff x="0" y="0"/>
            <a:chExt cx="2975643" cy="317264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381"/>
              <a:ext cx="2975356" cy="3171952"/>
            </a:xfrm>
            <a:custGeom>
              <a:avLst/>
              <a:gdLst/>
              <a:ahLst/>
              <a:cxnLst/>
              <a:rect r="r" b="b" t="t" l="l"/>
              <a:pathLst>
                <a:path h="3171952" w="2975356">
                  <a:moveTo>
                    <a:pt x="2975356" y="0"/>
                  </a:moveTo>
                  <a:lnTo>
                    <a:pt x="2975356" y="3171952"/>
                  </a:lnTo>
                  <a:lnTo>
                    <a:pt x="135890" y="3171952"/>
                  </a:lnTo>
                  <a:cubicBezTo>
                    <a:pt x="32512" y="2695194"/>
                    <a:pt x="0" y="2319274"/>
                    <a:pt x="445135" y="2183765"/>
                  </a:cubicBezTo>
                  <a:cubicBezTo>
                    <a:pt x="890270" y="2048256"/>
                    <a:pt x="174498" y="1199007"/>
                    <a:pt x="554990" y="889635"/>
                  </a:cubicBezTo>
                  <a:cubicBezTo>
                    <a:pt x="621284" y="835533"/>
                    <a:pt x="692785" y="814324"/>
                    <a:pt x="767715" y="814324"/>
                  </a:cubicBezTo>
                  <a:cubicBezTo>
                    <a:pt x="1055497" y="814324"/>
                    <a:pt x="1397381" y="1127887"/>
                    <a:pt x="1703197" y="1127887"/>
                  </a:cubicBezTo>
                  <a:cubicBezTo>
                    <a:pt x="1776222" y="1127887"/>
                    <a:pt x="1847469" y="1109853"/>
                    <a:pt x="1915287" y="1065403"/>
                  </a:cubicBezTo>
                  <a:cubicBezTo>
                    <a:pt x="2340864" y="786638"/>
                    <a:pt x="2300986" y="0"/>
                    <a:pt x="2975356" y="0"/>
                  </a:cubicBezTo>
                  <a:close/>
                </a:path>
              </a:pathLst>
            </a:custGeom>
            <a:solidFill>
              <a:srgbClr val="69B0B1"/>
            </a:solidFill>
          </p:spPr>
        </p:sp>
      </p:grpSp>
      <p:grpSp>
        <p:nvGrpSpPr>
          <p:cNvPr name="Group 11" id="11"/>
          <p:cNvGrpSpPr/>
          <p:nvPr/>
        </p:nvGrpSpPr>
        <p:grpSpPr>
          <a:xfrm rot="-10800000">
            <a:off x="7317152" y="14"/>
            <a:ext cx="3176468" cy="1124332"/>
            <a:chOff x="0" y="0"/>
            <a:chExt cx="4235291" cy="1499109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254"/>
              <a:ext cx="4235069" cy="1498600"/>
            </a:xfrm>
            <a:custGeom>
              <a:avLst/>
              <a:gdLst/>
              <a:ahLst/>
              <a:cxnLst/>
              <a:rect r="r" b="b" t="t" l="l"/>
              <a:pathLst>
                <a:path h="1498600" w="4235069">
                  <a:moveTo>
                    <a:pt x="1224280" y="0"/>
                  </a:moveTo>
                  <a:cubicBezTo>
                    <a:pt x="650748" y="0"/>
                    <a:pt x="0" y="646430"/>
                    <a:pt x="101727" y="1498600"/>
                  </a:cubicBezTo>
                  <a:lnTo>
                    <a:pt x="4058666" y="1498600"/>
                  </a:lnTo>
                  <a:cubicBezTo>
                    <a:pt x="4235069" y="1082548"/>
                    <a:pt x="4010660" y="504190"/>
                    <a:pt x="3365500" y="323850"/>
                  </a:cubicBezTo>
                  <a:cubicBezTo>
                    <a:pt x="3258439" y="293751"/>
                    <a:pt x="3158490" y="282194"/>
                    <a:pt x="3064256" y="282194"/>
                  </a:cubicBezTo>
                  <a:cubicBezTo>
                    <a:pt x="2747010" y="282194"/>
                    <a:pt x="2492502" y="413385"/>
                    <a:pt x="2229104" y="413385"/>
                  </a:cubicBezTo>
                  <a:cubicBezTo>
                    <a:pt x="2059051" y="413385"/>
                    <a:pt x="1885442" y="358648"/>
                    <a:pt x="1689227" y="178943"/>
                  </a:cubicBezTo>
                  <a:cubicBezTo>
                    <a:pt x="1554861" y="55753"/>
                    <a:pt x="1393063" y="0"/>
                    <a:pt x="1224280" y="0"/>
                  </a:cubicBezTo>
                  <a:close/>
                </a:path>
              </a:pathLst>
            </a:custGeom>
            <a:solidFill>
              <a:srgbClr val="000A39"/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0" y="14"/>
            <a:ext cx="2136916" cy="1599506"/>
            <a:chOff x="0" y="0"/>
            <a:chExt cx="2849221" cy="2132675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849245" cy="2132711"/>
            </a:xfrm>
            <a:custGeom>
              <a:avLst/>
              <a:gdLst/>
              <a:ahLst/>
              <a:cxnLst/>
              <a:rect r="r" b="b" t="t" l="l"/>
              <a:pathLst>
                <a:path h="2132711" w="2849245">
                  <a:moveTo>
                    <a:pt x="0" y="0"/>
                  </a:moveTo>
                  <a:lnTo>
                    <a:pt x="0" y="2132711"/>
                  </a:lnTo>
                  <a:cubicBezTo>
                    <a:pt x="1778" y="2132711"/>
                    <a:pt x="3302" y="2132711"/>
                    <a:pt x="5207" y="2132711"/>
                  </a:cubicBezTo>
                  <a:cubicBezTo>
                    <a:pt x="550545" y="2132711"/>
                    <a:pt x="465709" y="1288796"/>
                    <a:pt x="936498" y="1288796"/>
                  </a:cubicBezTo>
                  <a:cubicBezTo>
                    <a:pt x="965200" y="1288796"/>
                    <a:pt x="996061" y="1291971"/>
                    <a:pt x="1029335" y="1298575"/>
                  </a:cubicBezTo>
                  <a:cubicBezTo>
                    <a:pt x="1109853" y="1314831"/>
                    <a:pt x="1185037" y="1322197"/>
                    <a:pt x="1255141" y="1322197"/>
                  </a:cubicBezTo>
                  <a:cubicBezTo>
                    <a:pt x="1688084" y="1322197"/>
                    <a:pt x="1924812" y="1038225"/>
                    <a:pt x="2002790" y="783336"/>
                  </a:cubicBezTo>
                  <a:cubicBezTo>
                    <a:pt x="2124075" y="386080"/>
                    <a:pt x="2849245" y="898398"/>
                    <a:pt x="2788031" y="0"/>
                  </a:cubicBezTo>
                  <a:close/>
                </a:path>
              </a:pathLst>
            </a:custGeom>
            <a:solidFill>
              <a:srgbClr val="F4D562"/>
            </a:solid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10033398" y="14"/>
            <a:ext cx="4518114" cy="1002890"/>
          </a:xfrm>
          <a:custGeom>
            <a:avLst/>
            <a:gdLst/>
            <a:ahLst/>
            <a:cxnLst/>
            <a:rect r="r" b="b" t="t" l="l"/>
            <a:pathLst>
              <a:path h="1002890" w="4518114">
                <a:moveTo>
                  <a:pt x="0" y="0"/>
                </a:moveTo>
                <a:lnTo>
                  <a:pt x="4518114" y="0"/>
                </a:lnTo>
                <a:lnTo>
                  <a:pt x="4518114" y="1002890"/>
                </a:lnTo>
                <a:lnTo>
                  <a:pt x="0" y="100289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6" id="16"/>
          <p:cNvGrpSpPr/>
          <p:nvPr/>
        </p:nvGrpSpPr>
        <p:grpSpPr>
          <a:xfrm rot="0">
            <a:off x="16119668" y="14"/>
            <a:ext cx="2168310" cy="1467866"/>
            <a:chOff x="0" y="0"/>
            <a:chExt cx="2891080" cy="1957155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254"/>
              <a:ext cx="2890774" cy="1956943"/>
            </a:xfrm>
            <a:custGeom>
              <a:avLst/>
              <a:gdLst/>
              <a:ahLst/>
              <a:cxnLst/>
              <a:rect r="r" b="b" t="t" l="l"/>
              <a:pathLst>
                <a:path h="1956943" w="2890774">
                  <a:moveTo>
                    <a:pt x="2890774" y="0"/>
                  </a:moveTo>
                  <a:lnTo>
                    <a:pt x="2890774" y="1807591"/>
                  </a:lnTo>
                  <a:cubicBezTo>
                    <a:pt x="2714117" y="1905127"/>
                    <a:pt x="2511044" y="1956943"/>
                    <a:pt x="2328164" y="1956943"/>
                  </a:cubicBezTo>
                  <a:cubicBezTo>
                    <a:pt x="2005076" y="1956943"/>
                    <a:pt x="1745869" y="1795272"/>
                    <a:pt x="1810131" y="1436878"/>
                  </a:cubicBezTo>
                  <a:cubicBezTo>
                    <a:pt x="1903603" y="912241"/>
                    <a:pt x="1940560" y="605790"/>
                    <a:pt x="1548130" y="605790"/>
                  </a:cubicBezTo>
                  <a:cubicBezTo>
                    <a:pt x="1520825" y="605790"/>
                    <a:pt x="1491488" y="607187"/>
                    <a:pt x="1459992" y="610235"/>
                  </a:cubicBezTo>
                  <a:cubicBezTo>
                    <a:pt x="1159891" y="638429"/>
                    <a:pt x="887222" y="933704"/>
                    <a:pt x="623570" y="933704"/>
                  </a:cubicBezTo>
                  <a:cubicBezTo>
                    <a:pt x="531749" y="933704"/>
                    <a:pt x="441071" y="897890"/>
                    <a:pt x="350520" y="802640"/>
                  </a:cubicBezTo>
                  <a:cubicBezTo>
                    <a:pt x="0" y="433578"/>
                    <a:pt x="250444" y="0"/>
                    <a:pt x="250444" y="0"/>
                  </a:cubicBezTo>
                  <a:close/>
                </a:path>
              </a:pathLst>
            </a:custGeom>
            <a:solidFill>
              <a:srgbClr val="D5815F"/>
            </a:solidFill>
          </p:spPr>
        </p:sp>
      </p:grpSp>
      <p:sp>
        <p:nvSpPr>
          <p:cNvPr name="Freeform 18" id="18"/>
          <p:cNvSpPr/>
          <p:nvPr/>
        </p:nvSpPr>
        <p:spPr>
          <a:xfrm flipH="false" flipV="false" rot="0">
            <a:off x="2970832" y="14"/>
            <a:ext cx="2396572" cy="1003124"/>
          </a:xfrm>
          <a:custGeom>
            <a:avLst/>
            <a:gdLst/>
            <a:ahLst/>
            <a:cxnLst/>
            <a:rect r="r" b="b" t="t" l="l"/>
            <a:pathLst>
              <a:path h="1003124" w="2396572">
                <a:moveTo>
                  <a:pt x="0" y="0"/>
                </a:moveTo>
                <a:lnTo>
                  <a:pt x="2396572" y="0"/>
                </a:lnTo>
                <a:lnTo>
                  <a:pt x="2396572" y="1003124"/>
                </a:lnTo>
                <a:lnTo>
                  <a:pt x="0" y="100312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1557756" y="5910"/>
            <a:ext cx="4907420" cy="1112502"/>
          </a:xfrm>
          <a:custGeom>
            <a:avLst/>
            <a:gdLst/>
            <a:ahLst/>
            <a:cxnLst/>
            <a:rect r="r" b="b" t="t" l="l"/>
            <a:pathLst>
              <a:path h="1112502" w="4907420">
                <a:moveTo>
                  <a:pt x="0" y="0"/>
                </a:moveTo>
                <a:lnTo>
                  <a:pt x="4907420" y="0"/>
                </a:lnTo>
                <a:lnTo>
                  <a:pt x="4907420" y="1112502"/>
                </a:lnTo>
                <a:lnTo>
                  <a:pt x="0" y="111250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1696028" y="5615300"/>
            <a:ext cx="15252150" cy="1885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879"/>
              </a:lnSpc>
            </a:pPr>
            <a:r>
              <a:rPr lang="en-US" sz="12399">
                <a:solidFill>
                  <a:srgbClr val="D78DB3"/>
                </a:solidFill>
                <a:latin typeface="Rajdhani Bold"/>
                <a:ea typeface="Rajdhani Bold"/>
                <a:cs typeface="Rajdhani Bold"/>
                <a:sym typeface="Rajdhani Bold"/>
              </a:rPr>
              <a:t>Business Insights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7677728" y="3729350"/>
            <a:ext cx="3288750" cy="1885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879"/>
              </a:lnSpc>
            </a:pPr>
            <a:r>
              <a:rPr lang="en-US" sz="12399">
                <a:solidFill>
                  <a:srgbClr val="D78DB3"/>
                </a:solidFill>
                <a:latin typeface="Rajdhani Bold"/>
                <a:ea typeface="Rajdhani Bold"/>
                <a:cs typeface="Rajdhani Bold"/>
                <a:sym typeface="Rajdhani Bold"/>
              </a:rPr>
              <a:t>03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0" y="622084"/>
            <a:ext cx="1649686" cy="2266266"/>
            <a:chOff x="0" y="0"/>
            <a:chExt cx="2199581" cy="302168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254"/>
              <a:ext cx="2199640" cy="3021457"/>
            </a:xfrm>
            <a:custGeom>
              <a:avLst/>
              <a:gdLst/>
              <a:ahLst/>
              <a:cxnLst/>
              <a:rect r="r" b="b" t="t" l="l"/>
              <a:pathLst>
                <a:path h="3021457" w="2199640">
                  <a:moveTo>
                    <a:pt x="2100072" y="0"/>
                  </a:moveTo>
                  <a:cubicBezTo>
                    <a:pt x="2132965" y="0"/>
                    <a:pt x="2166112" y="4318"/>
                    <a:pt x="2199640" y="13335"/>
                  </a:cubicBezTo>
                  <a:lnTo>
                    <a:pt x="2199640" y="3021457"/>
                  </a:lnTo>
                  <a:lnTo>
                    <a:pt x="402971" y="3021457"/>
                  </a:lnTo>
                  <a:cubicBezTo>
                    <a:pt x="0" y="2253996"/>
                    <a:pt x="426847" y="1895729"/>
                    <a:pt x="900049" y="1895729"/>
                  </a:cubicBezTo>
                  <a:cubicBezTo>
                    <a:pt x="945769" y="1895729"/>
                    <a:pt x="991870" y="1899158"/>
                    <a:pt x="1037971" y="1905762"/>
                  </a:cubicBezTo>
                  <a:cubicBezTo>
                    <a:pt x="1069467" y="1910461"/>
                    <a:pt x="1099947" y="1912620"/>
                    <a:pt x="1129157" y="1912620"/>
                  </a:cubicBezTo>
                  <a:cubicBezTo>
                    <a:pt x="1582166" y="1912620"/>
                    <a:pt x="1752346" y="1385570"/>
                    <a:pt x="1551432" y="1017143"/>
                  </a:cubicBezTo>
                  <a:cubicBezTo>
                    <a:pt x="1353439" y="654050"/>
                    <a:pt x="1692910" y="0"/>
                    <a:pt x="2100072" y="0"/>
                  </a:cubicBezTo>
                  <a:close/>
                </a:path>
              </a:pathLst>
            </a:custGeom>
            <a:solidFill>
              <a:srgbClr val="D78DB3"/>
            </a:solidFill>
          </p:spPr>
        </p:sp>
      </p:grpSp>
      <p:grpSp>
        <p:nvGrpSpPr>
          <p:cNvPr name="Group 4" id="4"/>
          <p:cNvGrpSpPr/>
          <p:nvPr/>
        </p:nvGrpSpPr>
        <p:grpSpPr>
          <a:xfrm rot="-10800000">
            <a:off x="17042202" y="647868"/>
            <a:ext cx="1245798" cy="2642832"/>
            <a:chOff x="0" y="0"/>
            <a:chExt cx="1661064" cy="352377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661033" cy="3523488"/>
            </a:xfrm>
            <a:custGeom>
              <a:avLst/>
              <a:gdLst/>
              <a:ahLst/>
              <a:cxnLst/>
              <a:rect r="r" b="b" t="t" l="l"/>
              <a:pathLst>
                <a:path h="3523488" w="1661033">
                  <a:moveTo>
                    <a:pt x="0" y="0"/>
                  </a:moveTo>
                  <a:cubicBezTo>
                    <a:pt x="253111" y="53721"/>
                    <a:pt x="274447" y="334137"/>
                    <a:pt x="488061" y="334137"/>
                  </a:cubicBezTo>
                  <a:cubicBezTo>
                    <a:pt x="526415" y="334137"/>
                    <a:pt x="570738" y="325120"/>
                    <a:pt x="623697" y="304165"/>
                  </a:cubicBezTo>
                  <a:cubicBezTo>
                    <a:pt x="721741" y="265430"/>
                    <a:pt x="826770" y="242443"/>
                    <a:pt x="928497" y="242443"/>
                  </a:cubicBezTo>
                  <a:cubicBezTo>
                    <a:pt x="1189609" y="242443"/>
                    <a:pt x="1429639" y="393827"/>
                    <a:pt x="1477645" y="822198"/>
                  </a:cubicBezTo>
                  <a:cubicBezTo>
                    <a:pt x="1544701" y="1417320"/>
                    <a:pt x="680466" y="1845056"/>
                    <a:pt x="1027176" y="2129536"/>
                  </a:cubicBezTo>
                  <a:cubicBezTo>
                    <a:pt x="1661033" y="2649601"/>
                    <a:pt x="1234948" y="3048381"/>
                    <a:pt x="997458" y="3523488"/>
                  </a:cubicBezTo>
                  <a:lnTo>
                    <a:pt x="0" y="35234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A39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6151100" y="0"/>
            <a:ext cx="2136876" cy="2109120"/>
            <a:chOff x="0" y="0"/>
            <a:chExt cx="2849168" cy="281216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254" y="0"/>
              <a:ext cx="2848610" cy="2812161"/>
            </a:xfrm>
            <a:custGeom>
              <a:avLst/>
              <a:gdLst/>
              <a:ahLst/>
              <a:cxnLst/>
              <a:rect r="r" b="b" t="t" l="l"/>
              <a:pathLst>
                <a:path h="2812161" w="2848610">
                  <a:moveTo>
                    <a:pt x="0" y="0"/>
                  </a:moveTo>
                  <a:cubicBezTo>
                    <a:pt x="53594" y="1168146"/>
                    <a:pt x="738378" y="1269873"/>
                    <a:pt x="1297559" y="1269873"/>
                  </a:cubicBezTo>
                  <a:cubicBezTo>
                    <a:pt x="1415923" y="1269873"/>
                    <a:pt x="1528318" y="1265301"/>
                    <a:pt x="1628013" y="1265301"/>
                  </a:cubicBezTo>
                  <a:cubicBezTo>
                    <a:pt x="1767205" y="1265301"/>
                    <a:pt x="1881759" y="1274191"/>
                    <a:pt x="1952244" y="1316355"/>
                  </a:cubicBezTo>
                  <a:cubicBezTo>
                    <a:pt x="2305050" y="1528191"/>
                    <a:pt x="2139569" y="2812161"/>
                    <a:pt x="2806954" y="2812161"/>
                  </a:cubicBezTo>
                  <a:cubicBezTo>
                    <a:pt x="2820670" y="2812161"/>
                    <a:pt x="2834386" y="2811653"/>
                    <a:pt x="2848610" y="2810510"/>
                  </a:cubicBezTo>
                  <a:lnTo>
                    <a:pt x="2848610" y="0"/>
                  </a:lnTo>
                  <a:close/>
                </a:path>
              </a:pathLst>
            </a:custGeom>
            <a:solidFill>
              <a:srgbClr val="F4D562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6366560" y="39376"/>
            <a:ext cx="1894550" cy="2006882"/>
          </a:xfrm>
          <a:custGeom>
            <a:avLst/>
            <a:gdLst/>
            <a:ahLst/>
            <a:cxnLst/>
            <a:rect r="r" b="b" t="t" l="l"/>
            <a:pathLst>
              <a:path h="2006882" w="1894550">
                <a:moveTo>
                  <a:pt x="0" y="0"/>
                </a:moveTo>
                <a:lnTo>
                  <a:pt x="1894550" y="0"/>
                </a:lnTo>
                <a:lnTo>
                  <a:pt x="1894550" y="2006882"/>
                </a:lnTo>
                <a:lnTo>
                  <a:pt x="0" y="200688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0" y="-11724"/>
            <a:ext cx="2061858" cy="1366698"/>
            <a:chOff x="0" y="0"/>
            <a:chExt cx="2749144" cy="1822264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254"/>
              <a:ext cx="2749169" cy="1821561"/>
            </a:xfrm>
            <a:custGeom>
              <a:avLst/>
              <a:gdLst/>
              <a:ahLst/>
              <a:cxnLst/>
              <a:rect r="r" b="b" t="t" l="l"/>
              <a:pathLst>
                <a:path h="1821561" w="2749169">
                  <a:moveTo>
                    <a:pt x="0" y="127"/>
                  </a:moveTo>
                  <a:lnTo>
                    <a:pt x="0" y="1821561"/>
                  </a:lnTo>
                  <a:cubicBezTo>
                    <a:pt x="523113" y="1661033"/>
                    <a:pt x="435610" y="894207"/>
                    <a:pt x="916813" y="894207"/>
                  </a:cubicBezTo>
                  <a:cubicBezTo>
                    <a:pt x="931291" y="894207"/>
                    <a:pt x="946150" y="895096"/>
                    <a:pt x="961898" y="896366"/>
                  </a:cubicBezTo>
                  <a:cubicBezTo>
                    <a:pt x="1213358" y="919607"/>
                    <a:pt x="1562481" y="1092708"/>
                    <a:pt x="1890903" y="1092708"/>
                  </a:cubicBezTo>
                  <a:cubicBezTo>
                    <a:pt x="2256536" y="1092708"/>
                    <a:pt x="2596896" y="877951"/>
                    <a:pt x="2749169" y="0"/>
                  </a:cubicBezTo>
                  <a:close/>
                </a:path>
              </a:pathLst>
            </a:custGeom>
            <a:solidFill>
              <a:srgbClr val="69B0B1"/>
            </a:solid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52818" y="31578"/>
            <a:ext cx="2385322" cy="2065798"/>
          </a:xfrm>
          <a:custGeom>
            <a:avLst/>
            <a:gdLst/>
            <a:ahLst/>
            <a:cxnLst/>
            <a:rect r="r" b="b" t="t" l="l"/>
            <a:pathLst>
              <a:path h="2065798" w="2385322">
                <a:moveTo>
                  <a:pt x="0" y="0"/>
                </a:moveTo>
                <a:lnTo>
                  <a:pt x="2385322" y="0"/>
                </a:lnTo>
                <a:lnTo>
                  <a:pt x="2385322" y="2065798"/>
                </a:lnTo>
                <a:lnTo>
                  <a:pt x="0" y="206579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517875" y="1160900"/>
            <a:ext cx="15252150" cy="92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sz="6000">
                <a:solidFill>
                  <a:srgbClr val="D78DB3"/>
                </a:solidFill>
                <a:latin typeface="Rajdhani Bold"/>
                <a:ea typeface="Rajdhani Bold"/>
                <a:cs typeface="Rajdhani Bold"/>
                <a:sym typeface="Rajdhani Bold"/>
              </a:rPr>
              <a:t>Agenda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517875" y="3268970"/>
            <a:ext cx="4089150" cy="492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6000">
                <a:solidFill>
                  <a:srgbClr val="D78DB3"/>
                </a:solidFill>
                <a:latin typeface="Rajdhani Bold"/>
                <a:ea typeface="Rajdhani Bold"/>
                <a:cs typeface="Rajdhani Bold"/>
                <a:sym typeface="Rajdhani Bold"/>
              </a:rPr>
              <a:t>01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517875" y="4004675"/>
            <a:ext cx="4089150" cy="600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99"/>
              </a:lnSpc>
            </a:pPr>
            <a:r>
              <a:rPr lang="en-US" sz="3999">
                <a:solidFill>
                  <a:srgbClr val="000A39"/>
                </a:solidFill>
                <a:latin typeface="Rajdhani Bold"/>
                <a:ea typeface="Rajdhani Bold"/>
                <a:cs typeface="Rajdhani Bold"/>
                <a:sym typeface="Rajdhani Bold"/>
              </a:rPr>
              <a:t>Introduction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7099449" y="3268900"/>
            <a:ext cx="4089150" cy="492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6000">
                <a:solidFill>
                  <a:srgbClr val="D78DB3"/>
                </a:solidFill>
                <a:latin typeface="Rajdhani Bold"/>
                <a:ea typeface="Rajdhani Bold"/>
                <a:cs typeface="Rajdhani Bold"/>
                <a:sym typeface="Rajdhani Bold"/>
              </a:rPr>
              <a:t>02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7099409" y="4004675"/>
            <a:ext cx="4089150" cy="1200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99"/>
              </a:lnSpc>
            </a:pPr>
            <a:r>
              <a:rPr lang="en-US" sz="3999">
                <a:solidFill>
                  <a:srgbClr val="000A39"/>
                </a:solidFill>
                <a:latin typeface="Rajdhani Bold"/>
                <a:ea typeface="Rajdhani Bold"/>
                <a:cs typeface="Rajdhani Bold"/>
                <a:sym typeface="Rajdhani Bold"/>
              </a:rPr>
              <a:t>Exploratory Data Analysis (EDA )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2680921" y="3268900"/>
            <a:ext cx="4089150" cy="492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6000">
                <a:solidFill>
                  <a:srgbClr val="D78DB3"/>
                </a:solidFill>
                <a:latin typeface="Rajdhani Bold"/>
                <a:ea typeface="Rajdhani Bold"/>
                <a:cs typeface="Rajdhani Bold"/>
                <a:sym typeface="Rajdhani Bold"/>
              </a:rPr>
              <a:t>03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2680875" y="3995150"/>
            <a:ext cx="4089150" cy="609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00"/>
              </a:lnSpc>
            </a:pPr>
            <a:r>
              <a:rPr lang="en-US" sz="4000">
                <a:solidFill>
                  <a:srgbClr val="000A39"/>
                </a:solidFill>
                <a:latin typeface="Rajdhani Bold"/>
                <a:ea typeface="Rajdhani Bold"/>
                <a:cs typeface="Rajdhani Bold"/>
                <a:sym typeface="Rajdhani Bold"/>
              </a:rPr>
              <a:t>Business Insights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517875" y="6708496"/>
            <a:ext cx="4089150" cy="492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6000">
                <a:solidFill>
                  <a:srgbClr val="D78DB3"/>
                </a:solidFill>
                <a:latin typeface="Rajdhani Bold"/>
                <a:ea typeface="Rajdhani Bold"/>
                <a:cs typeface="Rajdhani Bold"/>
                <a:sym typeface="Rajdhani Bold"/>
              </a:rPr>
              <a:t>04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7099449" y="6517926"/>
            <a:ext cx="4089150" cy="492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6000">
                <a:solidFill>
                  <a:srgbClr val="D78DB3"/>
                </a:solidFill>
                <a:latin typeface="Rajdhani Bold"/>
                <a:ea typeface="Rajdhani Bold"/>
                <a:cs typeface="Rajdhani Bold"/>
                <a:sym typeface="Rajdhani Bold"/>
              </a:rPr>
              <a:t>05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7099409" y="7442100"/>
            <a:ext cx="4089150" cy="609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00"/>
              </a:lnSpc>
            </a:pPr>
            <a:r>
              <a:rPr lang="en-US" sz="4000">
                <a:solidFill>
                  <a:srgbClr val="000A39"/>
                </a:solidFill>
                <a:latin typeface="Rajdhani Bold"/>
                <a:ea typeface="Rajdhani Bold"/>
                <a:cs typeface="Rajdhani Bold"/>
                <a:sym typeface="Rajdhani Bold"/>
              </a:rPr>
              <a:t>Recommendations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17875" y="7581571"/>
            <a:ext cx="4089150" cy="609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00"/>
              </a:lnSpc>
            </a:pPr>
            <a:r>
              <a:rPr lang="en-US" sz="4000">
                <a:solidFill>
                  <a:srgbClr val="000A39"/>
                </a:solidFill>
                <a:latin typeface="Rajdhani Bold"/>
                <a:ea typeface="Rajdhani Bold"/>
                <a:cs typeface="Rajdhani Bold"/>
                <a:sym typeface="Rajdhani Bold"/>
              </a:rPr>
              <a:t>Conclusions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4" y="291080"/>
            <a:ext cx="1786942" cy="2013706"/>
          </a:xfrm>
          <a:custGeom>
            <a:avLst/>
            <a:gdLst/>
            <a:ahLst/>
            <a:cxnLst/>
            <a:rect r="r" b="b" t="t" l="l"/>
            <a:pathLst>
              <a:path h="2013706" w="1786942">
                <a:moveTo>
                  <a:pt x="0" y="0"/>
                </a:moveTo>
                <a:lnTo>
                  <a:pt x="1786942" y="0"/>
                </a:lnTo>
                <a:lnTo>
                  <a:pt x="1786942" y="2013706"/>
                </a:lnTo>
                <a:lnTo>
                  <a:pt x="0" y="20137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11834"/>
            <a:ext cx="2141320" cy="1442012"/>
            <a:chOff x="0" y="0"/>
            <a:chExt cx="2855093" cy="192268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254"/>
              <a:ext cx="2854833" cy="1922399"/>
            </a:xfrm>
            <a:custGeom>
              <a:avLst/>
              <a:gdLst/>
              <a:ahLst/>
              <a:cxnLst/>
              <a:rect r="r" b="b" t="t" l="l"/>
              <a:pathLst>
                <a:path h="1922399" w="2854833">
                  <a:moveTo>
                    <a:pt x="0" y="0"/>
                  </a:moveTo>
                  <a:lnTo>
                    <a:pt x="0" y="1440942"/>
                  </a:lnTo>
                  <a:cubicBezTo>
                    <a:pt x="71247" y="1713738"/>
                    <a:pt x="338328" y="1922399"/>
                    <a:pt x="554228" y="1922399"/>
                  </a:cubicBezTo>
                  <a:cubicBezTo>
                    <a:pt x="622427" y="1922399"/>
                    <a:pt x="685546" y="1901571"/>
                    <a:pt x="735711" y="1855216"/>
                  </a:cubicBezTo>
                  <a:cubicBezTo>
                    <a:pt x="936117" y="1670685"/>
                    <a:pt x="505714" y="1145413"/>
                    <a:pt x="768223" y="876173"/>
                  </a:cubicBezTo>
                  <a:cubicBezTo>
                    <a:pt x="807720" y="835787"/>
                    <a:pt x="850519" y="819277"/>
                    <a:pt x="897128" y="819277"/>
                  </a:cubicBezTo>
                  <a:cubicBezTo>
                    <a:pt x="1110615" y="819277"/>
                    <a:pt x="1404874" y="1164717"/>
                    <a:pt x="1824736" y="1164717"/>
                  </a:cubicBezTo>
                  <a:cubicBezTo>
                    <a:pt x="1925574" y="1164717"/>
                    <a:pt x="2033905" y="1144651"/>
                    <a:pt x="2150110" y="1094867"/>
                  </a:cubicBezTo>
                  <a:cubicBezTo>
                    <a:pt x="2854833" y="793750"/>
                    <a:pt x="2304034" y="0"/>
                    <a:pt x="2304034" y="0"/>
                  </a:cubicBezTo>
                  <a:close/>
                </a:path>
              </a:pathLst>
            </a:custGeom>
            <a:solidFill>
              <a:srgbClr val="69B0B1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16393448" y="0"/>
            <a:ext cx="1894558" cy="2019988"/>
            <a:chOff x="0" y="0"/>
            <a:chExt cx="2526077" cy="269331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254" y="254"/>
              <a:ext cx="2525903" cy="2692654"/>
            </a:xfrm>
            <a:custGeom>
              <a:avLst/>
              <a:gdLst/>
              <a:ahLst/>
              <a:cxnLst/>
              <a:rect r="r" b="b" t="t" l="l"/>
              <a:pathLst>
                <a:path h="2692654" w="2525903">
                  <a:moveTo>
                    <a:pt x="115062" y="0"/>
                  </a:moveTo>
                  <a:cubicBezTo>
                    <a:pt x="27305" y="404749"/>
                    <a:pt x="0" y="723900"/>
                    <a:pt x="377952" y="838962"/>
                  </a:cubicBezTo>
                  <a:cubicBezTo>
                    <a:pt x="755904" y="954024"/>
                    <a:pt x="147828" y="1674876"/>
                    <a:pt x="471170" y="1937512"/>
                  </a:cubicBezTo>
                  <a:cubicBezTo>
                    <a:pt x="527177" y="1983359"/>
                    <a:pt x="587883" y="2001393"/>
                    <a:pt x="651510" y="2001393"/>
                  </a:cubicBezTo>
                  <a:cubicBezTo>
                    <a:pt x="895858" y="2001393"/>
                    <a:pt x="1186053" y="1735201"/>
                    <a:pt x="1445641" y="1735201"/>
                  </a:cubicBezTo>
                  <a:cubicBezTo>
                    <a:pt x="1507998" y="1735201"/>
                    <a:pt x="1568323" y="1750441"/>
                    <a:pt x="1625727" y="1788160"/>
                  </a:cubicBezTo>
                  <a:cubicBezTo>
                    <a:pt x="1987042" y="2025142"/>
                    <a:pt x="1953133" y="2692654"/>
                    <a:pt x="2525903" y="2692654"/>
                  </a:cubicBezTo>
                  <a:lnTo>
                    <a:pt x="2525903" y="0"/>
                  </a:lnTo>
                  <a:close/>
                </a:path>
              </a:pathLst>
            </a:custGeom>
            <a:solidFill>
              <a:srgbClr val="F4D562"/>
            </a:solid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16366560" y="39376"/>
            <a:ext cx="1894550" cy="2006882"/>
          </a:xfrm>
          <a:custGeom>
            <a:avLst/>
            <a:gdLst/>
            <a:ahLst/>
            <a:cxnLst/>
            <a:rect r="r" b="b" t="t" l="l"/>
            <a:pathLst>
              <a:path h="2006882" w="1894550">
                <a:moveTo>
                  <a:pt x="0" y="0"/>
                </a:moveTo>
                <a:lnTo>
                  <a:pt x="1894550" y="0"/>
                </a:lnTo>
                <a:lnTo>
                  <a:pt x="1894550" y="2006882"/>
                </a:lnTo>
                <a:lnTo>
                  <a:pt x="0" y="200688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6660252" y="169730"/>
            <a:ext cx="9472111" cy="10117270"/>
          </a:xfrm>
          <a:custGeom>
            <a:avLst/>
            <a:gdLst/>
            <a:ahLst/>
            <a:cxnLst/>
            <a:rect r="r" b="b" t="t" l="l"/>
            <a:pathLst>
              <a:path h="10117270" w="9472111">
                <a:moveTo>
                  <a:pt x="0" y="0"/>
                </a:moveTo>
                <a:lnTo>
                  <a:pt x="9472110" y="0"/>
                </a:lnTo>
                <a:lnTo>
                  <a:pt x="9472110" y="10117270"/>
                </a:lnTo>
                <a:lnTo>
                  <a:pt x="0" y="1011727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0" y="2363418"/>
            <a:ext cx="6692454" cy="16029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10"/>
              </a:lnSpc>
            </a:pPr>
            <a:r>
              <a:rPr lang="en-US" sz="5259">
                <a:solidFill>
                  <a:srgbClr val="000A39"/>
                </a:solidFill>
                <a:latin typeface="Rajdhani Bold"/>
                <a:ea typeface="Rajdhani Bold"/>
                <a:cs typeface="Rajdhani Bold"/>
                <a:sym typeface="Rajdhani Bold"/>
              </a:rPr>
              <a:t>Most Important Customers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76202" y="4885483"/>
            <a:ext cx="5705090" cy="2276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20421" indent="-410210" lvl="1">
              <a:lnSpc>
                <a:spcPts val="4560"/>
              </a:lnSpc>
              <a:buFont typeface="Arial"/>
              <a:buChar char="•"/>
            </a:pPr>
            <a:r>
              <a:rPr lang="en-US" sz="3800">
                <a:solidFill>
                  <a:srgbClr val="000A39"/>
                </a:solidFill>
                <a:latin typeface="Rajdhani Bold"/>
                <a:ea typeface="Rajdhani Bold"/>
                <a:cs typeface="Rajdhani Bold"/>
                <a:sym typeface="Rajdhani Bold"/>
              </a:rPr>
              <a:t>Identify high-value customers based on MonthlyCharges and TotalCharges.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4" y="291080"/>
            <a:ext cx="1786942" cy="2013706"/>
          </a:xfrm>
          <a:custGeom>
            <a:avLst/>
            <a:gdLst/>
            <a:ahLst/>
            <a:cxnLst/>
            <a:rect r="r" b="b" t="t" l="l"/>
            <a:pathLst>
              <a:path h="2013706" w="1786942">
                <a:moveTo>
                  <a:pt x="0" y="0"/>
                </a:moveTo>
                <a:lnTo>
                  <a:pt x="1786942" y="0"/>
                </a:lnTo>
                <a:lnTo>
                  <a:pt x="1786942" y="2013706"/>
                </a:lnTo>
                <a:lnTo>
                  <a:pt x="0" y="20137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11834"/>
            <a:ext cx="2141320" cy="1442012"/>
            <a:chOff x="0" y="0"/>
            <a:chExt cx="2855093" cy="192268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254"/>
              <a:ext cx="2854833" cy="1922399"/>
            </a:xfrm>
            <a:custGeom>
              <a:avLst/>
              <a:gdLst/>
              <a:ahLst/>
              <a:cxnLst/>
              <a:rect r="r" b="b" t="t" l="l"/>
              <a:pathLst>
                <a:path h="1922399" w="2854833">
                  <a:moveTo>
                    <a:pt x="0" y="0"/>
                  </a:moveTo>
                  <a:lnTo>
                    <a:pt x="0" y="1440942"/>
                  </a:lnTo>
                  <a:cubicBezTo>
                    <a:pt x="71247" y="1713738"/>
                    <a:pt x="338328" y="1922399"/>
                    <a:pt x="554228" y="1922399"/>
                  </a:cubicBezTo>
                  <a:cubicBezTo>
                    <a:pt x="622427" y="1922399"/>
                    <a:pt x="685546" y="1901571"/>
                    <a:pt x="735711" y="1855216"/>
                  </a:cubicBezTo>
                  <a:cubicBezTo>
                    <a:pt x="936117" y="1670685"/>
                    <a:pt x="505714" y="1145413"/>
                    <a:pt x="768223" y="876173"/>
                  </a:cubicBezTo>
                  <a:cubicBezTo>
                    <a:pt x="807720" y="835787"/>
                    <a:pt x="850519" y="819277"/>
                    <a:pt x="897128" y="819277"/>
                  </a:cubicBezTo>
                  <a:cubicBezTo>
                    <a:pt x="1110615" y="819277"/>
                    <a:pt x="1404874" y="1164717"/>
                    <a:pt x="1824736" y="1164717"/>
                  </a:cubicBezTo>
                  <a:cubicBezTo>
                    <a:pt x="1925574" y="1164717"/>
                    <a:pt x="2033905" y="1144651"/>
                    <a:pt x="2150110" y="1094867"/>
                  </a:cubicBezTo>
                  <a:cubicBezTo>
                    <a:pt x="2854833" y="793750"/>
                    <a:pt x="2304034" y="0"/>
                    <a:pt x="2304034" y="0"/>
                  </a:cubicBezTo>
                  <a:close/>
                </a:path>
              </a:pathLst>
            </a:custGeom>
            <a:solidFill>
              <a:srgbClr val="69B0B1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16393448" y="0"/>
            <a:ext cx="1894558" cy="2019988"/>
            <a:chOff x="0" y="0"/>
            <a:chExt cx="2526077" cy="269331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254" y="254"/>
              <a:ext cx="2525903" cy="2692654"/>
            </a:xfrm>
            <a:custGeom>
              <a:avLst/>
              <a:gdLst/>
              <a:ahLst/>
              <a:cxnLst/>
              <a:rect r="r" b="b" t="t" l="l"/>
              <a:pathLst>
                <a:path h="2692654" w="2525903">
                  <a:moveTo>
                    <a:pt x="115062" y="0"/>
                  </a:moveTo>
                  <a:cubicBezTo>
                    <a:pt x="27305" y="404749"/>
                    <a:pt x="0" y="723900"/>
                    <a:pt x="377952" y="838962"/>
                  </a:cubicBezTo>
                  <a:cubicBezTo>
                    <a:pt x="755904" y="954024"/>
                    <a:pt x="147828" y="1674876"/>
                    <a:pt x="471170" y="1937512"/>
                  </a:cubicBezTo>
                  <a:cubicBezTo>
                    <a:pt x="527177" y="1983359"/>
                    <a:pt x="587883" y="2001393"/>
                    <a:pt x="651510" y="2001393"/>
                  </a:cubicBezTo>
                  <a:cubicBezTo>
                    <a:pt x="895858" y="2001393"/>
                    <a:pt x="1186053" y="1735201"/>
                    <a:pt x="1445641" y="1735201"/>
                  </a:cubicBezTo>
                  <a:cubicBezTo>
                    <a:pt x="1507998" y="1735201"/>
                    <a:pt x="1568323" y="1750441"/>
                    <a:pt x="1625727" y="1788160"/>
                  </a:cubicBezTo>
                  <a:cubicBezTo>
                    <a:pt x="1987042" y="2025142"/>
                    <a:pt x="1953133" y="2692654"/>
                    <a:pt x="2525903" y="2692654"/>
                  </a:cubicBezTo>
                  <a:lnTo>
                    <a:pt x="2525903" y="0"/>
                  </a:lnTo>
                  <a:close/>
                </a:path>
              </a:pathLst>
            </a:custGeom>
            <a:solidFill>
              <a:srgbClr val="F4D562"/>
            </a:solid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16366560" y="39376"/>
            <a:ext cx="1894550" cy="2006882"/>
          </a:xfrm>
          <a:custGeom>
            <a:avLst/>
            <a:gdLst/>
            <a:ahLst/>
            <a:cxnLst/>
            <a:rect r="r" b="b" t="t" l="l"/>
            <a:pathLst>
              <a:path h="2006882" w="1894550">
                <a:moveTo>
                  <a:pt x="0" y="0"/>
                </a:moveTo>
                <a:lnTo>
                  <a:pt x="1894550" y="0"/>
                </a:lnTo>
                <a:lnTo>
                  <a:pt x="1894550" y="2006882"/>
                </a:lnTo>
                <a:lnTo>
                  <a:pt x="0" y="200688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786918" y="1481276"/>
            <a:ext cx="14490717" cy="7324449"/>
          </a:xfrm>
          <a:custGeom>
            <a:avLst/>
            <a:gdLst/>
            <a:ahLst/>
            <a:cxnLst/>
            <a:rect r="r" b="b" t="t" l="l"/>
            <a:pathLst>
              <a:path h="7324449" w="14490717">
                <a:moveTo>
                  <a:pt x="0" y="0"/>
                </a:moveTo>
                <a:lnTo>
                  <a:pt x="14490717" y="0"/>
                </a:lnTo>
                <a:lnTo>
                  <a:pt x="14490717" y="7324448"/>
                </a:lnTo>
                <a:lnTo>
                  <a:pt x="0" y="732444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-112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0" y="9525000"/>
            <a:ext cx="18288030" cy="762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5000">
                <a:solidFill>
                  <a:srgbClr val="000A39"/>
                </a:solidFill>
                <a:latin typeface="Rajdhani Bold"/>
                <a:ea typeface="Rajdhani Bold"/>
                <a:cs typeface="Rajdhani Bold"/>
                <a:sym typeface="Rajdhani Bold"/>
              </a:rPr>
              <a:t>Distribution of Monthly Charges Categories by Gender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14"/>
            <a:ext cx="18288000" cy="627600"/>
            <a:chOff x="0" y="0"/>
            <a:chExt cx="24384000" cy="836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836803"/>
            </a:xfrm>
            <a:custGeom>
              <a:avLst/>
              <a:gdLst/>
              <a:ahLst/>
              <a:cxnLst/>
              <a:rect r="r" b="b" t="t" l="l"/>
              <a:pathLst>
                <a:path h="836803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836803"/>
                  </a:lnTo>
                  <a:lnTo>
                    <a:pt x="0" y="836803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4" id="4"/>
          <p:cNvGrpSpPr/>
          <p:nvPr/>
        </p:nvGrpSpPr>
        <p:grpSpPr>
          <a:xfrm rot="5400000">
            <a:off x="16179058" y="427644"/>
            <a:ext cx="2536594" cy="1681336"/>
            <a:chOff x="0" y="0"/>
            <a:chExt cx="3382125" cy="224178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508"/>
              <a:ext cx="3382010" cy="2240788"/>
            </a:xfrm>
            <a:custGeom>
              <a:avLst/>
              <a:gdLst/>
              <a:ahLst/>
              <a:cxnLst/>
              <a:rect r="r" b="b" t="t" l="l"/>
              <a:pathLst>
                <a:path h="2240788" w="3382010">
                  <a:moveTo>
                    <a:pt x="0" y="0"/>
                  </a:moveTo>
                  <a:lnTo>
                    <a:pt x="0" y="2240788"/>
                  </a:lnTo>
                  <a:cubicBezTo>
                    <a:pt x="643636" y="2043303"/>
                    <a:pt x="535940" y="1099947"/>
                    <a:pt x="1127887" y="1099947"/>
                  </a:cubicBezTo>
                  <a:cubicBezTo>
                    <a:pt x="1145667" y="1099947"/>
                    <a:pt x="1163955" y="1100963"/>
                    <a:pt x="1183259" y="1102614"/>
                  </a:cubicBezTo>
                  <a:cubicBezTo>
                    <a:pt x="1492631" y="1131189"/>
                    <a:pt x="1922145" y="1344168"/>
                    <a:pt x="2326259" y="1344168"/>
                  </a:cubicBezTo>
                  <a:cubicBezTo>
                    <a:pt x="2776093" y="1344168"/>
                    <a:pt x="3194812" y="1080008"/>
                    <a:pt x="3382010" y="0"/>
                  </a:cubicBezTo>
                  <a:close/>
                </a:path>
              </a:pathLst>
            </a:custGeom>
            <a:solidFill>
              <a:srgbClr val="000A39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6052208" y="14"/>
            <a:ext cx="1685026" cy="1134744"/>
            <a:chOff x="0" y="0"/>
            <a:chExt cx="2246701" cy="151299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127"/>
              <a:ext cx="2246503" cy="1512697"/>
            </a:xfrm>
            <a:custGeom>
              <a:avLst/>
              <a:gdLst/>
              <a:ahLst/>
              <a:cxnLst/>
              <a:rect r="r" b="b" t="t" l="l"/>
              <a:pathLst>
                <a:path h="1512697" w="2246503">
                  <a:moveTo>
                    <a:pt x="2246503" y="0"/>
                  </a:moveTo>
                  <a:lnTo>
                    <a:pt x="2246503" y="1133983"/>
                  </a:lnTo>
                  <a:cubicBezTo>
                    <a:pt x="2190623" y="1348486"/>
                    <a:pt x="1980311" y="1512697"/>
                    <a:pt x="1810385" y="1512697"/>
                  </a:cubicBezTo>
                  <a:cubicBezTo>
                    <a:pt x="1756791" y="1512697"/>
                    <a:pt x="1707007" y="1496441"/>
                    <a:pt x="1667637" y="1459992"/>
                  </a:cubicBezTo>
                  <a:cubicBezTo>
                    <a:pt x="1509903" y="1314831"/>
                    <a:pt x="1848612" y="901446"/>
                    <a:pt x="1642110" y="689483"/>
                  </a:cubicBezTo>
                  <a:cubicBezTo>
                    <a:pt x="1610995" y="657733"/>
                    <a:pt x="1577467" y="644652"/>
                    <a:pt x="1540637" y="644652"/>
                  </a:cubicBezTo>
                  <a:cubicBezTo>
                    <a:pt x="1372616" y="644652"/>
                    <a:pt x="1140968" y="916432"/>
                    <a:pt x="810641" y="916432"/>
                  </a:cubicBezTo>
                  <a:cubicBezTo>
                    <a:pt x="731139" y="916432"/>
                    <a:pt x="645795" y="900811"/>
                    <a:pt x="554228" y="861695"/>
                  </a:cubicBezTo>
                  <a:cubicBezTo>
                    <a:pt x="0" y="624840"/>
                    <a:pt x="433578" y="0"/>
                    <a:pt x="433578" y="0"/>
                  </a:cubicBezTo>
                  <a:close/>
                </a:path>
              </a:pathLst>
            </a:custGeom>
            <a:solidFill>
              <a:srgbClr val="D78DB3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696028" y="14"/>
            <a:ext cx="2536624" cy="1397420"/>
          </a:xfrm>
          <a:custGeom>
            <a:avLst/>
            <a:gdLst/>
            <a:ahLst/>
            <a:cxnLst/>
            <a:rect r="r" b="b" t="t" l="l"/>
            <a:pathLst>
              <a:path h="1397420" w="2536624">
                <a:moveTo>
                  <a:pt x="0" y="0"/>
                </a:moveTo>
                <a:lnTo>
                  <a:pt x="2536624" y="0"/>
                </a:lnTo>
                <a:lnTo>
                  <a:pt x="2536624" y="1397420"/>
                </a:lnTo>
                <a:lnTo>
                  <a:pt x="0" y="139742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-10800000">
            <a:off x="-22" y="14"/>
            <a:ext cx="2231732" cy="2379484"/>
            <a:chOff x="0" y="0"/>
            <a:chExt cx="2975643" cy="317264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381"/>
              <a:ext cx="2975356" cy="3171952"/>
            </a:xfrm>
            <a:custGeom>
              <a:avLst/>
              <a:gdLst/>
              <a:ahLst/>
              <a:cxnLst/>
              <a:rect r="r" b="b" t="t" l="l"/>
              <a:pathLst>
                <a:path h="3171952" w="2975356">
                  <a:moveTo>
                    <a:pt x="2975356" y="0"/>
                  </a:moveTo>
                  <a:lnTo>
                    <a:pt x="2975356" y="3171952"/>
                  </a:lnTo>
                  <a:lnTo>
                    <a:pt x="135890" y="3171952"/>
                  </a:lnTo>
                  <a:cubicBezTo>
                    <a:pt x="32512" y="2695194"/>
                    <a:pt x="0" y="2319274"/>
                    <a:pt x="445135" y="2183765"/>
                  </a:cubicBezTo>
                  <a:cubicBezTo>
                    <a:pt x="890270" y="2048256"/>
                    <a:pt x="174498" y="1199007"/>
                    <a:pt x="554990" y="889635"/>
                  </a:cubicBezTo>
                  <a:cubicBezTo>
                    <a:pt x="621284" y="835533"/>
                    <a:pt x="692785" y="814324"/>
                    <a:pt x="767715" y="814324"/>
                  </a:cubicBezTo>
                  <a:cubicBezTo>
                    <a:pt x="1055497" y="814324"/>
                    <a:pt x="1397381" y="1127887"/>
                    <a:pt x="1703197" y="1127887"/>
                  </a:cubicBezTo>
                  <a:cubicBezTo>
                    <a:pt x="1776222" y="1127887"/>
                    <a:pt x="1847469" y="1109853"/>
                    <a:pt x="1915287" y="1065403"/>
                  </a:cubicBezTo>
                  <a:cubicBezTo>
                    <a:pt x="2340864" y="786638"/>
                    <a:pt x="2300986" y="0"/>
                    <a:pt x="2975356" y="0"/>
                  </a:cubicBezTo>
                  <a:close/>
                </a:path>
              </a:pathLst>
            </a:custGeom>
            <a:solidFill>
              <a:srgbClr val="69B0B1"/>
            </a:solidFill>
          </p:spPr>
        </p:sp>
      </p:grpSp>
      <p:grpSp>
        <p:nvGrpSpPr>
          <p:cNvPr name="Group 11" id="11"/>
          <p:cNvGrpSpPr/>
          <p:nvPr/>
        </p:nvGrpSpPr>
        <p:grpSpPr>
          <a:xfrm rot="-10800000">
            <a:off x="7317152" y="14"/>
            <a:ext cx="3176468" cy="1124332"/>
            <a:chOff x="0" y="0"/>
            <a:chExt cx="4235291" cy="1499109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254"/>
              <a:ext cx="4235069" cy="1498600"/>
            </a:xfrm>
            <a:custGeom>
              <a:avLst/>
              <a:gdLst/>
              <a:ahLst/>
              <a:cxnLst/>
              <a:rect r="r" b="b" t="t" l="l"/>
              <a:pathLst>
                <a:path h="1498600" w="4235069">
                  <a:moveTo>
                    <a:pt x="1224280" y="0"/>
                  </a:moveTo>
                  <a:cubicBezTo>
                    <a:pt x="650748" y="0"/>
                    <a:pt x="0" y="646430"/>
                    <a:pt x="101727" y="1498600"/>
                  </a:cubicBezTo>
                  <a:lnTo>
                    <a:pt x="4058666" y="1498600"/>
                  </a:lnTo>
                  <a:cubicBezTo>
                    <a:pt x="4235069" y="1082548"/>
                    <a:pt x="4010660" y="504190"/>
                    <a:pt x="3365500" y="323850"/>
                  </a:cubicBezTo>
                  <a:cubicBezTo>
                    <a:pt x="3258439" y="293751"/>
                    <a:pt x="3158490" y="282194"/>
                    <a:pt x="3064256" y="282194"/>
                  </a:cubicBezTo>
                  <a:cubicBezTo>
                    <a:pt x="2747010" y="282194"/>
                    <a:pt x="2492502" y="413385"/>
                    <a:pt x="2229104" y="413385"/>
                  </a:cubicBezTo>
                  <a:cubicBezTo>
                    <a:pt x="2059051" y="413385"/>
                    <a:pt x="1885442" y="358648"/>
                    <a:pt x="1689227" y="178943"/>
                  </a:cubicBezTo>
                  <a:cubicBezTo>
                    <a:pt x="1554861" y="55753"/>
                    <a:pt x="1393063" y="0"/>
                    <a:pt x="1224280" y="0"/>
                  </a:cubicBezTo>
                  <a:close/>
                </a:path>
              </a:pathLst>
            </a:custGeom>
            <a:solidFill>
              <a:srgbClr val="000A39"/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0" y="14"/>
            <a:ext cx="2136916" cy="1599506"/>
            <a:chOff x="0" y="0"/>
            <a:chExt cx="2849221" cy="2132675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849245" cy="2132711"/>
            </a:xfrm>
            <a:custGeom>
              <a:avLst/>
              <a:gdLst/>
              <a:ahLst/>
              <a:cxnLst/>
              <a:rect r="r" b="b" t="t" l="l"/>
              <a:pathLst>
                <a:path h="2132711" w="2849245">
                  <a:moveTo>
                    <a:pt x="0" y="0"/>
                  </a:moveTo>
                  <a:lnTo>
                    <a:pt x="0" y="2132711"/>
                  </a:lnTo>
                  <a:cubicBezTo>
                    <a:pt x="1778" y="2132711"/>
                    <a:pt x="3302" y="2132711"/>
                    <a:pt x="5207" y="2132711"/>
                  </a:cubicBezTo>
                  <a:cubicBezTo>
                    <a:pt x="550545" y="2132711"/>
                    <a:pt x="465709" y="1288796"/>
                    <a:pt x="936498" y="1288796"/>
                  </a:cubicBezTo>
                  <a:cubicBezTo>
                    <a:pt x="965200" y="1288796"/>
                    <a:pt x="996061" y="1291971"/>
                    <a:pt x="1029335" y="1298575"/>
                  </a:cubicBezTo>
                  <a:cubicBezTo>
                    <a:pt x="1109853" y="1314831"/>
                    <a:pt x="1185037" y="1322197"/>
                    <a:pt x="1255141" y="1322197"/>
                  </a:cubicBezTo>
                  <a:cubicBezTo>
                    <a:pt x="1688084" y="1322197"/>
                    <a:pt x="1924812" y="1038225"/>
                    <a:pt x="2002790" y="783336"/>
                  </a:cubicBezTo>
                  <a:cubicBezTo>
                    <a:pt x="2124075" y="386080"/>
                    <a:pt x="2849245" y="898398"/>
                    <a:pt x="2788031" y="0"/>
                  </a:cubicBezTo>
                  <a:close/>
                </a:path>
              </a:pathLst>
            </a:custGeom>
            <a:solidFill>
              <a:srgbClr val="F4D562"/>
            </a:solid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10033398" y="14"/>
            <a:ext cx="4518114" cy="1002890"/>
          </a:xfrm>
          <a:custGeom>
            <a:avLst/>
            <a:gdLst/>
            <a:ahLst/>
            <a:cxnLst/>
            <a:rect r="r" b="b" t="t" l="l"/>
            <a:pathLst>
              <a:path h="1002890" w="4518114">
                <a:moveTo>
                  <a:pt x="0" y="0"/>
                </a:moveTo>
                <a:lnTo>
                  <a:pt x="4518114" y="0"/>
                </a:lnTo>
                <a:lnTo>
                  <a:pt x="4518114" y="1002890"/>
                </a:lnTo>
                <a:lnTo>
                  <a:pt x="0" y="100289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6" id="16"/>
          <p:cNvGrpSpPr/>
          <p:nvPr/>
        </p:nvGrpSpPr>
        <p:grpSpPr>
          <a:xfrm rot="0">
            <a:off x="16119668" y="14"/>
            <a:ext cx="2168310" cy="1467866"/>
            <a:chOff x="0" y="0"/>
            <a:chExt cx="2891080" cy="1957155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254"/>
              <a:ext cx="2890774" cy="1956943"/>
            </a:xfrm>
            <a:custGeom>
              <a:avLst/>
              <a:gdLst/>
              <a:ahLst/>
              <a:cxnLst/>
              <a:rect r="r" b="b" t="t" l="l"/>
              <a:pathLst>
                <a:path h="1956943" w="2890774">
                  <a:moveTo>
                    <a:pt x="2890774" y="0"/>
                  </a:moveTo>
                  <a:lnTo>
                    <a:pt x="2890774" y="1807591"/>
                  </a:lnTo>
                  <a:cubicBezTo>
                    <a:pt x="2714117" y="1905127"/>
                    <a:pt x="2511044" y="1956943"/>
                    <a:pt x="2328164" y="1956943"/>
                  </a:cubicBezTo>
                  <a:cubicBezTo>
                    <a:pt x="2005076" y="1956943"/>
                    <a:pt x="1745869" y="1795272"/>
                    <a:pt x="1810131" y="1436878"/>
                  </a:cubicBezTo>
                  <a:cubicBezTo>
                    <a:pt x="1903603" y="912241"/>
                    <a:pt x="1940560" y="605790"/>
                    <a:pt x="1548130" y="605790"/>
                  </a:cubicBezTo>
                  <a:cubicBezTo>
                    <a:pt x="1520825" y="605790"/>
                    <a:pt x="1491488" y="607187"/>
                    <a:pt x="1459992" y="610235"/>
                  </a:cubicBezTo>
                  <a:cubicBezTo>
                    <a:pt x="1159891" y="638429"/>
                    <a:pt x="887222" y="933704"/>
                    <a:pt x="623570" y="933704"/>
                  </a:cubicBezTo>
                  <a:cubicBezTo>
                    <a:pt x="531749" y="933704"/>
                    <a:pt x="441071" y="897890"/>
                    <a:pt x="350520" y="802640"/>
                  </a:cubicBezTo>
                  <a:cubicBezTo>
                    <a:pt x="0" y="433578"/>
                    <a:pt x="250444" y="0"/>
                    <a:pt x="250444" y="0"/>
                  </a:cubicBezTo>
                  <a:close/>
                </a:path>
              </a:pathLst>
            </a:custGeom>
            <a:solidFill>
              <a:srgbClr val="D5815F"/>
            </a:solidFill>
          </p:spPr>
        </p:sp>
      </p:grpSp>
      <p:sp>
        <p:nvSpPr>
          <p:cNvPr name="Freeform 18" id="18"/>
          <p:cNvSpPr/>
          <p:nvPr/>
        </p:nvSpPr>
        <p:spPr>
          <a:xfrm flipH="false" flipV="false" rot="0">
            <a:off x="2970832" y="14"/>
            <a:ext cx="2396572" cy="1003124"/>
          </a:xfrm>
          <a:custGeom>
            <a:avLst/>
            <a:gdLst/>
            <a:ahLst/>
            <a:cxnLst/>
            <a:rect r="r" b="b" t="t" l="l"/>
            <a:pathLst>
              <a:path h="1003124" w="2396572">
                <a:moveTo>
                  <a:pt x="0" y="0"/>
                </a:moveTo>
                <a:lnTo>
                  <a:pt x="2396572" y="0"/>
                </a:lnTo>
                <a:lnTo>
                  <a:pt x="2396572" y="1003124"/>
                </a:lnTo>
                <a:lnTo>
                  <a:pt x="0" y="100312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1557756" y="5910"/>
            <a:ext cx="4907420" cy="1112502"/>
          </a:xfrm>
          <a:custGeom>
            <a:avLst/>
            <a:gdLst/>
            <a:ahLst/>
            <a:cxnLst/>
            <a:rect r="r" b="b" t="t" l="l"/>
            <a:pathLst>
              <a:path h="1112502" w="4907420">
                <a:moveTo>
                  <a:pt x="0" y="0"/>
                </a:moveTo>
                <a:lnTo>
                  <a:pt x="4907420" y="0"/>
                </a:lnTo>
                <a:lnTo>
                  <a:pt x="4907420" y="1112502"/>
                </a:lnTo>
                <a:lnTo>
                  <a:pt x="0" y="111250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1696028" y="5615300"/>
            <a:ext cx="15252150" cy="1885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879"/>
              </a:lnSpc>
            </a:pPr>
            <a:r>
              <a:rPr lang="en-US" sz="12399">
                <a:solidFill>
                  <a:srgbClr val="D78DB3"/>
                </a:solidFill>
                <a:latin typeface="Rajdhani Bold"/>
                <a:ea typeface="Rajdhani Bold"/>
                <a:cs typeface="Rajdhani Bold"/>
                <a:sym typeface="Rajdhani Bold"/>
              </a:rPr>
              <a:t>Conclusions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7677728" y="3729350"/>
            <a:ext cx="3288750" cy="1885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879"/>
              </a:lnSpc>
            </a:pPr>
            <a:r>
              <a:rPr lang="en-US" sz="12399">
                <a:solidFill>
                  <a:srgbClr val="D78DB3"/>
                </a:solidFill>
                <a:latin typeface="Rajdhani Bold"/>
                <a:ea typeface="Rajdhani Bold"/>
                <a:cs typeface="Rajdhani Bold"/>
                <a:sym typeface="Rajdhani Bold"/>
              </a:rPr>
              <a:t>04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5393710">
            <a:off x="-4833134" y="5181050"/>
            <a:ext cx="10412867" cy="0"/>
          </a:xfrm>
          <a:prstGeom prst="line">
            <a:avLst/>
          </a:prstGeom>
          <a:ln cap="rnd" w="9525">
            <a:solidFill>
              <a:srgbClr val="E5E7F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5393710">
            <a:off x="-4206656" y="5181050"/>
            <a:ext cx="10412867" cy="0"/>
          </a:xfrm>
          <a:prstGeom prst="line">
            <a:avLst/>
          </a:prstGeom>
          <a:ln cap="rnd" w="9525">
            <a:solidFill>
              <a:srgbClr val="E5E7F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5393710">
            <a:off x="-3580176" y="5181050"/>
            <a:ext cx="10412867" cy="0"/>
          </a:xfrm>
          <a:prstGeom prst="line">
            <a:avLst/>
          </a:prstGeom>
          <a:ln cap="rnd" w="9525">
            <a:solidFill>
              <a:srgbClr val="E5E7F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rot="5393710">
            <a:off x="-2953698" y="5181050"/>
            <a:ext cx="10412867" cy="0"/>
          </a:xfrm>
          <a:prstGeom prst="line">
            <a:avLst/>
          </a:prstGeom>
          <a:ln cap="rnd" w="9525">
            <a:solidFill>
              <a:srgbClr val="E5E7F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rot="5393710">
            <a:off x="-2327220" y="5181050"/>
            <a:ext cx="10412867" cy="0"/>
          </a:xfrm>
          <a:prstGeom prst="line">
            <a:avLst/>
          </a:prstGeom>
          <a:ln cap="rnd" w="9525">
            <a:solidFill>
              <a:srgbClr val="E5E7F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 rot="5393710">
            <a:off x="-1700742" y="5181050"/>
            <a:ext cx="10412867" cy="0"/>
          </a:xfrm>
          <a:prstGeom prst="line">
            <a:avLst/>
          </a:prstGeom>
          <a:ln cap="rnd" w="9525">
            <a:solidFill>
              <a:srgbClr val="E5E7F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 rot="5393710">
            <a:off x="-1074262" y="5181050"/>
            <a:ext cx="10412867" cy="0"/>
          </a:xfrm>
          <a:prstGeom prst="line">
            <a:avLst/>
          </a:prstGeom>
          <a:ln cap="rnd" w="9525">
            <a:solidFill>
              <a:srgbClr val="E5E7F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 rot="5393710">
            <a:off x="-447784" y="5181050"/>
            <a:ext cx="10412867" cy="0"/>
          </a:xfrm>
          <a:prstGeom prst="line">
            <a:avLst/>
          </a:prstGeom>
          <a:ln cap="rnd" w="9525">
            <a:solidFill>
              <a:srgbClr val="E5E7F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0" id="10"/>
          <p:cNvSpPr/>
          <p:nvPr/>
        </p:nvSpPr>
        <p:spPr>
          <a:xfrm rot="5393710">
            <a:off x="178694" y="5181050"/>
            <a:ext cx="10412867" cy="0"/>
          </a:xfrm>
          <a:prstGeom prst="line">
            <a:avLst/>
          </a:prstGeom>
          <a:ln cap="rnd" w="9525">
            <a:solidFill>
              <a:srgbClr val="E5E7F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1" id="11"/>
          <p:cNvSpPr/>
          <p:nvPr/>
        </p:nvSpPr>
        <p:spPr>
          <a:xfrm rot="5393710">
            <a:off x="805174" y="5181050"/>
            <a:ext cx="10412867" cy="0"/>
          </a:xfrm>
          <a:prstGeom prst="line">
            <a:avLst/>
          </a:prstGeom>
          <a:ln cap="rnd" w="9525">
            <a:solidFill>
              <a:srgbClr val="E5E7F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2" id="12"/>
          <p:cNvSpPr/>
          <p:nvPr/>
        </p:nvSpPr>
        <p:spPr>
          <a:xfrm rot="5393710">
            <a:off x="1431652" y="5181050"/>
            <a:ext cx="10412867" cy="0"/>
          </a:xfrm>
          <a:prstGeom prst="line">
            <a:avLst/>
          </a:prstGeom>
          <a:ln cap="rnd" w="9525">
            <a:solidFill>
              <a:srgbClr val="E5E7F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3" id="13"/>
          <p:cNvSpPr/>
          <p:nvPr/>
        </p:nvSpPr>
        <p:spPr>
          <a:xfrm rot="5393710">
            <a:off x="2058130" y="5181050"/>
            <a:ext cx="10412867" cy="0"/>
          </a:xfrm>
          <a:prstGeom prst="line">
            <a:avLst/>
          </a:prstGeom>
          <a:ln cap="rnd" w="9525">
            <a:solidFill>
              <a:srgbClr val="E5E7F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4" id="14"/>
          <p:cNvSpPr/>
          <p:nvPr/>
        </p:nvSpPr>
        <p:spPr>
          <a:xfrm rot="5393710">
            <a:off x="2684608" y="5181050"/>
            <a:ext cx="10412867" cy="0"/>
          </a:xfrm>
          <a:prstGeom prst="line">
            <a:avLst/>
          </a:prstGeom>
          <a:ln cap="rnd" w="9525">
            <a:solidFill>
              <a:srgbClr val="E5E7F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5" id="15"/>
          <p:cNvSpPr/>
          <p:nvPr/>
        </p:nvSpPr>
        <p:spPr>
          <a:xfrm rot="5393710">
            <a:off x="3311088" y="5181050"/>
            <a:ext cx="10412867" cy="0"/>
          </a:xfrm>
          <a:prstGeom prst="line">
            <a:avLst/>
          </a:prstGeom>
          <a:ln cap="rnd" w="9525">
            <a:solidFill>
              <a:srgbClr val="E5E7F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6" id="16"/>
          <p:cNvSpPr/>
          <p:nvPr/>
        </p:nvSpPr>
        <p:spPr>
          <a:xfrm rot="5393710">
            <a:off x="3937566" y="5181050"/>
            <a:ext cx="10412867" cy="0"/>
          </a:xfrm>
          <a:prstGeom prst="line">
            <a:avLst/>
          </a:prstGeom>
          <a:ln cap="rnd" w="9525">
            <a:solidFill>
              <a:srgbClr val="E5E7F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7" id="17"/>
          <p:cNvSpPr/>
          <p:nvPr/>
        </p:nvSpPr>
        <p:spPr>
          <a:xfrm rot="5393710">
            <a:off x="4564044" y="5181050"/>
            <a:ext cx="10412867" cy="0"/>
          </a:xfrm>
          <a:prstGeom prst="line">
            <a:avLst/>
          </a:prstGeom>
          <a:ln cap="rnd" w="9525">
            <a:solidFill>
              <a:srgbClr val="E5E7F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8" id="18"/>
          <p:cNvSpPr/>
          <p:nvPr/>
        </p:nvSpPr>
        <p:spPr>
          <a:xfrm rot="5393710">
            <a:off x="5190524" y="5181050"/>
            <a:ext cx="10412867" cy="0"/>
          </a:xfrm>
          <a:prstGeom prst="line">
            <a:avLst/>
          </a:prstGeom>
          <a:ln cap="rnd" w="9525">
            <a:solidFill>
              <a:srgbClr val="E5E7F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9" id="19"/>
          <p:cNvSpPr/>
          <p:nvPr/>
        </p:nvSpPr>
        <p:spPr>
          <a:xfrm rot="5393710">
            <a:off x="5817002" y="5181050"/>
            <a:ext cx="10412867" cy="0"/>
          </a:xfrm>
          <a:prstGeom prst="line">
            <a:avLst/>
          </a:prstGeom>
          <a:ln cap="rnd" w="9525">
            <a:solidFill>
              <a:srgbClr val="E5E7F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0" id="20"/>
          <p:cNvSpPr/>
          <p:nvPr/>
        </p:nvSpPr>
        <p:spPr>
          <a:xfrm rot="5393710">
            <a:off x="6443480" y="5181050"/>
            <a:ext cx="10412867" cy="0"/>
          </a:xfrm>
          <a:prstGeom prst="line">
            <a:avLst/>
          </a:prstGeom>
          <a:ln cap="rnd" w="9525">
            <a:solidFill>
              <a:srgbClr val="E5E7F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1" id="21"/>
          <p:cNvSpPr/>
          <p:nvPr/>
        </p:nvSpPr>
        <p:spPr>
          <a:xfrm rot="5393710">
            <a:off x="7069958" y="5181050"/>
            <a:ext cx="10412867" cy="0"/>
          </a:xfrm>
          <a:prstGeom prst="line">
            <a:avLst/>
          </a:prstGeom>
          <a:ln cap="rnd" w="9525">
            <a:solidFill>
              <a:srgbClr val="E5E7F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2" id="22"/>
          <p:cNvSpPr/>
          <p:nvPr/>
        </p:nvSpPr>
        <p:spPr>
          <a:xfrm rot="5393710">
            <a:off x="7696438" y="5181050"/>
            <a:ext cx="10412867" cy="0"/>
          </a:xfrm>
          <a:prstGeom prst="line">
            <a:avLst/>
          </a:prstGeom>
          <a:ln cap="rnd" w="9525">
            <a:solidFill>
              <a:srgbClr val="E5E7F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3" id="23"/>
          <p:cNvSpPr/>
          <p:nvPr/>
        </p:nvSpPr>
        <p:spPr>
          <a:xfrm rot="5393710">
            <a:off x="8322916" y="5181050"/>
            <a:ext cx="10412867" cy="0"/>
          </a:xfrm>
          <a:prstGeom prst="line">
            <a:avLst/>
          </a:prstGeom>
          <a:ln cap="rnd" w="9525">
            <a:solidFill>
              <a:srgbClr val="E5E7F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4" id="24"/>
          <p:cNvSpPr/>
          <p:nvPr/>
        </p:nvSpPr>
        <p:spPr>
          <a:xfrm rot="5393710">
            <a:off x="8949394" y="5181050"/>
            <a:ext cx="10412867" cy="0"/>
          </a:xfrm>
          <a:prstGeom prst="line">
            <a:avLst/>
          </a:prstGeom>
          <a:ln cap="rnd" w="9525">
            <a:solidFill>
              <a:srgbClr val="E5E7F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5" id="25"/>
          <p:cNvSpPr/>
          <p:nvPr/>
        </p:nvSpPr>
        <p:spPr>
          <a:xfrm rot="5393710">
            <a:off x="9575874" y="5181050"/>
            <a:ext cx="10412867" cy="0"/>
          </a:xfrm>
          <a:prstGeom prst="line">
            <a:avLst/>
          </a:prstGeom>
          <a:ln cap="rnd" w="9525">
            <a:solidFill>
              <a:srgbClr val="E5E7F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6" id="26"/>
          <p:cNvSpPr/>
          <p:nvPr/>
        </p:nvSpPr>
        <p:spPr>
          <a:xfrm rot="5393710">
            <a:off x="10202352" y="5181050"/>
            <a:ext cx="10412867" cy="0"/>
          </a:xfrm>
          <a:prstGeom prst="line">
            <a:avLst/>
          </a:prstGeom>
          <a:ln cap="rnd" w="9525">
            <a:solidFill>
              <a:srgbClr val="E5E7F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7" id="27"/>
          <p:cNvSpPr/>
          <p:nvPr/>
        </p:nvSpPr>
        <p:spPr>
          <a:xfrm rot="5393710">
            <a:off x="10828830" y="5181050"/>
            <a:ext cx="10412867" cy="0"/>
          </a:xfrm>
          <a:prstGeom prst="line">
            <a:avLst/>
          </a:prstGeom>
          <a:ln cap="rnd" w="9525">
            <a:solidFill>
              <a:srgbClr val="E5E7F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8" id="28"/>
          <p:cNvSpPr/>
          <p:nvPr/>
        </p:nvSpPr>
        <p:spPr>
          <a:xfrm rot="5393710">
            <a:off x="11455308" y="5181050"/>
            <a:ext cx="10412867" cy="0"/>
          </a:xfrm>
          <a:prstGeom prst="line">
            <a:avLst/>
          </a:prstGeom>
          <a:ln cap="rnd" w="9525">
            <a:solidFill>
              <a:srgbClr val="E5E7F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9" id="29"/>
          <p:cNvSpPr/>
          <p:nvPr/>
        </p:nvSpPr>
        <p:spPr>
          <a:xfrm rot="5393710">
            <a:off x="12081788" y="5181050"/>
            <a:ext cx="10412867" cy="0"/>
          </a:xfrm>
          <a:prstGeom prst="line">
            <a:avLst/>
          </a:prstGeom>
          <a:ln cap="rnd" w="9525">
            <a:solidFill>
              <a:srgbClr val="E5E7F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0" id="30"/>
          <p:cNvSpPr/>
          <p:nvPr/>
        </p:nvSpPr>
        <p:spPr>
          <a:xfrm rot="5393710">
            <a:off x="12708266" y="5181050"/>
            <a:ext cx="10412867" cy="0"/>
          </a:xfrm>
          <a:prstGeom prst="line">
            <a:avLst/>
          </a:prstGeom>
          <a:ln cap="rnd" w="9525">
            <a:solidFill>
              <a:srgbClr val="E5E7F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1" id="31"/>
          <p:cNvSpPr/>
          <p:nvPr/>
        </p:nvSpPr>
        <p:spPr>
          <a:xfrm rot="5396429">
            <a:off x="-16332" y="131671"/>
            <a:ext cx="18340163" cy="0"/>
          </a:xfrm>
          <a:prstGeom prst="line">
            <a:avLst/>
          </a:prstGeom>
          <a:ln cap="rnd" w="9525">
            <a:solidFill>
              <a:srgbClr val="E5E7F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2" id="32"/>
          <p:cNvSpPr/>
          <p:nvPr/>
        </p:nvSpPr>
        <p:spPr>
          <a:xfrm rot="5396429">
            <a:off x="-16332" y="758149"/>
            <a:ext cx="18340163" cy="0"/>
          </a:xfrm>
          <a:prstGeom prst="line">
            <a:avLst/>
          </a:prstGeom>
          <a:ln cap="rnd" w="9525">
            <a:solidFill>
              <a:srgbClr val="E5E7F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3" id="33"/>
          <p:cNvSpPr/>
          <p:nvPr/>
        </p:nvSpPr>
        <p:spPr>
          <a:xfrm rot="5396429">
            <a:off x="-16332" y="1384627"/>
            <a:ext cx="18340163" cy="0"/>
          </a:xfrm>
          <a:prstGeom prst="line">
            <a:avLst/>
          </a:prstGeom>
          <a:ln cap="rnd" w="9525">
            <a:solidFill>
              <a:srgbClr val="E5E7F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4" id="34"/>
          <p:cNvSpPr/>
          <p:nvPr/>
        </p:nvSpPr>
        <p:spPr>
          <a:xfrm rot="5396429">
            <a:off x="-16332" y="2011107"/>
            <a:ext cx="18340163" cy="0"/>
          </a:xfrm>
          <a:prstGeom prst="line">
            <a:avLst/>
          </a:prstGeom>
          <a:ln cap="rnd" w="9525">
            <a:solidFill>
              <a:srgbClr val="E5E7F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5" id="35"/>
          <p:cNvSpPr/>
          <p:nvPr/>
        </p:nvSpPr>
        <p:spPr>
          <a:xfrm rot="5396429">
            <a:off x="-16332" y="2637585"/>
            <a:ext cx="18340163" cy="0"/>
          </a:xfrm>
          <a:prstGeom prst="line">
            <a:avLst/>
          </a:prstGeom>
          <a:ln cap="rnd" w="9525">
            <a:solidFill>
              <a:srgbClr val="E5E7F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6" id="36"/>
          <p:cNvSpPr/>
          <p:nvPr/>
        </p:nvSpPr>
        <p:spPr>
          <a:xfrm rot="5396429">
            <a:off x="-16332" y="3264063"/>
            <a:ext cx="18340163" cy="0"/>
          </a:xfrm>
          <a:prstGeom prst="line">
            <a:avLst/>
          </a:prstGeom>
          <a:ln cap="rnd" w="9525">
            <a:solidFill>
              <a:srgbClr val="E5E7F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7" id="37"/>
          <p:cNvSpPr/>
          <p:nvPr/>
        </p:nvSpPr>
        <p:spPr>
          <a:xfrm rot="5396429">
            <a:off x="-16332" y="3890541"/>
            <a:ext cx="18340163" cy="0"/>
          </a:xfrm>
          <a:prstGeom prst="line">
            <a:avLst/>
          </a:prstGeom>
          <a:ln cap="rnd" w="9525">
            <a:solidFill>
              <a:srgbClr val="E5E7F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8" id="38"/>
          <p:cNvSpPr/>
          <p:nvPr/>
        </p:nvSpPr>
        <p:spPr>
          <a:xfrm rot="5396429">
            <a:off x="-16332" y="4517021"/>
            <a:ext cx="18340163" cy="0"/>
          </a:xfrm>
          <a:prstGeom prst="line">
            <a:avLst/>
          </a:prstGeom>
          <a:ln cap="rnd" w="9525">
            <a:solidFill>
              <a:srgbClr val="E5E7F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9" id="39"/>
          <p:cNvSpPr/>
          <p:nvPr/>
        </p:nvSpPr>
        <p:spPr>
          <a:xfrm rot="5396429">
            <a:off x="-16332" y="5143499"/>
            <a:ext cx="18340163" cy="0"/>
          </a:xfrm>
          <a:prstGeom prst="line">
            <a:avLst/>
          </a:prstGeom>
          <a:ln cap="rnd" w="9525">
            <a:solidFill>
              <a:srgbClr val="E5E7F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0" id="40"/>
          <p:cNvSpPr/>
          <p:nvPr/>
        </p:nvSpPr>
        <p:spPr>
          <a:xfrm rot="5396429">
            <a:off x="-16332" y="5769977"/>
            <a:ext cx="18340163" cy="0"/>
          </a:xfrm>
          <a:prstGeom prst="line">
            <a:avLst/>
          </a:prstGeom>
          <a:ln cap="rnd" w="9525">
            <a:solidFill>
              <a:srgbClr val="E5E7F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1" id="41"/>
          <p:cNvSpPr/>
          <p:nvPr/>
        </p:nvSpPr>
        <p:spPr>
          <a:xfrm rot="5396429">
            <a:off x="-16332" y="6396457"/>
            <a:ext cx="18340163" cy="0"/>
          </a:xfrm>
          <a:prstGeom prst="line">
            <a:avLst/>
          </a:prstGeom>
          <a:ln cap="rnd" w="9525">
            <a:solidFill>
              <a:srgbClr val="E5E7F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2" id="42"/>
          <p:cNvSpPr/>
          <p:nvPr/>
        </p:nvSpPr>
        <p:spPr>
          <a:xfrm rot="5396429">
            <a:off x="-16332" y="7022935"/>
            <a:ext cx="18340163" cy="0"/>
          </a:xfrm>
          <a:prstGeom prst="line">
            <a:avLst/>
          </a:prstGeom>
          <a:ln cap="rnd" w="9525">
            <a:solidFill>
              <a:srgbClr val="E5E7F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3" id="43"/>
          <p:cNvSpPr/>
          <p:nvPr/>
        </p:nvSpPr>
        <p:spPr>
          <a:xfrm rot="5396429">
            <a:off x="-16332" y="7649413"/>
            <a:ext cx="18340163" cy="0"/>
          </a:xfrm>
          <a:prstGeom prst="line">
            <a:avLst/>
          </a:prstGeom>
          <a:ln cap="rnd" w="9525">
            <a:solidFill>
              <a:srgbClr val="E5E7F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4" id="44"/>
          <p:cNvSpPr/>
          <p:nvPr/>
        </p:nvSpPr>
        <p:spPr>
          <a:xfrm rot="5396429">
            <a:off x="-16332" y="8275891"/>
            <a:ext cx="18340163" cy="0"/>
          </a:xfrm>
          <a:prstGeom prst="line">
            <a:avLst/>
          </a:prstGeom>
          <a:ln cap="rnd" w="9525">
            <a:solidFill>
              <a:srgbClr val="E5E7F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5" id="45"/>
          <p:cNvSpPr/>
          <p:nvPr/>
        </p:nvSpPr>
        <p:spPr>
          <a:xfrm rot="5396429">
            <a:off x="-16332" y="8902371"/>
            <a:ext cx="18340163" cy="0"/>
          </a:xfrm>
          <a:prstGeom prst="line">
            <a:avLst/>
          </a:prstGeom>
          <a:ln cap="rnd" w="9525">
            <a:solidFill>
              <a:srgbClr val="E5E7F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6" id="46"/>
          <p:cNvSpPr/>
          <p:nvPr/>
        </p:nvSpPr>
        <p:spPr>
          <a:xfrm rot="5396429">
            <a:off x="-16332" y="9528849"/>
            <a:ext cx="18340163" cy="0"/>
          </a:xfrm>
          <a:prstGeom prst="line">
            <a:avLst/>
          </a:prstGeom>
          <a:ln cap="rnd" w="9525">
            <a:solidFill>
              <a:srgbClr val="E5E7F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7" id="47"/>
          <p:cNvSpPr/>
          <p:nvPr/>
        </p:nvSpPr>
        <p:spPr>
          <a:xfrm rot="5396429">
            <a:off x="-16332" y="10155327"/>
            <a:ext cx="18340163" cy="0"/>
          </a:xfrm>
          <a:prstGeom prst="line">
            <a:avLst/>
          </a:prstGeom>
          <a:ln cap="rnd" w="9525">
            <a:solidFill>
              <a:srgbClr val="E5E7F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8" id="48"/>
          <p:cNvSpPr/>
          <p:nvPr/>
        </p:nvSpPr>
        <p:spPr>
          <a:xfrm flipH="false" flipV="false" rot="0">
            <a:off x="-567524" y="292074"/>
            <a:ext cx="18211220" cy="10768902"/>
          </a:xfrm>
          <a:custGeom>
            <a:avLst/>
            <a:gdLst/>
            <a:ahLst/>
            <a:cxnLst/>
            <a:rect r="r" b="b" t="t" l="l"/>
            <a:pathLst>
              <a:path h="10768902" w="18211220">
                <a:moveTo>
                  <a:pt x="0" y="0"/>
                </a:moveTo>
                <a:lnTo>
                  <a:pt x="18211220" y="0"/>
                </a:lnTo>
                <a:lnTo>
                  <a:pt x="18211220" y="10768902"/>
                </a:lnTo>
                <a:lnTo>
                  <a:pt x="0" y="1076890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9" id="49"/>
          <p:cNvSpPr txBox="true"/>
          <p:nvPr/>
        </p:nvSpPr>
        <p:spPr>
          <a:xfrm rot="0">
            <a:off x="1531425" y="1163302"/>
            <a:ext cx="15225150" cy="92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6000">
                <a:solidFill>
                  <a:srgbClr val="000000"/>
                </a:solidFill>
                <a:latin typeface="Arya Bold"/>
                <a:ea typeface="Arya Bold"/>
                <a:cs typeface="Arya Bold"/>
                <a:sym typeface="Arya Bold"/>
              </a:rPr>
              <a:t>Conclusions</a:t>
            </a:r>
          </a:p>
        </p:txBody>
      </p:sp>
      <p:sp>
        <p:nvSpPr>
          <p:cNvPr name="TextBox 50" id="50"/>
          <p:cNvSpPr txBox="true"/>
          <p:nvPr/>
        </p:nvSpPr>
        <p:spPr>
          <a:xfrm rot="0">
            <a:off x="1531441" y="3621100"/>
            <a:ext cx="11618550" cy="1457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287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Customers with longer tenure are less likely to churn. This suggests that customer loyalty increases over time, and retaining customers beyond their initial months is crucial.</a:t>
            </a:r>
          </a:p>
          <a:p>
            <a:pPr algn="l">
              <a:lnSpc>
                <a:spcPts val="2879"/>
              </a:lnSpc>
            </a:pPr>
          </a:p>
        </p:txBody>
      </p:sp>
      <p:sp>
        <p:nvSpPr>
          <p:cNvPr name="TextBox 51" id="51"/>
          <p:cNvSpPr txBox="true"/>
          <p:nvPr/>
        </p:nvSpPr>
        <p:spPr>
          <a:xfrm rot="0">
            <a:off x="1531491" y="3049350"/>
            <a:ext cx="11618550" cy="542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Arya Bold"/>
                <a:ea typeface="Arya Bold"/>
                <a:cs typeface="Arya Bold"/>
                <a:sym typeface="Arya Bold"/>
              </a:rPr>
              <a:t>1-Te</a:t>
            </a:r>
            <a:r>
              <a:rPr lang="en-US" sz="3600">
                <a:solidFill>
                  <a:srgbClr val="000000"/>
                </a:solidFill>
                <a:latin typeface="Arya Bold"/>
                <a:ea typeface="Arya Bold"/>
                <a:cs typeface="Arya Bold"/>
                <a:sym typeface="Arya Bold"/>
              </a:rPr>
              <a:t>nure's Impact on Churn:</a:t>
            </a:r>
          </a:p>
        </p:txBody>
      </p:sp>
      <p:sp>
        <p:nvSpPr>
          <p:cNvPr name="TextBox 52" id="52"/>
          <p:cNvSpPr txBox="true"/>
          <p:nvPr/>
        </p:nvSpPr>
        <p:spPr>
          <a:xfrm rot="0">
            <a:off x="1531457" y="6132900"/>
            <a:ext cx="11618550" cy="542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Arya Bold"/>
                <a:ea typeface="Arya Bold"/>
                <a:cs typeface="Arya Bold"/>
                <a:sym typeface="Arya Bold"/>
              </a:rPr>
              <a:t>2-Contract Type Significantly Affects Churn:</a:t>
            </a:r>
          </a:p>
        </p:txBody>
      </p:sp>
      <p:sp>
        <p:nvSpPr>
          <p:cNvPr name="TextBox 53" id="53"/>
          <p:cNvSpPr txBox="true"/>
          <p:nvPr/>
        </p:nvSpPr>
        <p:spPr>
          <a:xfrm rot="0">
            <a:off x="1531425" y="6704650"/>
            <a:ext cx="11618550" cy="2543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287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Month-to-Month Contracts: The highest churn rate (42.7%) indicates that customers with more flexible contracts are more likely to leave. This might be due to the lack of commitment or the appeal of competitive offers from other providers.</a:t>
            </a:r>
          </a:p>
          <a:p>
            <a:pPr algn="l" marL="518160" indent="-259080" lvl="1">
              <a:lnSpc>
                <a:spcPts val="287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Long-Term Contracts: Customers on one- and two-year contracts show significantly lower churn rates (11.3% and 2.8%, respectively). Long-term contracts help secure customer retention.</a:t>
            </a:r>
          </a:p>
          <a:p>
            <a:pPr algn="l">
              <a:lnSpc>
                <a:spcPts val="2879"/>
              </a:lnSpc>
            </a:pPr>
          </a:p>
        </p:txBody>
      </p:sp>
      <p:grpSp>
        <p:nvGrpSpPr>
          <p:cNvPr name="Group 54" id="54"/>
          <p:cNvGrpSpPr/>
          <p:nvPr/>
        </p:nvGrpSpPr>
        <p:grpSpPr>
          <a:xfrm rot="0">
            <a:off x="15136706" y="7079950"/>
            <a:ext cx="4186776" cy="4186776"/>
            <a:chOff x="0" y="0"/>
            <a:chExt cx="5582368" cy="5582368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0" y="127"/>
              <a:ext cx="5582158" cy="5582031"/>
            </a:xfrm>
            <a:custGeom>
              <a:avLst/>
              <a:gdLst/>
              <a:ahLst/>
              <a:cxnLst/>
              <a:rect r="r" b="b" t="t" l="l"/>
              <a:pathLst>
                <a:path h="5582031" w="5582158">
                  <a:moveTo>
                    <a:pt x="2791206" y="0"/>
                  </a:moveTo>
                  <a:cubicBezTo>
                    <a:pt x="2050796" y="0"/>
                    <a:pt x="1340993" y="294132"/>
                    <a:pt x="817626" y="817499"/>
                  </a:cubicBezTo>
                  <a:cubicBezTo>
                    <a:pt x="294259" y="1340866"/>
                    <a:pt x="0" y="2050669"/>
                    <a:pt x="0" y="2791079"/>
                  </a:cubicBezTo>
                  <a:cubicBezTo>
                    <a:pt x="0" y="3531362"/>
                    <a:pt x="294259" y="4241038"/>
                    <a:pt x="817626" y="4764532"/>
                  </a:cubicBezTo>
                  <a:cubicBezTo>
                    <a:pt x="1340993" y="5288026"/>
                    <a:pt x="2050796" y="5582031"/>
                    <a:pt x="2791206" y="5582031"/>
                  </a:cubicBezTo>
                  <a:cubicBezTo>
                    <a:pt x="3531362" y="5582031"/>
                    <a:pt x="4241165" y="5287899"/>
                    <a:pt x="4764659" y="4764532"/>
                  </a:cubicBezTo>
                  <a:cubicBezTo>
                    <a:pt x="5288153" y="4241165"/>
                    <a:pt x="5582158" y="3531362"/>
                    <a:pt x="5582158" y="2791079"/>
                  </a:cubicBezTo>
                  <a:cubicBezTo>
                    <a:pt x="5582158" y="2050669"/>
                    <a:pt x="5288026" y="1340866"/>
                    <a:pt x="4764659" y="817499"/>
                  </a:cubicBezTo>
                  <a:cubicBezTo>
                    <a:pt x="4241292" y="294132"/>
                    <a:pt x="3531362" y="0"/>
                    <a:pt x="2791206" y="0"/>
                  </a:cubicBezTo>
                  <a:close/>
                </a:path>
              </a:pathLst>
            </a:custGeom>
            <a:solidFill>
              <a:srgbClr val="FBA7D1"/>
            </a:solidFill>
          </p:spPr>
        </p:sp>
      </p:grpSp>
      <p:sp>
        <p:nvSpPr>
          <p:cNvPr name="Freeform 56" id="56"/>
          <p:cNvSpPr/>
          <p:nvPr/>
        </p:nvSpPr>
        <p:spPr>
          <a:xfrm flipH="false" flipV="false" rot="0">
            <a:off x="14761718" y="5177100"/>
            <a:ext cx="803524" cy="1685350"/>
          </a:xfrm>
          <a:custGeom>
            <a:avLst/>
            <a:gdLst/>
            <a:ahLst/>
            <a:cxnLst/>
            <a:rect r="r" b="b" t="t" l="l"/>
            <a:pathLst>
              <a:path h="1685350" w="803524">
                <a:moveTo>
                  <a:pt x="0" y="0"/>
                </a:moveTo>
                <a:lnTo>
                  <a:pt x="803524" y="0"/>
                </a:lnTo>
                <a:lnTo>
                  <a:pt x="803524" y="1685350"/>
                </a:lnTo>
                <a:lnTo>
                  <a:pt x="0" y="168535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7" id="57"/>
          <p:cNvSpPr/>
          <p:nvPr/>
        </p:nvSpPr>
        <p:spPr>
          <a:xfrm flipH="false" flipV="false" rot="0">
            <a:off x="16283376" y="3323588"/>
            <a:ext cx="1013346" cy="902010"/>
          </a:xfrm>
          <a:custGeom>
            <a:avLst/>
            <a:gdLst/>
            <a:ahLst/>
            <a:cxnLst/>
            <a:rect r="r" b="b" t="t" l="l"/>
            <a:pathLst>
              <a:path h="902010" w="1013346">
                <a:moveTo>
                  <a:pt x="0" y="0"/>
                </a:moveTo>
                <a:lnTo>
                  <a:pt x="1013346" y="0"/>
                </a:lnTo>
                <a:lnTo>
                  <a:pt x="1013346" y="902010"/>
                </a:lnTo>
                <a:lnTo>
                  <a:pt x="0" y="90201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14"/>
            <a:ext cx="18288000" cy="627600"/>
            <a:chOff x="0" y="0"/>
            <a:chExt cx="24384000" cy="836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836803"/>
            </a:xfrm>
            <a:custGeom>
              <a:avLst/>
              <a:gdLst/>
              <a:ahLst/>
              <a:cxnLst/>
              <a:rect r="r" b="b" t="t" l="l"/>
              <a:pathLst>
                <a:path h="836803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836803"/>
                  </a:lnTo>
                  <a:lnTo>
                    <a:pt x="0" y="836803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4" id="4"/>
          <p:cNvGrpSpPr/>
          <p:nvPr/>
        </p:nvGrpSpPr>
        <p:grpSpPr>
          <a:xfrm rot="5400000">
            <a:off x="16179058" y="427644"/>
            <a:ext cx="2536594" cy="1681336"/>
            <a:chOff x="0" y="0"/>
            <a:chExt cx="3382125" cy="224178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508"/>
              <a:ext cx="3382010" cy="2240788"/>
            </a:xfrm>
            <a:custGeom>
              <a:avLst/>
              <a:gdLst/>
              <a:ahLst/>
              <a:cxnLst/>
              <a:rect r="r" b="b" t="t" l="l"/>
              <a:pathLst>
                <a:path h="2240788" w="3382010">
                  <a:moveTo>
                    <a:pt x="0" y="0"/>
                  </a:moveTo>
                  <a:lnTo>
                    <a:pt x="0" y="2240788"/>
                  </a:lnTo>
                  <a:cubicBezTo>
                    <a:pt x="643636" y="2043303"/>
                    <a:pt x="535940" y="1099947"/>
                    <a:pt x="1127887" y="1099947"/>
                  </a:cubicBezTo>
                  <a:cubicBezTo>
                    <a:pt x="1145667" y="1099947"/>
                    <a:pt x="1163955" y="1100963"/>
                    <a:pt x="1183259" y="1102614"/>
                  </a:cubicBezTo>
                  <a:cubicBezTo>
                    <a:pt x="1492631" y="1131189"/>
                    <a:pt x="1922145" y="1344168"/>
                    <a:pt x="2326259" y="1344168"/>
                  </a:cubicBezTo>
                  <a:cubicBezTo>
                    <a:pt x="2776093" y="1344168"/>
                    <a:pt x="3194812" y="1080008"/>
                    <a:pt x="3382010" y="0"/>
                  </a:cubicBezTo>
                  <a:close/>
                </a:path>
              </a:pathLst>
            </a:custGeom>
            <a:solidFill>
              <a:srgbClr val="000A39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6052208" y="14"/>
            <a:ext cx="1685026" cy="1134744"/>
            <a:chOff x="0" y="0"/>
            <a:chExt cx="2246701" cy="151299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127"/>
              <a:ext cx="2246503" cy="1512697"/>
            </a:xfrm>
            <a:custGeom>
              <a:avLst/>
              <a:gdLst/>
              <a:ahLst/>
              <a:cxnLst/>
              <a:rect r="r" b="b" t="t" l="l"/>
              <a:pathLst>
                <a:path h="1512697" w="2246503">
                  <a:moveTo>
                    <a:pt x="2246503" y="0"/>
                  </a:moveTo>
                  <a:lnTo>
                    <a:pt x="2246503" y="1133983"/>
                  </a:lnTo>
                  <a:cubicBezTo>
                    <a:pt x="2190623" y="1348486"/>
                    <a:pt x="1980311" y="1512697"/>
                    <a:pt x="1810385" y="1512697"/>
                  </a:cubicBezTo>
                  <a:cubicBezTo>
                    <a:pt x="1756791" y="1512697"/>
                    <a:pt x="1707007" y="1496441"/>
                    <a:pt x="1667637" y="1459992"/>
                  </a:cubicBezTo>
                  <a:cubicBezTo>
                    <a:pt x="1509903" y="1314831"/>
                    <a:pt x="1848612" y="901446"/>
                    <a:pt x="1642110" y="689483"/>
                  </a:cubicBezTo>
                  <a:cubicBezTo>
                    <a:pt x="1610995" y="657733"/>
                    <a:pt x="1577467" y="644652"/>
                    <a:pt x="1540637" y="644652"/>
                  </a:cubicBezTo>
                  <a:cubicBezTo>
                    <a:pt x="1372616" y="644652"/>
                    <a:pt x="1140968" y="916432"/>
                    <a:pt x="810641" y="916432"/>
                  </a:cubicBezTo>
                  <a:cubicBezTo>
                    <a:pt x="731139" y="916432"/>
                    <a:pt x="645795" y="900811"/>
                    <a:pt x="554228" y="861695"/>
                  </a:cubicBezTo>
                  <a:cubicBezTo>
                    <a:pt x="0" y="624840"/>
                    <a:pt x="433578" y="0"/>
                    <a:pt x="433578" y="0"/>
                  </a:cubicBezTo>
                  <a:close/>
                </a:path>
              </a:pathLst>
            </a:custGeom>
            <a:solidFill>
              <a:srgbClr val="D78DB3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696028" y="14"/>
            <a:ext cx="2536624" cy="1397420"/>
          </a:xfrm>
          <a:custGeom>
            <a:avLst/>
            <a:gdLst/>
            <a:ahLst/>
            <a:cxnLst/>
            <a:rect r="r" b="b" t="t" l="l"/>
            <a:pathLst>
              <a:path h="1397420" w="2536624">
                <a:moveTo>
                  <a:pt x="0" y="0"/>
                </a:moveTo>
                <a:lnTo>
                  <a:pt x="2536624" y="0"/>
                </a:lnTo>
                <a:lnTo>
                  <a:pt x="2536624" y="1397420"/>
                </a:lnTo>
                <a:lnTo>
                  <a:pt x="0" y="139742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-10800000">
            <a:off x="-22" y="14"/>
            <a:ext cx="2231732" cy="2379484"/>
            <a:chOff x="0" y="0"/>
            <a:chExt cx="2975643" cy="317264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381"/>
              <a:ext cx="2975356" cy="3171952"/>
            </a:xfrm>
            <a:custGeom>
              <a:avLst/>
              <a:gdLst/>
              <a:ahLst/>
              <a:cxnLst/>
              <a:rect r="r" b="b" t="t" l="l"/>
              <a:pathLst>
                <a:path h="3171952" w="2975356">
                  <a:moveTo>
                    <a:pt x="2975356" y="0"/>
                  </a:moveTo>
                  <a:lnTo>
                    <a:pt x="2975356" y="3171952"/>
                  </a:lnTo>
                  <a:lnTo>
                    <a:pt x="135890" y="3171952"/>
                  </a:lnTo>
                  <a:cubicBezTo>
                    <a:pt x="32512" y="2695194"/>
                    <a:pt x="0" y="2319274"/>
                    <a:pt x="445135" y="2183765"/>
                  </a:cubicBezTo>
                  <a:cubicBezTo>
                    <a:pt x="890270" y="2048256"/>
                    <a:pt x="174498" y="1199007"/>
                    <a:pt x="554990" y="889635"/>
                  </a:cubicBezTo>
                  <a:cubicBezTo>
                    <a:pt x="621284" y="835533"/>
                    <a:pt x="692785" y="814324"/>
                    <a:pt x="767715" y="814324"/>
                  </a:cubicBezTo>
                  <a:cubicBezTo>
                    <a:pt x="1055497" y="814324"/>
                    <a:pt x="1397381" y="1127887"/>
                    <a:pt x="1703197" y="1127887"/>
                  </a:cubicBezTo>
                  <a:cubicBezTo>
                    <a:pt x="1776222" y="1127887"/>
                    <a:pt x="1847469" y="1109853"/>
                    <a:pt x="1915287" y="1065403"/>
                  </a:cubicBezTo>
                  <a:cubicBezTo>
                    <a:pt x="2340864" y="786638"/>
                    <a:pt x="2300986" y="0"/>
                    <a:pt x="2975356" y="0"/>
                  </a:cubicBezTo>
                  <a:close/>
                </a:path>
              </a:pathLst>
            </a:custGeom>
            <a:solidFill>
              <a:srgbClr val="69B0B1"/>
            </a:solidFill>
          </p:spPr>
        </p:sp>
      </p:grpSp>
      <p:grpSp>
        <p:nvGrpSpPr>
          <p:cNvPr name="Group 11" id="11"/>
          <p:cNvGrpSpPr/>
          <p:nvPr/>
        </p:nvGrpSpPr>
        <p:grpSpPr>
          <a:xfrm rot="-10800000">
            <a:off x="7317152" y="14"/>
            <a:ext cx="3176468" cy="1124332"/>
            <a:chOff x="0" y="0"/>
            <a:chExt cx="4235291" cy="1499109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254"/>
              <a:ext cx="4235069" cy="1498600"/>
            </a:xfrm>
            <a:custGeom>
              <a:avLst/>
              <a:gdLst/>
              <a:ahLst/>
              <a:cxnLst/>
              <a:rect r="r" b="b" t="t" l="l"/>
              <a:pathLst>
                <a:path h="1498600" w="4235069">
                  <a:moveTo>
                    <a:pt x="1224280" y="0"/>
                  </a:moveTo>
                  <a:cubicBezTo>
                    <a:pt x="650748" y="0"/>
                    <a:pt x="0" y="646430"/>
                    <a:pt x="101727" y="1498600"/>
                  </a:cubicBezTo>
                  <a:lnTo>
                    <a:pt x="4058666" y="1498600"/>
                  </a:lnTo>
                  <a:cubicBezTo>
                    <a:pt x="4235069" y="1082548"/>
                    <a:pt x="4010660" y="504190"/>
                    <a:pt x="3365500" y="323850"/>
                  </a:cubicBezTo>
                  <a:cubicBezTo>
                    <a:pt x="3258439" y="293751"/>
                    <a:pt x="3158490" y="282194"/>
                    <a:pt x="3064256" y="282194"/>
                  </a:cubicBezTo>
                  <a:cubicBezTo>
                    <a:pt x="2747010" y="282194"/>
                    <a:pt x="2492502" y="413385"/>
                    <a:pt x="2229104" y="413385"/>
                  </a:cubicBezTo>
                  <a:cubicBezTo>
                    <a:pt x="2059051" y="413385"/>
                    <a:pt x="1885442" y="358648"/>
                    <a:pt x="1689227" y="178943"/>
                  </a:cubicBezTo>
                  <a:cubicBezTo>
                    <a:pt x="1554861" y="55753"/>
                    <a:pt x="1393063" y="0"/>
                    <a:pt x="1224280" y="0"/>
                  </a:cubicBezTo>
                  <a:close/>
                </a:path>
              </a:pathLst>
            </a:custGeom>
            <a:solidFill>
              <a:srgbClr val="000A39"/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0" y="14"/>
            <a:ext cx="2136916" cy="1599506"/>
            <a:chOff x="0" y="0"/>
            <a:chExt cx="2849221" cy="2132675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849245" cy="2132711"/>
            </a:xfrm>
            <a:custGeom>
              <a:avLst/>
              <a:gdLst/>
              <a:ahLst/>
              <a:cxnLst/>
              <a:rect r="r" b="b" t="t" l="l"/>
              <a:pathLst>
                <a:path h="2132711" w="2849245">
                  <a:moveTo>
                    <a:pt x="0" y="0"/>
                  </a:moveTo>
                  <a:lnTo>
                    <a:pt x="0" y="2132711"/>
                  </a:lnTo>
                  <a:cubicBezTo>
                    <a:pt x="1778" y="2132711"/>
                    <a:pt x="3302" y="2132711"/>
                    <a:pt x="5207" y="2132711"/>
                  </a:cubicBezTo>
                  <a:cubicBezTo>
                    <a:pt x="550545" y="2132711"/>
                    <a:pt x="465709" y="1288796"/>
                    <a:pt x="936498" y="1288796"/>
                  </a:cubicBezTo>
                  <a:cubicBezTo>
                    <a:pt x="965200" y="1288796"/>
                    <a:pt x="996061" y="1291971"/>
                    <a:pt x="1029335" y="1298575"/>
                  </a:cubicBezTo>
                  <a:cubicBezTo>
                    <a:pt x="1109853" y="1314831"/>
                    <a:pt x="1185037" y="1322197"/>
                    <a:pt x="1255141" y="1322197"/>
                  </a:cubicBezTo>
                  <a:cubicBezTo>
                    <a:pt x="1688084" y="1322197"/>
                    <a:pt x="1924812" y="1038225"/>
                    <a:pt x="2002790" y="783336"/>
                  </a:cubicBezTo>
                  <a:cubicBezTo>
                    <a:pt x="2124075" y="386080"/>
                    <a:pt x="2849245" y="898398"/>
                    <a:pt x="2788031" y="0"/>
                  </a:cubicBezTo>
                  <a:close/>
                </a:path>
              </a:pathLst>
            </a:custGeom>
            <a:solidFill>
              <a:srgbClr val="F4D562"/>
            </a:solid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10033398" y="14"/>
            <a:ext cx="4518114" cy="1002890"/>
          </a:xfrm>
          <a:custGeom>
            <a:avLst/>
            <a:gdLst/>
            <a:ahLst/>
            <a:cxnLst/>
            <a:rect r="r" b="b" t="t" l="l"/>
            <a:pathLst>
              <a:path h="1002890" w="4518114">
                <a:moveTo>
                  <a:pt x="0" y="0"/>
                </a:moveTo>
                <a:lnTo>
                  <a:pt x="4518114" y="0"/>
                </a:lnTo>
                <a:lnTo>
                  <a:pt x="4518114" y="1002890"/>
                </a:lnTo>
                <a:lnTo>
                  <a:pt x="0" y="100289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6" id="16"/>
          <p:cNvGrpSpPr/>
          <p:nvPr/>
        </p:nvGrpSpPr>
        <p:grpSpPr>
          <a:xfrm rot="0">
            <a:off x="16119668" y="14"/>
            <a:ext cx="2168310" cy="1467866"/>
            <a:chOff x="0" y="0"/>
            <a:chExt cx="2891080" cy="1957155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254"/>
              <a:ext cx="2890774" cy="1956943"/>
            </a:xfrm>
            <a:custGeom>
              <a:avLst/>
              <a:gdLst/>
              <a:ahLst/>
              <a:cxnLst/>
              <a:rect r="r" b="b" t="t" l="l"/>
              <a:pathLst>
                <a:path h="1956943" w="2890774">
                  <a:moveTo>
                    <a:pt x="2890774" y="0"/>
                  </a:moveTo>
                  <a:lnTo>
                    <a:pt x="2890774" y="1807591"/>
                  </a:lnTo>
                  <a:cubicBezTo>
                    <a:pt x="2714117" y="1905127"/>
                    <a:pt x="2511044" y="1956943"/>
                    <a:pt x="2328164" y="1956943"/>
                  </a:cubicBezTo>
                  <a:cubicBezTo>
                    <a:pt x="2005076" y="1956943"/>
                    <a:pt x="1745869" y="1795272"/>
                    <a:pt x="1810131" y="1436878"/>
                  </a:cubicBezTo>
                  <a:cubicBezTo>
                    <a:pt x="1903603" y="912241"/>
                    <a:pt x="1940560" y="605790"/>
                    <a:pt x="1548130" y="605790"/>
                  </a:cubicBezTo>
                  <a:cubicBezTo>
                    <a:pt x="1520825" y="605790"/>
                    <a:pt x="1491488" y="607187"/>
                    <a:pt x="1459992" y="610235"/>
                  </a:cubicBezTo>
                  <a:cubicBezTo>
                    <a:pt x="1159891" y="638429"/>
                    <a:pt x="887222" y="933704"/>
                    <a:pt x="623570" y="933704"/>
                  </a:cubicBezTo>
                  <a:cubicBezTo>
                    <a:pt x="531749" y="933704"/>
                    <a:pt x="441071" y="897890"/>
                    <a:pt x="350520" y="802640"/>
                  </a:cubicBezTo>
                  <a:cubicBezTo>
                    <a:pt x="0" y="433578"/>
                    <a:pt x="250444" y="0"/>
                    <a:pt x="250444" y="0"/>
                  </a:cubicBezTo>
                  <a:close/>
                </a:path>
              </a:pathLst>
            </a:custGeom>
            <a:solidFill>
              <a:srgbClr val="D5815F"/>
            </a:solidFill>
          </p:spPr>
        </p:sp>
      </p:grpSp>
      <p:sp>
        <p:nvSpPr>
          <p:cNvPr name="Freeform 18" id="18"/>
          <p:cNvSpPr/>
          <p:nvPr/>
        </p:nvSpPr>
        <p:spPr>
          <a:xfrm flipH="false" flipV="false" rot="0">
            <a:off x="2970832" y="14"/>
            <a:ext cx="2396572" cy="1003124"/>
          </a:xfrm>
          <a:custGeom>
            <a:avLst/>
            <a:gdLst/>
            <a:ahLst/>
            <a:cxnLst/>
            <a:rect r="r" b="b" t="t" l="l"/>
            <a:pathLst>
              <a:path h="1003124" w="2396572">
                <a:moveTo>
                  <a:pt x="0" y="0"/>
                </a:moveTo>
                <a:lnTo>
                  <a:pt x="2396572" y="0"/>
                </a:lnTo>
                <a:lnTo>
                  <a:pt x="2396572" y="1003124"/>
                </a:lnTo>
                <a:lnTo>
                  <a:pt x="0" y="100312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1557756" y="5910"/>
            <a:ext cx="4907420" cy="1112502"/>
          </a:xfrm>
          <a:custGeom>
            <a:avLst/>
            <a:gdLst/>
            <a:ahLst/>
            <a:cxnLst/>
            <a:rect r="r" b="b" t="t" l="l"/>
            <a:pathLst>
              <a:path h="1112502" w="4907420">
                <a:moveTo>
                  <a:pt x="0" y="0"/>
                </a:moveTo>
                <a:lnTo>
                  <a:pt x="4907420" y="0"/>
                </a:lnTo>
                <a:lnTo>
                  <a:pt x="4907420" y="1112502"/>
                </a:lnTo>
                <a:lnTo>
                  <a:pt x="0" y="111250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1696028" y="5615300"/>
            <a:ext cx="15252150" cy="1885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879"/>
              </a:lnSpc>
            </a:pPr>
            <a:r>
              <a:rPr lang="en-US" sz="12399">
                <a:solidFill>
                  <a:srgbClr val="D78DB3"/>
                </a:solidFill>
                <a:latin typeface="Rajdhani Bold"/>
                <a:ea typeface="Rajdhani Bold"/>
                <a:cs typeface="Rajdhani Bold"/>
                <a:sym typeface="Rajdhani Bold"/>
              </a:rPr>
              <a:t>Recommendations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7677728" y="3729350"/>
            <a:ext cx="3288750" cy="1885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879"/>
              </a:lnSpc>
            </a:pPr>
            <a:r>
              <a:rPr lang="en-US" sz="12399">
                <a:solidFill>
                  <a:srgbClr val="D78DB3"/>
                </a:solidFill>
                <a:latin typeface="Rajdhani Bold"/>
                <a:ea typeface="Rajdhani Bold"/>
                <a:cs typeface="Rajdhani Bold"/>
                <a:sym typeface="Rajdhani Bold"/>
              </a:rPr>
              <a:t>05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5393710">
            <a:off x="-4833134" y="5181050"/>
            <a:ext cx="10412867" cy="0"/>
          </a:xfrm>
          <a:prstGeom prst="line">
            <a:avLst/>
          </a:prstGeom>
          <a:ln cap="rnd" w="9525">
            <a:solidFill>
              <a:srgbClr val="E5E7F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5393710">
            <a:off x="-4206656" y="5181050"/>
            <a:ext cx="10412867" cy="0"/>
          </a:xfrm>
          <a:prstGeom prst="line">
            <a:avLst/>
          </a:prstGeom>
          <a:ln cap="rnd" w="9525">
            <a:solidFill>
              <a:srgbClr val="E5E7F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5393710">
            <a:off x="-3580176" y="5181050"/>
            <a:ext cx="10412867" cy="0"/>
          </a:xfrm>
          <a:prstGeom prst="line">
            <a:avLst/>
          </a:prstGeom>
          <a:ln cap="rnd" w="9525">
            <a:solidFill>
              <a:srgbClr val="E5E7F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rot="5393710">
            <a:off x="-2953698" y="5181050"/>
            <a:ext cx="10412867" cy="0"/>
          </a:xfrm>
          <a:prstGeom prst="line">
            <a:avLst/>
          </a:prstGeom>
          <a:ln cap="rnd" w="9525">
            <a:solidFill>
              <a:srgbClr val="E5E7F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rot="5393710">
            <a:off x="-2327220" y="5181050"/>
            <a:ext cx="10412867" cy="0"/>
          </a:xfrm>
          <a:prstGeom prst="line">
            <a:avLst/>
          </a:prstGeom>
          <a:ln cap="rnd" w="9525">
            <a:solidFill>
              <a:srgbClr val="E5E7F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 rot="5393710">
            <a:off x="-1700742" y="5181050"/>
            <a:ext cx="10412867" cy="0"/>
          </a:xfrm>
          <a:prstGeom prst="line">
            <a:avLst/>
          </a:prstGeom>
          <a:ln cap="rnd" w="9525">
            <a:solidFill>
              <a:srgbClr val="E5E7F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 rot="5393710">
            <a:off x="-1074262" y="5181050"/>
            <a:ext cx="10412867" cy="0"/>
          </a:xfrm>
          <a:prstGeom prst="line">
            <a:avLst/>
          </a:prstGeom>
          <a:ln cap="rnd" w="9525">
            <a:solidFill>
              <a:srgbClr val="E5E7F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 rot="5393710">
            <a:off x="-447784" y="5181050"/>
            <a:ext cx="10412867" cy="0"/>
          </a:xfrm>
          <a:prstGeom prst="line">
            <a:avLst/>
          </a:prstGeom>
          <a:ln cap="rnd" w="9525">
            <a:solidFill>
              <a:srgbClr val="E5E7F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0" id="10"/>
          <p:cNvSpPr/>
          <p:nvPr/>
        </p:nvSpPr>
        <p:spPr>
          <a:xfrm rot="5393710">
            <a:off x="178694" y="5181050"/>
            <a:ext cx="10412867" cy="0"/>
          </a:xfrm>
          <a:prstGeom prst="line">
            <a:avLst/>
          </a:prstGeom>
          <a:ln cap="rnd" w="9525">
            <a:solidFill>
              <a:srgbClr val="E5E7F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1" id="11"/>
          <p:cNvSpPr/>
          <p:nvPr/>
        </p:nvSpPr>
        <p:spPr>
          <a:xfrm rot="5393710">
            <a:off x="805174" y="5181050"/>
            <a:ext cx="10412867" cy="0"/>
          </a:xfrm>
          <a:prstGeom prst="line">
            <a:avLst/>
          </a:prstGeom>
          <a:ln cap="rnd" w="9525">
            <a:solidFill>
              <a:srgbClr val="E5E7F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2" id="12"/>
          <p:cNvSpPr/>
          <p:nvPr/>
        </p:nvSpPr>
        <p:spPr>
          <a:xfrm rot="5393710">
            <a:off x="1431652" y="5181050"/>
            <a:ext cx="10412867" cy="0"/>
          </a:xfrm>
          <a:prstGeom prst="line">
            <a:avLst/>
          </a:prstGeom>
          <a:ln cap="rnd" w="9525">
            <a:solidFill>
              <a:srgbClr val="E5E7F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3" id="13"/>
          <p:cNvSpPr/>
          <p:nvPr/>
        </p:nvSpPr>
        <p:spPr>
          <a:xfrm rot="5393710">
            <a:off x="2058130" y="5181050"/>
            <a:ext cx="10412867" cy="0"/>
          </a:xfrm>
          <a:prstGeom prst="line">
            <a:avLst/>
          </a:prstGeom>
          <a:ln cap="rnd" w="9525">
            <a:solidFill>
              <a:srgbClr val="E5E7F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4" id="14"/>
          <p:cNvSpPr/>
          <p:nvPr/>
        </p:nvSpPr>
        <p:spPr>
          <a:xfrm rot="5393710">
            <a:off x="2684608" y="5181050"/>
            <a:ext cx="10412867" cy="0"/>
          </a:xfrm>
          <a:prstGeom prst="line">
            <a:avLst/>
          </a:prstGeom>
          <a:ln cap="rnd" w="9525">
            <a:solidFill>
              <a:srgbClr val="E5E7F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5" id="15"/>
          <p:cNvSpPr/>
          <p:nvPr/>
        </p:nvSpPr>
        <p:spPr>
          <a:xfrm rot="5393710">
            <a:off x="3311088" y="5181050"/>
            <a:ext cx="10412867" cy="0"/>
          </a:xfrm>
          <a:prstGeom prst="line">
            <a:avLst/>
          </a:prstGeom>
          <a:ln cap="rnd" w="9525">
            <a:solidFill>
              <a:srgbClr val="E5E7F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6" id="16"/>
          <p:cNvSpPr/>
          <p:nvPr/>
        </p:nvSpPr>
        <p:spPr>
          <a:xfrm rot="5393710">
            <a:off x="3937566" y="5181050"/>
            <a:ext cx="10412867" cy="0"/>
          </a:xfrm>
          <a:prstGeom prst="line">
            <a:avLst/>
          </a:prstGeom>
          <a:ln cap="rnd" w="9525">
            <a:solidFill>
              <a:srgbClr val="E5E7F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7" id="17"/>
          <p:cNvSpPr/>
          <p:nvPr/>
        </p:nvSpPr>
        <p:spPr>
          <a:xfrm rot="5393710">
            <a:off x="4564044" y="5181050"/>
            <a:ext cx="10412867" cy="0"/>
          </a:xfrm>
          <a:prstGeom prst="line">
            <a:avLst/>
          </a:prstGeom>
          <a:ln cap="rnd" w="9525">
            <a:solidFill>
              <a:srgbClr val="E5E7F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8" id="18"/>
          <p:cNvSpPr/>
          <p:nvPr/>
        </p:nvSpPr>
        <p:spPr>
          <a:xfrm rot="5393710">
            <a:off x="5190524" y="5181050"/>
            <a:ext cx="10412867" cy="0"/>
          </a:xfrm>
          <a:prstGeom prst="line">
            <a:avLst/>
          </a:prstGeom>
          <a:ln cap="rnd" w="9525">
            <a:solidFill>
              <a:srgbClr val="E5E7F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9" id="19"/>
          <p:cNvSpPr/>
          <p:nvPr/>
        </p:nvSpPr>
        <p:spPr>
          <a:xfrm rot="5393710">
            <a:off x="5817002" y="5181050"/>
            <a:ext cx="10412867" cy="0"/>
          </a:xfrm>
          <a:prstGeom prst="line">
            <a:avLst/>
          </a:prstGeom>
          <a:ln cap="rnd" w="9525">
            <a:solidFill>
              <a:srgbClr val="E5E7F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0" id="20"/>
          <p:cNvSpPr/>
          <p:nvPr/>
        </p:nvSpPr>
        <p:spPr>
          <a:xfrm rot="5393710">
            <a:off x="6443480" y="5181050"/>
            <a:ext cx="10412867" cy="0"/>
          </a:xfrm>
          <a:prstGeom prst="line">
            <a:avLst/>
          </a:prstGeom>
          <a:ln cap="rnd" w="9525">
            <a:solidFill>
              <a:srgbClr val="E5E7F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1" id="21"/>
          <p:cNvSpPr/>
          <p:nvPr/>
        </p:nvSpPr>
        <p:spPr>
          <a:xfrm rot="5393710">
            <a:off x="7069958" y="5181050"/>
            <a:ext cx="10412867" cy="0"/>
          </a:xfrm>
          <a:prstGeom prst="line">
            <a:avLst/>
          </a:prstGeom>
          <a:ln cap="rnd" w="9525">
            <a:solidFill>
              <a:srgbClr val="E5E7F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2" id="22"/>
          <p:cNvSpPr/>
          <p:nvPr/>
        </p:nvSpPr>
        <p:spPr>
          <a:xfrm rot="5393710">
            <a:off x="7696438" y="5181050"/>
            <a:ext cx="10412867" cy="0"/>
          </a:xfrm>
          <a:prstGeom prst="line">
            <a:avLst/>
          </a:prstGeom>
          <a:ln cap="rnd" w="9525">
            <a:solidFill>
              <a:srgbClr val="E5E7F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3" id="23"/>
          <p:cNvSpPr/>
          <p:nvPr/>
        </p:nvSpPr>
        <p:spPr>
          <a:xfrm rot="5393710">
            <a:off x="8322916" y="5181050"/>
            <a:ext cx="10412867" cy="0"/>
          </a:xfrm>
          <a:prstGeom prst="line">
            <a:avLst/>
          </a:prstGeom>
          <a:ln cap="rnd" w="9525">
            <a:solidFill>
              <a:srgbClr val="E5E7F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4" id="24"/>
          <p:cNvSpPr/>
          <p:nvPr/>
        </p:nvSpPr>
        <p:spPr>
          <a:xfrm rot="5393710">
            <a:off x="8949394" y="5181050"/>
            <a:ext cx="10412867" cy="0"/>
          </a:xfrm>
          <a:prstGeom prst="line">
            <a:avLst/>
          </a:prstGeom>
          <a:ln cap="rnd" w="9525">
            <a:solidFill>
              <a:srgbClr val="E5E7F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5" id="25"/>
          <p:cNvSpPr/>
          <p:nvPr/>
        </p:nvSpPr>
        <p:spPr>
          <a:xfrm rot="5393710">
            <a:off x="9575874" y="5181050"/>
            <a:ext cx="10412867" cy="0"/>
          </a:xfrm>
          <a:prstGeom prst="line">
            <a:avLst/>
          </a:prstGeom>
          <a:ln cap="rnd" w="9525">
            <a:solidFill>
              <a:srgbClr val="E5E7F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6" id="26"/>
          <p:cNvSpPr/>
          <p:nvPr/>
        </p:nvSpPr>
        <p:spPr>
          <a:xfrm rot="5393710">
            <a:off x="10202352" y="5181050"/>
            <a:ext cx="10412867" cy="0"/>
          </a:xfrm>
          <a:prstGeom prst="line">
            <a:avLst/>
          </a:prstGeom>
          <a:ln cap="rnd" w="9525">
            <a:solidFill>
              <a:srgbClr val="E5E7F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7" id="27"/>
          <p:cNvSpPr/>
          <p:nvPr/>
        </p:nvSpPr>
        <p:spPr>
          <a:xfrm rot="5393710">
            <a:off x="10828830" y="5181050"/>
            <a:ext cx="10412867" cy="0"/>
          </a:xfrm>
          <a:prstGeom prst="line">
            <a:avLst/>
          </a:prstGeom>
          <a:ln cap="rnd" w="9525">
            <a:solidFill>
              <a:srgbClr val="E5E7F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8" id="28"/>
          <p:cNvSpPr/>
          <p:nvPr/>
        </p:nvSpPr>
        <p:spPr>
          <a:xfrm rot="5393710">
            <a:off x="11455308" y="5181050"/>
            <a:ext cx="10412867" cy="0"/>
          </a:xfrm>
          <a:prstGeom prst="line">
            <a:avLst/>
          </a:prstGeom>
          <a:ln cap="rnd" w="9525">
            <a:solidFill>
              <a:srgbClr val="E5E7F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9" id="29"/>
          <p:cNvSpPr/>
          <p:nvPr/>
        </p:nvSpPr>
        <p:spPr>
          <a:xfrm rot="5393710">
            <a:off x="12081788" y="5181050"/>
            <a:ext cx="10412867" cy="0"/>
          </a:xfrm>
          <a:prstGeom prst="line">
            <a:avLst/>
          </a:prstGeom>
          <a:ln cap="rnd" w="9525">
            <a:solidFill>
              <a:srgbClr val="E5E7F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0" id="30"/>
          <p:cNvSpPr/>
          <p:nvPr/>
        </p:nvSpPr>
        <p:spPr>
          <a:xfrm rot="5393710">
            <a:off x="12708266" y="5181050"/>
            <a:ext cx="10412867" cy="0"/>
          </a:xfrm>
          <a:prstGeom prst="line">
            <a:avLst/>
          </a:prstGeom>
          <a:ln cap="rnd" w="9525">
            <a:solidFill>
              <a:srgbClr val="E5E7F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1" id="31"/>
          <p:cNvSpPr/>
          <p:nvPr/>
        </p:nvSpPr>
        <p:spPr>
          <a:xfrm rot="5396429">
            <a:off x="-16332" y="131671"/>
            <a:ext cx="18340163" cy="0"/>
          </a:xfrm>
          <a:prstGeom prst="line">
            <a:avLst/>
          </a:prstGeom>
          <a:ln cap="rnd" w="9525">
            <a:solidFill>
              <a:srgbClr val="E5E7F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2" id="32"/>
          <p:cNvSpPr/>
          <p:nvPr/>
        </p:nvSpPr>
        <p:spPr>
          <a:xfrm rot="5396429">
            <a:off x="-16332" y="758149"/>
            <a:ext cx="18340163" cy="0"/>
          </a:xfrm>
          <a:prstGeom prst="line">
            <a:avLst/>
          </a:prstGeom>
          <a:ln cap="rnd" w="9525">
            <a:solidFill>
              <a:srgbClr val="E5E7F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3" id="33"/>
          <p:cNvSpPr/>
          <p:nvPr/>
        </p:nvSpPr>
        <p:spPr>
          <a:xfrm rot="5396429">
            <a:off x="-16332" y="1384627"/>
            <a:ext cx="18340163" cy="0"/>
          </a:xfrm>
          <a:prstGeom prst="line">
            <a:avLst/>
          </a:prstGeom>
          <a:ln cap="rnd" w="9525">
            <a:solidFill>
              <a:srgbClr val="E5E7F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4" id="34"/>
          <p:cNvSpPr/>
          <p:nvPr/>
        </p:nvSpPr>
        <p:spPr>
          <a:xfrm rot="5396429">
            <a:off x="-16332" y="2011107"/>
            <a:ext cx="18340163" cy="0"/>
          </a:xfrm>
          <a:prstGeom prst="line">
            <a:avLst/>
          </a:prstGeom>
          <a:ln cap="rnd" w="9525">
            <a:solidFill>
              <a:srgbClr val="E5E7F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5" id="35"/>
          <p:cNvSpPr/>
          <p:nvPr/>
        </p:nvSpPr>
        <p:spPr>
          <a:xfrm rot="5396429">
            <a:off x="-16332" y="2637585"/>
            <a:ext cx="18340163" cy="0"/>
          </a:xfrm>
          <a:prstGeom prst="line">
            <a:avLst/>
          </a:prstGeom>
          <a:ln cap="rnd" w="9525">
            <a:solidFill>
              <a:srgbClr val="E5E7F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6" id="36"/>
          <p:cNvSpPr/>
          <p:nvPr/>
        </p:nvSpPr>
        <p:spPr>
          <a:xfrm rot="5396429">
            <a:off x="-16332" y="3264063"/>
            <a:ext cx="18340163" cy="0"/>
          </a:xfrm>
          <a:prstGeom prst="line">
            <a:avLst/>
          </a:prstGeom>
          <a:ln cap="rnd" w="9525">
            <a:solidFill>
              <a:srgbClr val="E5E7F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7" id="37"/>
          <p:cNvSpPr/>
          <p:nvPr/>
        </p:nvSpPr>
        <p:spPr>
          <a:xfrm rot="5396429">
            <a:off x="-16332" y="3890541"/>
            <a:ext cx="18340163" cy="0"/>
          </a:xfrm>
          <a:prstGeom prst="line">
            <a:avLst/>
          </a:prstGeom>
          <a:ln cap="rnd" w="9525">
            <a:solidFill>
              <a:srgbClr val="E5E7F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8" id="38"/>
          <p:cNvSpPr/>
          <p:nvPr/>
        </p:nvSpPr>
        <p:spPr>
          <a:xfrm rot="5396429">
            <a:off x="-16332" y="4517021"/>
            <a:ext cx="18340163" cy="0"/>
          </a:xfrm>
          <a:prstGeom prst="line">
            <a:avLst/>
          </a:prstGeom>
          <a:ln cap="rnd" w="9525">
            <a:solidFill>
              <a:srgbClr val="E5E7F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9" id="39"/>
          <p:cNvSpPr/>
          <p:nvPr/>
        </p:nvSpPr>
        <p:spPr>
          <a:xfrm rot="5396429">
            <a:off x="-16332" y="5143499"/>
            <a:ext cx="18340163" cy="0"/>
          </a:xfrm>
          <a:prstGeom prst="line">
            <a:avLst/>
          </a:prstGeom>
          <a:ln cap="rnd" w="9525">
            <a:solidFill>
              <a:srgbClr val="E5E7F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0" id="40"/>
          <p:cNvSpPr/>
          <p:nvPr/>
        </p:nvSpPr>
        <p:spPr>
          <a:xfrm rot="5396429">
            <a:off x="-16332" y="5769977"/>
            <a:ext cx="18340163" cy="0"/>
          </a:xfrm>
          <a:prstGeom prst="line">
            <a:avLst/>
          </a:prstGeom>
          <a:ln cap="rnd" w="9525">
            <a:solidFill>
              <a:srgbClr val="E5E7F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1" id="41"/>
          <p:cNvSpPr/>
          <p:nvPr/>
        </p:nvSpPr>
        <p:spPr>
          <a:xfrm rot="5396429">
            <a:off x="-16332" y="6396457"/>
            <a:ext cx="18340163" cy="0"/>
          </a:xfrm>
          <a:prstGeom prst="line">
            <a:avLst/>
          </a:prstGeom>
          <a:ln cap="rnd" w="9525">
            <a:solidFill>
              <a:srgbClr val="E5E7F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2" id="42"/>
          <p:cNvSpPr/>
          <p:nvPr/>
        </p:nvSpPr>
        <p:spPr>
          <a:xfrm rot="5396429">
            <a:off x="-16332" y="7022935"/>
            <a:ext cx="18340163" cy="0"/>
          </a:xfrm>
          <a:prstGeom prst="line">
            <a:avLst/>
          </a:prstGeom>
          <a:ln cap="rnd" w="9525">
            <a:solidFill>
              <a:srgbClr val="E5E7F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3" id="43"/>
          <p:cNvSpPr/>
          <p:nvPr/>
        </p:nvSpPr>
        <p:spPr>
          <a:xfrm rot="5396429">
            <a:off x="-16332" y="7649413"/>
            <a:ext cx="18340163" cy="0"/>
          </a:xfrm>
          <a:prstGeom prst="line">
            <a:avLst/>
          </a:prstGeom>
          <a:ln cap="rnd" w="9525">
            <a:solidFill>
              <a:srgbClr val="E5E7F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4" id="44"/>
          <p:cNvSpPr/>
          <p:nvPr/>
        </p:nvSpPr>
        <p:spPr>
          <a:xfrm rot="5396429">
            <a:off x="-16332" y="8275891"/>
            <a:ext cx="18340163" cy="0"/>
          </a:xfrm>
          <a:prstGeom prst="line">
            <a:avLst/>
          </a:prstGeom>
          <a:ln cap="rnd" w="9525">
            <a:solidFill>
              <a:srgbClr val="E5E7F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5" id="45"/>
          <p:cNvSpPr/>
          <p:nvPr/>
        </p:nvSpPr>
        <p:spPr>
          <a:xfrm rot="5396429">
            <a:off x="-16332" y="8902371"/>
            <a:ext cx="18340163" cy="0"/>
          </a:xfrm>
          <a:prstGeom prst="line">
            <a:avLst/>
          </a:prstGeom>
          <a:ln cap="rnd" w="9525">
            <a:solidFill>
              <a:srgbClr val="E5E7F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6" id="46"/>
          <p:cNvSpPr/>
          <p:nvPr/>
        </p:nvSpPr>
        <p:spPr>
          <a:xfrm rot="5396429">
            <a:off x="-16332" y="9528849"/>
            <a:ext cx="18340163" cy="0"/>
          </a:xfrm>
          <a:prstGeom prst="line">
            <a:avLst/>
          </a:prstGeom>
          <a:ln cap="rnd" w="9525">
            <a:solidFill>
              <a:srgbClr val="E5E7F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7" id="47"/>
          <p:cNvSpPr/>
          <p:nvPr/>
        </p:nvSpPr>
        <p:spPr>
          <a:xfrm rot="5396429">
            <a:off x="-16332" y="10155327"/>
            <a:ext cx="18340163" cy="0"/>
          </a:xfrm>
          <a:prstGeom prst="line">
            <a:avLst/>
          </a:prstGeom>
          <a:ln cap="rnd" w="9525">
            <a:solidFill>
              <a:srgbClr val="E5E7F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8" id="48"/>
          <p:cNvSpPr/>
          <p:nvPr/>
        </p:nvSpPr>
        <p:spPr>
          <a:xfrm flipH="false" flipV="false" rot="0">
            <a:off x="-567524" y="292074"/>
            <a:ext cx="18211220" cy="10768902"/>
          </a:xfrm>
          <a:custGeom>
            <a:avLst/>
            <a:gdLst/>
            <a:ahLst/>
            <a:cxnLst/>
            <a:rect r="r" b="b" t="t" l="l"/>
            <a:pathLst>
              <a:path h="10768902" w="18211220">
                <a:moveTo>
                  <a:pt x="0" y="0"/>
                </a:moveTo>
                <a:lnTo>
                  <a:pt x="18211220" y="0"/>
                </a:lnTo>
                <a:lnTo>
                  <a:pt x="18211220" y="10768902"/>
                </a:lnTo>
                <a:lnTo>
                  <a:pt x="0" y="1076890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9" id="49"/>
          <p:cNvSpPr txBox="true"/>
          <p:nvPr/>
        </p:nvSpPr>
        <p:spPr>
          <a:xfrm rot="0">
            <a:off x="1531425" y="1163302"/>
            <a:ext cx="15225150" cy="92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6000">
                <a:solidFill>
                  <a:srgbClr val="000000"/>
                </a:solidFill>
                <a:latin typeface="Arya Bold"/>
                <a:ea typeface="Arya Bold"/>
                <a:cs typeface="Arya Bold"/>
                <a:sym typeface="Arya Bold"/>
              </a:rPr>
              <a:t>Recommendations</a:t>
            </a:r>
          </a:p>
        </p:txBody>
      </p:sp>
      <p:sp>
        <p:nvSpPr>
          <p:cNvPr name="TextBox 50" id="50"/>
          <p:cNvSpPr txBox="true"/>
          <p:nvPr/>
        </p:nvSpPr>
        <p:spPr>
          <a:xfrm rot="0">
            <a:off x="1531441" y="3621100"/>
            <a:ext cx="11618550" cy="2181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287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Trategy:</a:t>
            </a:r>
            <a:r>
              <a:rPr lang="en-US" sz="24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I</a:t>
            </a:r>
            <a:r>
              <a:rPr lang="en-US" sz="24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ncentivize customers to switch from month-to-month plans to longer-term contracts (one or two years) by offering discounts, bundled services, or loyalty rewards.</a:t>
            </a:r>
          </a:p>
          <a:p>
            <a:pPr algn="l" marL="518160" indent="-259080" lvl="1">
              <a:lnSpc>
                <a:spcPts val="287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Rationale: </a:t>
            </a:r>
            <a:r>
              <a:rPr lang="en-US" sz="24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Long-term contracts are associated with significantly lower churn rates, securing customer retention over extended periods.</a:t>
            </a:r>
          </a:p>
          <a:p>
            <a:pPr algn="l">
              <a:lnSpc>
                <a:spcPts val="2879"/>
              </a:lnSpc>
            </a:pPr>
          </a:p>
        </p:txBody>
      </p:sp>
      <p:sp>
        <p:nvSpPr>
          <p:cNvPr name="TextBox 51" id="51"/>
          <p:cNvSpPr txBox="true"/>
          <p:nvPr/>
        </p:nvSpPr>
        <p:spPr>
          <a:xfrm rot="0">
            <a:off x="1531491" y="3049350"/>
            <a:ext cx="11618550" cy="542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Arya Bold"/>
                <a:ea typeface="Arya Bold"/>
                <a:cs typeface="Arya Bold"/>
                <a:sym typeface="Arya Bold"/>
              </a:rPr>
              <a:t>1-Promote Long-Term Contracts:</a:t>
            </a:r>
          </a:p>
        </p:txBody>
      </p:sp>
      <p:sp>
        <p:nvSpPr>
          <p:cNvPr name="TextBox 52" id="52"/>
          <p:cNvSpPr txBox="true"/>
          <p:nvPr/>
        </p:nvSpPr>
        <p:spPr>
          <a:xfrm rot="0">
            <a:off x="1531457" y="6132900"/>
            <a:ext cx="11618550" cy="542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Arya Bold"/>
                <a:ea typeface="Arya Bold"/>
                <a:cs typeface="Arya Bold"/>
                <a:sym typeface="Arya Bold"/>
              </a:rPr>
              <a:t>2-Address High Monthly Charges:</a:t>
            </a:r>
          </a:p>
        </p:txBody>
      </p:sp>
      <p:sp>
        <p:nvSpPr>
          <p:cNvPr name="TextBox 53" id="53"/>
          <p:cNvSpPr txBox="true"/>
          <p:nvPr/>
        </p:nvSpPr>
        <p:spPr>
          <a:xfrm rot="0">
            <a:off x="1531425" y="6704650"/>
            <a:ext cx="11618550" cy="2181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287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Str</a:t>
            </a:r>
            <a:r>
              <a:rPr lang="en-US" sz="24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ategy:</a:t>
            </a:r>
            <a:r>
              <a:rPr lang="en-US" sz="24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Implement targeted offers for customers with high monthly charges, such as personalized discounts, loyalty programs, or value-added services.</a:t>
            </a:r>
          </a:p>
          <a:p>
            <a:pPr algn="l" marL="518160" indent="-259080" lvl="1">
              <a:lnSpc>
                <a:spcPts val="287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Rationale:</a:t>
            </a:r>
            <a:r>
              <a:rPr lang="en-US" sz="24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Customers with higher monthly charges are more likely to churn. Providing them with additional value or cost savings can improve satisfaction and reduce their likelihood of leaving.</a:t>
            </a:r>
          </a:p>
          <a:p>
            <a:pPr algn="l">
              <a:lnSpc>
                <a:spcPts val="2879"/>
              </a:lnSpc>
            </a:pPr>
          </a:p>
        </p:txBody>
      </p:sp>
      <p:grpSp>
        <p:nvGrpSpPr>
          <p:cNvPr name="Group 54" id="54"/>
          <p:cNvGrpSpPr/>
          <p:nvPr/>
        </p:nvGrpSpPr>
        <p:grpSpPr>
          <a:xfrm rot="0">
            <a:off x="15136706" y="7079950"/>
            <a:ext cx="4186776" cy="4186776"/>
            <a:chOff x="0" y="0"/>
            <a:chExt cx="5582368" cy="5582368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0" y="127"/>
              <a:ext cx="5582158" cy="5582031"/>
            </a:xfrm>
            <a:custGeom>
              <a:avLst/>
              <a:gdLst/>
              <a:ahLst/>
              <a:cxnLst/>
              <a:rect r="r" b="b" t="t" l="l"/>
              <a:pathLst>
                <a:path h="5582031" w="5582158">
                  <a:moveTo>
                    <a:pt x="2791206" y="0"/>
                  </a:moveTo>
                  <a:cubicBezTo>
                    <a:pt x="2050796" y="0"/>
                    <a:pt x="1340993" y="294132"/>
                    <a:pt x="817626" y="817499"/>
                  </a:cubicBezTo>
                  <a:cubicBezTo>
                    <a:pt x="294259" y="1340866"/>
                    <a:pt x="0" y="2050669"/>
                    <a:pt x="0" y="2791079"/>
                  </a:cubicBezTo>
                  <a:cubicBezTo>
                    <a:pt x="0" y="3531362"/>
                    <a:pt x="294259" y="4241038"/>
                    <a:pt x="817626" y="4764532"/>
                  </a:cubicBezTo>
                  <a:cubicBezTo>
                    <a:pt x="1340993" y="5288026"/>
                    <a:pt x="2050796" y="5582031"/>
                    <a:pt x="2791206" y="5582031"/>
                  </a:cubicBezTo>
                  <a:cubicBezTo>
                    <a:pt x="3531362" y="5582031"/>
                    <a:pt x="4241165" y="5287899"/>
                    <a:pt x="4764659" y="4764532"/>
                  </a:cubicBezTo>
                  <a:cubicBezTo>
                    <a:pt x="5288153" y="4241165"/>
                    <a:pt x="5582158" y="3531362"/>
                    <a:pt x="5582158" y="2791079"/>
                  </a:cubicBezTo>
                  <a:cubicBezTo>
                    <a:pt x="5582158" y="2050669"/>
                    <a:pt x="5288026" y="1340866"/>
                    <a:pt x="4764659" y="817499"/>
                  </a:cubicBezTo>
                  <a:cubicBezTo>
                    <a:pt x="4241292" y="294132"/>
                    <a:pt x="3531362" y="0"/>
                    <a:pt x="2791206" y="0"/>
                  </a:cubicBezTo>
                  <a:close/>
                </a:path>
              </a:pathLst>
            </a:custGeom>
            <a:solidFill>
              <a:srgbClr val="FBA7D1"/>
            </a:solidFill>
          </p:spPr>
        </p:sp>
      </p:grpSp>
      <p:sp>
        <p:nvSpPr>
          <p:cNvPr name="Freeform 56" id="56"/>
          <p:cNvSpPr/>
          <p:nvPr/>
        </p:nvSpPr>
        <p:spPr>
          <a:xfrm flipH="false" flipV="false" rot="0">
            <a:off x="14761718" y="5177100"/>
            <a:ext cx="803524" cy="1685350"/>
          </a:xfrm>
          <a:custGeom>
            <a:avLst/>
            <a:gdLst/>
            <a:ahLst/>
            <a:cxnLst/>
            <a:rect r="r" b="b" t="t" l="l"/>
            <a:pathLst>
              <a:path h="1685350" w="803524">
                <a:moveTo>
                  <a:pt x="0" y="0"/>
                </a:moveTo>
                <a:lnTo>
                  <a:pt x="803524" y="0"/>
                </a:lnTo>
                <a:lnTo>
                  <a:pt x="803524" y="1685350"/>
                </a:lnTo>
                <a:lnTo>
                  <a:pt x="0" y="168535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7" id="57"/>
          <p:cNvSpPr/>
          <p:nvPr/>
        </p:nvSpPr>
        <p:spPr>
          <a:xfrm flipH="false" flipV="false" rot="0">
            <a:off x="16283376" y="3323588"/>
            <a:ext cx="1013346" cy="902010"/>
          </a:xfrm>
          <a:custGeom>
            <a:avLst/>
            <a:gdLst/>
            <a:ahLst/>
            <a:cxnLst/>
            <a:rect r="r" b="b" t="t" l="l"/>
            <a:pathLst>
              <a:path h="902010" w="1013346">
                <a:moveTo>
                  <a:pt x="0" y="0"/>
                </a:moveTo>
                <a:lnTo>
                  <a:pt x="1013346" y="0"/>
                </a:lnTo>
                <a:lnTo>
                  <a:pt x="1013346" y="902010"/>
                </a:lnTo>
                <a:lnTo>
                  <a:pt x="0" y="90201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14"/>
            <a:ext cx="18288000" cy="627600"/>
            <a:chOff x="0" y="0"/>
            <a:chExt cx="24384000" cy="836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836803"/>
            </a:xfrm>
            <a:custGeom>
              <a:avLst/>
              <a:gdLst/>
              <a:ahLst/>
              <a:cxnLst/>
              <a:rect r="r" b="b" t="t" l="l"/>
              <a:pathLst>
                <a:path h="836803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836803"/>
                  </a:lnTo>
                  <a:lnTo>
                    <a:pt x="0" y="836803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4" id="4"/>
          <p:cNvGrpSpPr/>
          <p:nvPr/>
        </p:nvGrpSpPr>
        <p:grpSpPr>
          <a:xfrm rot="5400000">
            <a:off x="16179058" y="427644"/>
            <a:ext cx="2536594" cy="1681336"/>
            <a:chOff x="0" y="0"/>
            <a:chExt cx="3382125" cy="224178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508"/>
              <a:ext cx="3382010" cy="2240788"/>
            </a:xfrm>
            <a:custGeom>
              <a:avLst/>
              <a:gdLst/>
              <a:ahLst/>
              <a:cxnLst/>
              <a:rect r="r" b="b" t="t" l="l"/>
              <a:pathLst>
                <a:path h="2240788" w="3382010">
                  <a:moveTo>
                    <a:pt x="0" y="0"/>
                  </a:moveTo>
                  <a:lnTo>
                    <a:pt x="0" y="2240788"/>
                  </a:lnTo>
                  <a:cubicBezTo>
                    <a:pt x="643636" y="2043303"/>
                    <a:pt x="535940" y="1099947"/>
                    <a:pt x="1127887" y="1099947"/>
                  </a:cubicBezTo>
                  <a:cubicBezTo>
                    <a:pt x="1145667" y="1099947"/>
                    <a:pt x="1163955" y="1100963"/>
                    <a:pt x="1183259" y="1102614"/>
                  </a:cubicBezTo>
                  <a:cubicBezTo>
                    <a:pt x="1492631" y="1131189"/>
                    <a:pt x="1922145" y="1344168"/>
                    <a:pt x="2326259" y="1344168"/>
                  </a:cubicBezTo>
                  <a:cubicBezTo>
                    <a:pt x="2776093" y="1344168"/>
                    <a:pt x="3194812" y="1080008"/>
                    <a:pt x="3382010" y="0"/>
                  </a:cubicBezTo>
                  <a:close/>
                </a:path>
              </a:pathLst>
            </a:custGeom>
            <a:solidFill>
              <a:srgbClr val="000A39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6052208" y="14"/>
            <a:ext cx="1685026" cy="1134744"/>
            <a:chOff x="0" y="0"/>
            <a:chExt cx="2246701" cy="151299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127"/>
              <a:ext cx="2246503" cy="1512697"/>
            </a:xfrm>
            <a:custGeom>
              <a:avLst/>
              <a:gdLst/>
              <a:ahLst/>
              <a:cxnLst/>
              <a:rect r="r" b="b" t="t" l="l"/>
              <a:pathLst>
                <a:path h="1512697" w="2246503">
                  <a:moveTo>
                    <a:pt x="2246503" y="0"/>
                  </a:moveTo>
                  <a:lnTo>
                    <a:pt x="2246503" y="1133983"/>
                  </a:lnTo>
                  <a:cubicBezTo>
                    <a:pt x="2190623" y="1348486"/>
                    <a:pt x="1980311" y="1512697"/>
                    <a:pt x="1810385" y="1512697"/>
                  </a:cubicBezTo>
                  <a:cubicBezTo>
                    <a:pt x="1756791" y="1512697"/>
                    <a:pt x="1707007" y="1496441"/>
                    <a:pt x="1667637" y="1459992"/>
                  </a:cubicBezTo>
                  <a:cubicBezTo>
                    <a:pt x="1509903" y="1314831"/>
                    <a:pt x="1848612" y="901446"/>
                    <a:pt x="1642110" y="689483"/>
                  </a:cubicBezTo>
                  <a:cubicBezTo>
                    <a:pt x="1610995" y="657733"/>
                    <a:pt x="1577467" y="644652"/>
                    <a:pt x="1540637" y="644652"/>
                  </a:cubicBezTo>
                  <a:cubicBezTo>
                    <a:pt x="1372616" y="644652"/>
                    <a:pt x="1140968" y="916432"/>
                    <a:pt x="810641" y="916432"/>
                  </a:cubicBezTo>
                  <a:cubicBezTo>
                    <a:pt x="731139" y="916432"/>
                    <a:pt x="645795" y="900811"/>
                    <a:pt x="554228" y="861695"/>
                  </a:cubicBezTo>
                  <a:cubicBezTo>
                    <a:pt x="0" y="624840"/>
                    <a:pt x="433578" y="0"/>
                    <a:pt x="433578" y="0"/>
                  </a:cubicBezTo>
                  <a:close/>
                </a:path>
              </a:pathLst>
            </a:custGeom>
            <a:solidFill>
              <a:srgbClr val="D78DB3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696028" y="14"/>
            <a:ext cx="2536624" cy="1397420"/>
          </a:xfrm>
          <a:custGeom>
            <a:avLst/>
            <a:gdLst/>
            <a:ahLst/>
            <a:cxnLst/>
            <a:rect r="r" b="b" t="t" l="l"/>
            <a:pathLst>
              <a:path h="1397420" w="2536624">
                <a:moveTo>
                  <a:pt x="0" y="0"/>
                </a:moveTo>
                <a:lnTo>
                  <a:pt x="2536624" y="0"/>
                </a:lnTo>
                <a:lnTo>
                  <a:pt x="2536624" y="1397420"/>
                </a:lnTo>
                <a:lnTo>
                  <a:pt x="0" y="13974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-10800000">
            <a:off x="-22" y="14"/>
            <a:ext cx="2231732" cy="2379484"/>
            <a:chOff x="0" y="0"/>
            <a:chExt cx="2975643" cy="317264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381"/>
              <a:ext cx="2975356" cy="3171952"/>
            </a:xfrm>
            <a:custGeom>
              <a:avLst/>
              <a:gdLst/>
              <a:ahLst/>
              <a:cxnLst/>
              <a:rect r="r" b="b" t="t" l="l"/>
              <a:pathLst>
                <a:path h="3171952" w="2975356">
                  <a:moveTo>
                    <a:pt x="2975356" y="0"/>
                  </a:moveTo>
                  <a:lnTo>
                    <a:pt x="2975356" y="3171952"/>
                  </a:lnTo>
                  <a:lnTo>
                    <a:pt x="135890" y="3171952"/>
                  </a:lnTo>
                  <a:cubicBezTo>
                    <a:pt x="32512" y="2695194"/>
                    <a:pt x="0" y="2319274"/>
                    <a:pt x="445135" y="2183765"/>
                  </a:cubicBezTo>
                  <a:cubicBezTo>
                    <a:pt x="890270" y="2048256"/>
                    <a:pt x="174498" y="1199007"/>
                    <a:pt x="554990" y="889635"/>
                  </a:cubicBezTo>
                  <a:cubicBezTo>
                    <a:pt x="621284" y="835533"/>
                    <a:pt x="692785" y="814324"/>
                    <a:pt x="767715" y="814324"/>
                  </a:cubicBezTo>
                  <a:cubicBezTo>
                    <a:pt x="1055497" y="814324"/>
                    <a:pt x="1397381" y="1127887"/>
                    <a:pt x="1703197" y="1127887"/>
                  </a:cubicBezTo>
                  <a:cubicBezTo>
                    <a:pt x="1776222" y="1127887"/>
                    <a:pt x="1847469" y="1109853"/>
                    <a:pt x="1915287" y="1065403"/>
                  </a:cubicBezTo>
                  <a:cubicBezTo>
                    <a:pt x="2340864" y="786638"/>
                    <a:pt x="2300986" y="0"/>
                    <a:pt x="2975356" y="0"/>
                  </a:cubicBezTo>
                  <a:close/>
                </a:path>
              </a:pathLst>
            </a:custGeom>
            <a:solidFill>
              <a:srgbClr val="69B0B1"/>
            </a:solidFill>
          </p:spPr>
        </p:sp>
      </p:grpSp>
      <p:grpSp>
        <p:nvGrpSpPr>
          <p:cNvPr name="Group 11" id="11"/>
          <p:cNvGrpSpPr/>
          <p:nvPr/>
        </p:nvGrpSpPr>
        <p:grpSpPr>
          <a:xfrm rot="-10800000">
            <a:off x="7317152" y="14"/>
            <a:ext cx="3176468" cy="1124332"/>
            <a:chOff x="0" y="0"/>
            <a:chExt cx="4235291" cy="1499109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254"/>
              <a:ext cx="4235069" cy="1498600"/>
            </a:xfrm>
            <a:custGeom>
              <a:avLst/>
              <a:gdLst/>
              <a:ahLst/>
              <a:cxnLst/>
              <a:rect r="r" b="b" t="t" l="l"/>
              <a:pathLst>
                <a:path h="1498600" w="4235069">
                  <a:moveTo>
                    <a:pt x="1224280" y="0"/>
                  </a:moveTo>
                  <a:cubicBezTo>
                    <a:pt x="650748" y="0"/>
                    <a:pt x="0" y="646430"/>
                    <a:pt x="101727" y="1498600"/>
                  </a:cubicBezTo>
                  <a:lnTo>
                    <a:pt x="4058666" y="1498600"/>
                  </a:lnTo>
                  <a:cubicBezTo>
                    <a:pt x="4235069" y="1082548"/>
                    <a:pt x="4010660" y="504190"/>
                    <a:pt x="3365500" y="323850"/>
                  </a:cubicBezTo>
                  <a:cubicBezTo>
                    <a:pt x="3258439" y="293751"/>
                    <a:pt x="3158490" y="282194"/>
                    <a:pt x="3064256" y="282194"/>
                  </a:cubicBezTo>
                  <a:cubicBezTo>
                    <a:pt x="2747010" y="282194"/>
                    <a:pt x="2492502" y="413385"/>
                    <a:pt x="2229104" y="413385"/>
                  </a:cubicBezTo>
                  <a:cubicBezTo>
                    <a:pt x="2059051" y="413385"/>
                    <a:pt x="1885442" y="358648"/>
                    <a:pt x="1689227" y="178943"/>
                  </a:cubicBezTo>
                  <a:cubicBezTo>
                    <a:pt x="1554861" y="55753"/>
                    <a:pt x="1393063" y="0"/>
                    <a:pt x="1224280" y="0"/>
                  </a:cubicBezTo>
                  <a:close/>
                </a:path>
              </a:pathLst>
            </a:custGeom>
            <a:solidFill>
              <a:srgbClr val="000A39"/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0" y="14"/>
            <a:ext cx="2136916" cy="1599506"/>
            <a:chOff x="0" y="0"/>
            <a:chExt cx="2849221" cy="2132675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849245" cy="2132711"/>
            </a:xfrm>
            <a:custGeom>
              <a:avLst/>
              <a:gdLst/>
              <a:ahLst/>
              <a:cxnLst/>
              <a:rect r="r" b="b" t="t" l="l"/>
              <a:pathLst>
                <a:path h="2132711" w="2849245">
                  <a:moveTo>
                    <a:pt x="0" y="0"/>
                  </a:moveTo>
                  <a:lnTo>
                    <a:pt x="0" y="2132711"/>
                  </a:lnTo>
                  <a:cubicBezTo>
                    <a:pt x="1778" y="2132711"/>
                    <a:pt x="3302" y="2132711"/>
                    <a:pt x="5207" y="2132711"/>
                  </a:cubicBezTo>
                  <a:cubicBezTo>
                    <a:pt x="550545" y="2132711"/>
                    <a:pt x="465709" y="1288796"/>
                    <a:pt x="936498" y="1288796"/>
                  </a:cubicBezTo>
                  <a:cubicBezTo>
                    <a:pt x="965200" y="1288796"/>
                    <a:pt x="996061" y="1291971"/>
                    <a:pt x="1029335" y="1298575"/>
                  </a:cubicBezTo>
                  <a:cubicBezTo>
                    <a:pt x="1109853" y="1314831"/>
                    <a:pt x="1185037" y="1322197"/>
                    <a:pt x="1255141" y="1322197"/>
                  </a:cubicBezTo>
                  <a:cubicBezTo>
                    <a:pt x="1688084" y="1322197"/>
                    <a:pt x="1924812" y="1038225"/>
                    <a:pt x="2002790" y="783336"/>
                  </a:cubicBezTo>
                  <a:cubicBezTo>
                    <a:pt x="2124075" y="386080"/>
                    <a:pt x="2849245" y="898398"/>
                    <a:pt x="2788031" y="0"/>
                  </a:cubicBezTo>
                  <a:close/>
                </a:path>
              </a:pathLst>
            </a:custGeom>
            <a:solidFill>
              <a:srgbClr val="F4D562"/>
            </a:solid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10033398" y="14"/>
            <a:ext cx="4518114" cy="1002890"/>
          </a:xfrm>
          <a:custGeom>
            <a:avLst/>
            <a:gdLst/>
            <a:ahLst/>
            <a:cxnLst/>
            <a:rect r="r" b="b" t="t" l="l"/>
            <a:pathLst>
              <a:path h="1002890" w="4518114">
                <a:moveTo>
                  <a:pt x="0" y="0"/>
                </a:moveTo>
                <a:lnTo>
                  <a:pt x="4518114" y="0"/>
                </a:lnTo>
                <a:lnTo>
                  <a:pt x="4518114" y="1002890"/>
                </a:lnTo>
                <a:lnTo>
                  <a:pt x="0" y="100289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6" id="16"/>
          <p:cNvGrpSpPr/>
          <p:nvPr/>
        </p:nvGrpSpPr>
        <p:grpSpPr>
          <a:xfrm rot="0">
            <a:off x="16119668" y="14"/>
            <a:ext cx="2168310" cy="1467866"/>
            <a:chOff x="0" y="0"/>
            <a:chExt cx="2891080" cy="1957155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254"/>
              <a:ext cx="2890774" cy="1956943"/>
            </a:xfrm>
            <a:custGeom>
              <a:avLst/>
              <a:gdLst/>
              <a:ahLst/>
              <a:cxnLst/>
              <a:rect r="r" b="b" t="t" l="l"/>
              <a:pathLst>
                <a:path h="1956943" w="2890774">
                  <a:moveTo>
                    <a:pt x="2890774" y="0"/>
                  </a:moveTo>
                  <a:lnTo>
                    <a:pt x="2890774" y="1807591"/>
                  </a:lnTo>
                  <a:cubicBezTo>
                    <a:pt x="2714117" y="1905127"/>
                    <a:pt x="2511044" y="1956943"/>
                    <a:pt x="2328164" y="1956943"/>
                  </a:cubicBezTo>
                  <a:cubicBezTo>
                    <a:pt x="2005076" y="1956943"/>
                    <a:pt x="1745869" y="1795272"/>
                    <a:pt x="1810131" y="1436878"/>
                  </a:cubicBezTo>
                  <a:cubicBezTo>
                    <a:pt x="1903603" y="912241"/>
                    <a:pt x="1940560" y="605790"/>
                    <a:pt x="1548130" y="605790"/>
                  </a:cubicBezTo>
                  <a:cubicBezTo>
                    <a:pt x="1520825" y="605790"/>
                    <a:pt x="1491488" y="607187"/>
                    <a:pt x="1459992" y="610235"/>
                  </a:cubicBezTo>
                  <a:cubicBezTo>
                    <a:pt x="1159891" y="638429"/>
                    <a:pt x="887222" y="933704"/>
                    <a:pt x="623570" y="933704"/>
                  </a:cubicBezTo>
                  <a:cubicBezTo>
                    <a:pt x="531749" y="933704"/>
                    <a:pt x="441071" y="897890"/>
                    <a:pt x="350520" y="802640"/>
                  </a:cubicBezTo>
                  <a:cubicBezTo>
                    <a:pt x="0" y="433578"/>
                    <a:pt x="250444" y="0"/>
                    <a:pt x="250444" y="0"/>
                  </a:cubicBezTo>
                  <a:close/>
                </a:path>
              </a:pathLst>
            </a:custGeom>
            <a:solidFill>
              <a:srgbClr val="D5815F"/>
            </a:solidFill>
          </p:spPr>
        </p:sp>
      </p:grpSp>
      <p:sp>
        <p:nvSpPr>
          <p:cNvPr name="Freeform 18" id="18"/>
          <p:cNvSpPr/>
          <p:nvPr/>
        </p:nvSpPr>
        <p:spPr>
          <a:xfrm flipH="false" flipV="false" rot="0">
            <a:off x="2970832" y="14"/>
            <a:ext cx="2396572" cy="1003124"/>
          </a:xfrm>
          <a:custGeom>
            <a:avLst/>
            <a:gdLst/>
            <a:ahLst/>
            <a:cxnLst/>
            <a:rect r="r" b="b" t="t" l="l"/>
            <a:pathLst>
              <a:path h="1003124" w="2396572">
                <a:moveTo>
                  <a:pt x="0" y="0"/>
                </a:moveTo>
                <a:lnTo>
                  <a:pt x="2396572" y="0"/>
                </a:lnTo>
                <a:lnTo>
                  <a:pt x="2396572" y="1003124"/>
                </a:lnTo>
                <a:lnTo>
                  <a:pt x="0" y="100312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1557756" y="5910"/>
            <a:ext cx="4907420" cy="1112502"/>
          </a:xfrm>
          <a:custGeom>
            <a:avLst/>
            <a:gdLst/>
            <a:ahLst/>
            <a:cxnLst/>
            <a:rect r="r" b="b" t="t" l="l"/>
            <a:pathLst>
              <a:path h="1112502" w="4907420">
                <a:moveTo>
                  <a:pt x="0" y="0"/>
                </a:moveTo>
                <a:lnTo>
                  <a:pt x="4907420" y="0"/>
                </a:lnTo>
                <a:lnTo>
                  <a:pt x="4907420" y="1112502"/>
                </a:lnTo>
                <a:lnTo>
                  <a:pt x="0" y="111250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1517925" y="5143500"/>
            <a:ext cx="15252150" cy="1885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879"/>
              </a:lnSpc>
            </a:pPr>
            <a:r>
              <a:rPr lang="en-US" sz="12399">
                <a:solidFill>
                  <a:srgbClr val="D78DB3"/>
                </a:solidFill>
                <a:latin typeface="Rajdhani Bold"/>
                <a:ea typeface="Rajdhani Bold"/>
                <a:cs typeface="Rajdhani Bold"/>
                <a:sym typeface="Rajdhani Bold"/>
              </a:rPr>
              <a:t>Introduction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7499625" y="3424775"/>
            <a:ext cx="3288750" cy="1142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879"/>
              </a:lnSpc>
            </a:pPr>
            <a:r>
              <a:rPr lang="en-US" sz="12399">
                <a:solidFill>
                  <a:srgbClr val="D78DB3"/>
                </a:solidFill>
                <a:latin typeface="Rajdhani Bold"/>
                <a:ea typeface="Rajdhani Bold"/>
                <a:cs typeface="Rajdhani Bold"/>
                <a:sym typeface="Rajdhani Bold"/>
              </a:rPr>
              <a:t>01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" y="8665648"/>
            <a:ext cx="2398352" cy="1623544"/>
            <a:chOff x="0" y="0"/>
            <a:chExt cx="3197803" cy="216472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197860" cy="2164461"/>
            </a:xfrm>
            <a:custGeom>
              <a:avLst/>
              <a:gdLst/>
              <a:ahLst/>
              <a:cxnLst/>
              <a:rect r="r" b="b" t="t" l="l"/>
              <a:pathLst>
                <a:path h="2164461" w="3197860">
                  <a:moveTo>
                    <a:pt x="622554" y="0"/>
                  </a:moveTo>
                  <a:cubicBezTo>
                    <a:pt x="420497" y="0"/>
                    <a:pt x="195580" y="57404"/>
                    <a:pt x="0" y="164973"/>
                  </a:cubicBezTo>
                  <a:lnTo>
                    <a:pt x="0" y="2164461"/>
                  </a:lnTo>
                  <a:lnTo>
                    <a:pt x="2920873" y="2164461"/>
                  </a:lnTo>
                  <a:cubicBezTo>
                    <a:pt x="2920873" y="2164461"/>
                    <a:pt x="3197860" y="1684401"/>
                    <a:pt x="2810129" y="1276096"/>
                  </a:cubicBezTo>
                  <a:cubicBezTo>
                    <a:pt x="2710307" y="1170940"/>
                    <a:pt x="2609850" y="1131316"/>
                    <a:pt x="2508504" y="1131316"/>
                  </a:cubicBezTo>
                  <a:cubicBezTo>
                    <a:pt x="2216531" y="1131316"/>
                    <a:pt x="1915287" y="1458214"/>
                    <a:pt x="1583309" y="1489456"/>
                  </a:cubicBezTo>
                  <a:cubicBezTo>
                    <a:pt x="1548384" y="1492885"/>
                    <a:pt x="1515618" y="1494409"/>
                    <a:pt x="1485392" y="1494409"/>
                  </a:cubicBezTo>
                  <a:cubicBezTo>
                    <a:pt x="1051560" y="1494409"/>
                    <a:pt x="1092327" y="1155065"/>
                    <a:pt x="1195959" y="574929"/>
                  </a:cubicBezTo>
                  <a:cubicBezTo>
                    <a:pt x="1266444" y="178689"/>
                    <a:pt x="979678" y="0"/>
                    <a:pt x="622554" y="0"/>
                  </a:cubicBezTo>
                  <a:close/>
                </a:path>
              </a:pathLst>
            </a:custGeom>
            <a:solidFill>
              <a:srgbClr val="F4D562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4" y="8449632"/>
            <a:ext cx="2550560" cy="1837368"/>
          </a:xfrm>
          <a:custGeom>
            <a:avLst/>
            <a:gdLst/>
            <a:ahLst/>
            <a:cxnLst/>
            <a:rect r="r" b="b" t="t" l="l"/>
            <a:pathLst>
              <a:path h="1837368" w="2550560">
                <a:moveTo>
                  <a:pt x="0" y="0"/>
                </a:moveTo>
                <a:lnTo>
                  <a:pt x="2550560" y="0"/>
                </a:lnTo>
                <a:lnTo>
                  <a:pt x="2550560" y="1837368"/>
                </a:lnTo>
                <a:lnTo>
                  <a:pt x="0" y="183736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24" y="14142"/>
            <a:ext cx="2005100" cy="1813110"/>
          </a:xfrm>
          <a:custGeom>
            <a:avLst/>
            <a:gdLst/>
            <a:ahLst/>
            <a:cxnLst/>
            <a:rect r="r" b="b" t="t" l="l"/>
            <a:pathLst>
              <a:path h="1813110" w="2005100">
                <a:moveTo>
                  <a:pt x="0" y="0"/>
                </a:moveTo>
                <a:lnTo>
                  <a:pt x="2005100" y="0"/>
                </a:lnTo>
                <a:lnTo>
                  <a:pt x="2005100" y="1813110"/>
                </a:lnTo>
                <a:lnTo>
                  <a:pt x="0" y="181311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-8" y="12"/>
            <a:ext cx="1745166" cy="1156804"/>
            <a:chOff x="0" y="0"/>
            <a:chExt cx="2326888" cy="154240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381"/>
              <a:ext cx="2326894" cy="1541653"/>
            </a:xfrm>
            <a:custGeom>
              <a:avLst/>
              <a:gdLst/>
              <a:ahLst/>
              <a:cxnLst/>
              <a:rect r="r" b="b" t="t" l="l"/>
              <a:pathLst>
                <a:path h="1541653" w="2326894">
                  <a:moveTo>
                    <a:pt x="0" y="0"/>
                  </a:moveTo>
                  <a:lnTo>
                    <a:pt x="0" y="1541653"/>
                  </a:lnTo>
                  <a:cubicBezTo>
                    <a:pt x="442722" y="1406017"/>
                    <a:pt x="368808" y="756920"/>
                    <a:pt x="775843" y="756920"/>
                  </a:cubicBezTo>
                  <a:cubicBezTo>
                    <a:pt x="788162" y="756920"/>
                    <a:pt x="800735" y="757301"/>
                    <a:pt x="814197" y="758444"/>
                  </a:cubicBezTo>
                  <a:cubicBezTo>
                    <a:pt x="1027176" y="778129"/>
                    <a:pt x="1322451" y="924941"/>
                    <a:pt x="1600454" y="924941"/>
                  </a:cubicBezTo>
                  <a:cubicBezTo>
                    <a:pt x="1909826" y="924941"/>
                    <a:pt x="2197862" y="742823"/>
                    <a:pt x="2326894" y="0"/>
                  </a:cubicBezTo>
                  <a:close/>
                </a:path>
              </a:pathLst>
            </a:custGeom>
            <a:solidFill>
              <a:srgbClr val="D5815F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8156844" y="1827252"/>
            <a:ext cx="9759872" cy="6358982"/>
          </a:xfrm>
          <a:custGeom>
            <a:avLst/>
            <a:gdLst/>
            <a:ahLst/>
            <a:cxnLst/>
            <a:rect r="r" b="b" t="t" l="l"/>
            <a:pathLst>
              <a:path h="6358982" w="9759872">
                <a:moveTo>
                  <a:pt x="0" y="0"/>
                </a:moveTo>
                <a:lnTo>
                  <a:pt x="9759872" y="0"/>
                </a:lnTo>
                <a:lnTo>
                  <a:pt x="9759872" y="6358982"/>
                </a:lnTo>
                <a:lnTo>
                  <a:pt x="0" y="635898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65571" y="2256651"/>
            <a:ext cx="7166739" cy="2447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727205" indent="-863603" lvl="1">
              <a:lnSpc>
                <a:spcPts val="9600"/>
              </a:lnSpc>
              <a:buFont typeface="Arial"/>
              <a:buChar char="•"/>
            </a:pPr>
            <a:r>
              <a:rPr lang="en-US" sz="8000">
                <a:solidFill>
                  <a:srgbClr val="000A39"/>
                </a:solidFill>
                <a:latin typeface="Rajdhani Bold"/>
                <a:ea typeface="Rajdhani Bold"/>
                <a:cs typeface="Rajdhani Bold"/>
                <a:sym typeface="Rajdhani Bold"/>
              </a:rPr>
              <a:t>Problem Statement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668958" y="5142726"/>
            <a:ext cx="6957658" cy="2857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20421" indent="-410210" lvl="1">
              <a:lnSpc>
                <a:spcPts val="4560"/>
              </a:lnSpc>
              <a:buFont typeface="Arial"/>
              <a:buChar char="•"/>
            </a:pPr>
            <a:r>
              <a:rPr lang="en-US" sz="3800">
                <a:solidFill>
                  <a:srgbClr val="000A39"/>
                </a:solidFill>
                <a:latin typeface="Nunito Sans"/>
                <a:ea typeface="Nunito Sans"/>
                <a:cs typeface="Nunito Sans"/>
                <a:sym typeface="Nunito Sans"/>
              </a:rPr>
              <a:t>High customer churn rate impacting revenue.</a:t>
            </a:r>
          </a:p>
          <a:p>
            <a:pPr algn="l" marL="820421" indent="-410210" lvl="1">
              <a:lnSpc>
                <a:spcPts val="4560"/>
              </a:lnSpc>
              <a:buFont typeface="Arial"/>
              <a:buChar char="•"/>
            </a:pPr>
            <a:r>
              <a:rPr lang="en-US" sz="3800">
                <a:solidFill>
                  <a:srgbClr val="000A39"/>
                </a:solidFill>
                <a:latin typeface="Nunito Sans"/>
                <a:ea typeface="Nunito Sans"/>
                <a:cs typeface="Nunito Sans"/>
                <a:sym typeface="Nunito Sans"/>
              </a:rPr>
              <a:t>Need to understand customer behavior to improve retention.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262368" y="30"/>
            <a:ext cx="2025776" cy="1754652"/>
          </a:xfrm>
          <a:custGeom>
            <a:avLst/>
            <a:gdLst/>
            <a:ahLst/>
            <a:cxnLst/>
            <a:rect r="r" b="b" t="t" l="l"/>
            <a:pathLst>
              <a:path h="1754652" w="2025776">
                <a:moveTo>
                  <a:pt x="0" y="0"/>
                </a:moveTo>
                <a:lnTo>
                  <a:pt x="2025776" y="0"/>
                </a:lnTo>
                <a:lnTo>
                  <a:pt x="2025776" y="1754652"/>
                </a:lnTo>
                <a:lnTo>
                  <a:pt x="0" y="175465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889630" y="8665648"/>
            <a:ext cx="2398352" cy="1623544"/>
            <a:chOff x="0" y="0"/>
            <a:chExt cx="3197803" cy="216472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197733" cy="2164461"/>
            </a:xfrm>
            <a:custGeom>
              <a:avLst/>
              <a:gdLst/>
              <a:ahLst/>
              <a:cxnLst/>
              <a:rect r="r" b="b" t="t" l="l"/>
              <a:pathLst>
                <a:path h="2164461" w="3197733">
                  <a:moveTo>
                    <a:pt x="2575179" y="0"/>
                  </a:moveTo>
                  <a:cubicBezTo>
                    <a:pt x="2777363" y="0"/>
                    <a:pt x="3002153" y="57404"/>
                    <a:pt x="3197733" y="164973"/>
                  </a:cubicBezTo>
                  <a:lnTo>
                    <a:pt x="3197733" y="2164461"/>
                  </a:lnTo>
                  <a:lnTo>
                    <a:pt x="276987" y="2164461"/>
                  </a:lnTo>
                  <a:cubicBezTo>
                    <a:pt x="276987" y="2164461"/>
                    <a:pt x="0" y="1684401"/>
                    <a:pt x="387731" y="1276096"/>
                  </a:cubicBezTo>
                  <a:cubicBezTo>
                    <a:pt x="487553" y="1170940"/>
                    <a:pt x="588010" y="1131316"/>
                    <a:pt x="689356" y="1131316"/>
                  </a:cubicBezTo>
                  <a:cubicBezTo>
                    <a:pt x="981329" y="1131316"/>
                    <a:pt x="1282573" y="1458214"/>
                    <a:pt x="1614551" y="1489456"/>
                  </a:cubicBezTo>
                  <a:cubicBezTo>
                    <a:pt x="1649476" y="1492885"/>
                    <a:pt x="1682242" y="1494409"/>
                    <a:pt x="1712468" y="1494409"/>
                  </a:cubicBezTo>
                  <a:cubicBezTo>
                    <a:pt x="2146300" y="1494409"/>
                    <a:pt x="2105533" y="1155065"/>
                    <a:pt x="2001901" y="574929"/>
                  </a:cubicBezTo>
                  <a:cubicBezTo>
                    <a:pt x="1931416" y="178689"/>
                    <a:pt x="2218055" y="0"/>
                    <a:pt x="2575179" y="0"/>
                  </a:cubicBezTo>
                  <a:close/>
                </a:path>
              </a:pathLst>
            </a:custGeom>
            <a:solidFill>
              <a:srgbClr val="F4D562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16542834" y="12"/>
            <a:ext cx="1745166" cy="1156804"/>
            <a:chOff x="0" y="0"/>
            <a:chExt cx="2326888" cy="154240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381"/>
              <a:ext cx="2326894" cy="1541653"/>
            </a:xfrm>
            <a:custGeom>
              <a:avLst/>
              <a:gdLst/>
              <a:ahLst/>
              <a:cxnLst/>
              <a:rect r="r" b="b" t="t" l="l"/>
              <a:pathLst>
                <a:path h="1541653" w="2326894">
                  <a:moveTo>
                    <a:pt x="2326894" y="0"/>
                  </a:moveTo>
                  <a:lnTo>
                    <a:pt x="2326894" y="1541653"/>
                  </a:lnTo>
                  <a:cubicBezTo>
                    <a:pt x="1884172" y="1406017"/>
                    <a:pt x="1958086" y="756920"/>
                    <a:pt x="1551051" y="756920"/>
                  </a:cubicBezTo>
                  <a:cubicBezTo>
                    <a:pt x="1538732" y="756920"/>
                    <a:pt x="1526159" y="757301"/>
                    <a:pt x="1512697" y="758444"/>
                  </a:cubicBezTo>
                  <a:cubicBezTo>
                    <a:pt x="1299718" y="778129"/>
                    <a:pt x="1004570" y="924941"/>
                    <a:pt x="726440" y="924941"/>
                  </a:cubicBezTo>
                  <a:cubicBezTo>
                    <a:pt x="417068" y="924941"/>
                    <a:pt x="129032" y="742696"/>
                    <a:pt x="0" y="0"/>
                  </a:cubicBezTo>
                  <a:close/>
                </a:path>
              </a:pathLst>
            </a:custGeom>
            <a:solidFill>
              <a:srgbClr val="D5815F"/>
            </a:solid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15737454" y="8449632"/>
            <a:ext cx="2550560" cy="1837368"/>
          </a:xfrm>
          <a:custGeom>
            <a:avLst/>
            <a:gdLst/>
            <a:ahLst/>
            <a:cxnLst/>
            <a:rect r="r" b="b" t="t" l="l"/>
            <a:pathLst>
              <a:path h="1837368" w="2550560">
                <a:moveTo>
                  <a:pt x="0" y="0"/>
                </a:moveTo>
                <a:lnTo>
                  <a:pt x="2550560" y="0"/>
                </a:lnTo>
                <a:lnTo>
                  <a:pt x="2550560" y="1837368"/>
                </a:lnTo>
                <a:lnTo>
                  <a:pt x="0" y="183736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8642621" y="1745157"/>
            <a:ext cx="5697150" cy="1219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727200" indent="-863600" lvl="1">
              <a:lnSpc>
                <a:spcPts val="9600"/>
              </a:lnSpc>
              <a:buFont typeface="Arial"/>
              <a:buChar char="•"/>
            </a:pPr>
            <a:r>
              <a:rPr lang="en-US" sz="8000">
                <a:solidFill>
                  <a:srgbClr val="000A39"/>
                </a:solidFill>
                <a:latin typeface="Rajdhani Bold"/>
                <a:ea typeface="Rajdhani Bold"/>
                <a:cs typeface="Rajdhani Bold"/>
                <a:sym typeface="Rajdhani Bold"/>
              </a:rPr>
              <a:t>Objective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186133" y="1902514"/>
            <a:ext cx="8127388" cy="6481942"/>
          </a:xfrm>
          <a:custGeom>
            <a:avLst/>
            <a:gdLst/>
            <a:ahLst/>
            <a:cxnLst/>
            <a:rect r="r" b="b" t="t" l="l"/>
            <a:pathLst>
              <a:path h="6481942" w="8127388">
                <a:moveTo>
                  <a:pt x="0" y="0"/>
                </a:moveTo>
                <a:lnTo>
                  <a:pt x="8127388" y="0"/>
                </a:lnTo>
                <a:lnTo>
                  <a:pt x="8127388" y="6481942"/>
                </a:lnTo>
                <a:lnTo>
                  <a:pt x="0" y="648194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9952670" y="3564432"/>
            <a:ext cx="7654433" cy="4000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20421" indent="-410210" lvl="1">
              <a:lnSpc>
                <a:spcPts val="4560"/>
              </a:lnSpc>
              <a:buFont typeface="Arial"/>
              <a:buChar char="•"/>
            </a:pPr>
            <a:r>
              <a:rPr lang="en-US" sz="3800">
                <a:solidFill>
                  <a:srgbClr val="000A39"/>
                </a:solidFill>
                <a:latin typeface="Nunito Sans"/>
                <a:ea typeface="Nunito Sans"/>
                <a:cs typeface="Nunito Sans"/>
                <a:sym typeface="Nunito Sans"/>
              </a:rPr>
              <a:t>Analyze customer demographics and usage patterns.</a:t>
            </a:r>
          </a:p>
          <a:p>
            <a:pPr algn="l" marL="820421" indent="-410210" lvl="1">
              <a:lnSpc>
                <a:spcPts val="4560"/>
              </a:lnSpc>
              <a:buFont typeface="Arial"/>
              <a:buChar char="•"/>
            </a:pPr>
            <a:r>
              <a:rPr lang="en-US" sz="3800">
                <a:solidFill>
                  <a:srgbClr val="000A39"/>
                </a:solidFill>
                <a:latin typeface="Nunito Sans"/>
                <a:ea typeface="Nunito Sans"/>
                <a:cs typeface="Nunito Sans"/>
                <a:sym typeface="Nunito Sans"/>
              </a:rPr>
              <a:t>Identify key factors influencing customer churn.</a:t>
            </a:r>
          </a:p>
          <a:p>
            <a:pPr algn="l" marL="820421" indent="-410210" lvl="1">
              <a:lnSpc>
                <a:spcPts val="4560"/>
              </a:lnSpc>
              <a:buFont typeface="Arial"/>
              <a:buChar char="•"/>
            </a:pPr>
            <a:r>
              <a:rPr lang="en-US" sz="3800">
                <a:solidFill>
                  <a:srgbClr val="000A39"/>
                </a:solidFill>
                <a:latin typeface="Nunito Sans"/>
                <a:ea typeface="Nunito Sans"/>
                <a:cs typeface="Nunito Sans"/>
                <a:sym typeface="Nunito Sans"/>
              </a:rPr>
              <a:t>Develop targeted retention strategies.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14"/>
            <a:ext cx="18288000" cy="627600"/>
            <a:chOff x="0" y="0"/>
            <a:chExt cx="24384000" cy="836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836803"/>
            </a:xfrm>
            <a:custGeom>
              <a:avLst/>
              <a:gdLst/>
              <a:ahLst/>
              <a:cxnLst/>
              <a:rect r="r" b="b" t="t" l="l"/>
              <a:pathLst>
                <a:path h="836803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836803"/>
                  </a:lnTo>
                  <a:lnTo>
                    <a:pt x="0" y="836803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4" id="4"/>
          <p:cNvGrpSpPr/>
          <p:nvPr/>
        </p:nvGrpSpPr>
        <p:grpSpPr>
          <a:xfrm rot="5400000">
            <a:off x="16179058" y="427644"/>
            <a:ext cx="2536594" cy="1681336"/>
            <a:chOff x="0" y="0"/>
            <a:chExt cx="3382125" cy="224178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508"/>
              <a:ext cx="3382010" cy="2240788"/>
            </a:xfrm>
            <a:custGeom>
              <a:avLst/>
              <a:gdLst/>
              <a:ahLst/>
              <a:cxnLst/>
              <a:rect r="r" b="b" t="t" l="l"/>
              <a:pathLst>
                <a:path h="2240788" w="3382010">
                  <a:moveTo>
                    <a:pt x="0" y="0"/>
                  </a:moveTo>
                  <a:lnTo>
                    <a:pt x="0" y="2240788"/>
                  </a:lnTo>
                  <a:cubicBezTo>
                    <a:pt x="643636" y="2043303"/>
                    <a:pt x="535940" y="1099947"/>
                    <a:pt x="1127887" y="1099947"/>
                  </a:cubicBezTo>
                  <a:cubicBezTo>
                    <a:pt x="1145667" y="1099947"/>
                    <a:pt x="1163955" y="1100963"/>
                    <a:pt x="1183259" y="1102614"/>
                  </a:cubicBezTo>
                  <a:cubicBezTo>
                    <a:pt x="1492631" y="1131189"/>
                    <a:pt x="1922145" y="1344168"/>
                    <a:pt x="2326259" y="1344168"/>
                  </a:cubicBezTo>
                  <a:cubicBezTo>
                    <a:pt x="2776093" y="1344168"/>
                    <a:pt x="3194812" y="1080008"/>
                    <a:pt x="3382010" y="0"/>
                  </a:cubicBezTo>
                  <a:close/>
                </a:path>
              </a:pathLst>
            </a:custGeom>
            <a:solidFill>
              <a:srgbClr val="000A39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6052208" y="14"/>
            <a:ext cx="1685026" cy="1134744"/>
            <a:chOff x="0" y="0"/>
            <a:chExt cx="2246701" cy="151299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127"/>
              <a:ext cx="2246503" cy="1512697"/>
            </a:xfrm>
            <a:custGeom>
              <a:avLst/>
              <a:gdLst/>
              <a:ahLst/>
              <a:cxnLst/>
              <a:rect r="r" b="b" t="t" l="l"/>
              <a:pathLst>
                <a:path h="1512697" w="2246503">
                  <a:moveTo>
                    <a:pt x="2246503" y="0"/>
                  </a:moveTo>
                  <a:lnTo>
                    <a:pt x="2246503" y="1133983"/>
                  </a:lnTo>
                  <a:cubicBezTo>
                    <a:pt x="2190623" y="1348486"/>
                    <a:pt x="1980311" y="1512697"/>
                    <a:pt x="1810385" y="1512697"/>
                  </a:cubicBezTo>
                  <a:cubicBezTo>
                    <a:pt x="1756791" y="1512697"/>
                    <a:pt x="1707007" y="1496441"/>
                    <a:pt x="1667637" y="1459992"/>
                  </a:cubicBezTo>
                  <a:cubicBezTo>
                    <a:pt x="1509903" y="1314831"/>
                    <a:pt x="1848612" y="901446"/>
                    <a:pt x="1642110" y="689483"/>
                  </a:cubicBezTo>
                  <a:cubicBezTo>
                    <a:pt x="1610995" y="657733"/>
                    <a:pt x="1577467" y="644652"/>
                    <a:pt x="1540637" y="644652"/>
                  </a:cubicBezTo>
                  <a:cubicBezTo>
                    <a:pt x="1372616" y="644652"/>
                    <a:pt x="1140968" y="916432"/>
                    <a:pt x="810641" y="916432"/>
                  </a:cubicBezTo>
                  <a:cubicBezTo>
                    <a:pt x="731139" y="916432"/>
                    <a:pt x="645795" y="900811"/>
                    <a:pt x="554228" y="861695"/>
                  </a:cubicBezTo>
                  <a:cubicBezTo>
                    <a:pt x="0" y="624840"/>
                    <a:pt x="433578" y="0"/>
                    <a:pt x="433578" y="0"/>
                  </a:cubicBezTo>
                  <a:close/>
                </a:path>
              </a:pathLst>
            </a:custGeom>
            <a:solidFill>
              <a:srgbClr val="D78DB3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696028" y="14"/>
            <a:ext cx="2536624" cy="1397420"/>
          </a:xfrm>
          <a:custGeom>
            <a:avLst/>
            <a:gdLst/>
            <a:ahLst/>
            <a:cxnLst/>
            <a:rect r="r" b="b" t="t" l="l"/>
            <a:pathLst>
              <a:path h="1397420" w="2536624">
                <a:moveTo>
                  <a:pt x="0" y="0"/>
                </a:moveTo>
                <a:lnTo>
                  <a:pt x="2536624" y="0"/>
                </a:lnTo>
                <a:lnTo>
                  <a:pt x="2536624" y="1397420"/>
                </a:lnTo>
                <a:lnTo>
                  <a:pt x="0" y="13974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-10800000">
            <a:off x="-22" y="14"/>
            <a:ext cx="2231732" cy="2379484"/>
            <a:chOff x="0" y="0"/>
            <a:chExt cx="2975643" cy="317264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381"/>
              <a:ext cx="2975356" cy="3171952"/>
            </a:xfrm>
            <a:custGeom>
              <a:avLst/>
              <a:gdLst/>
              <a:ahLst/>
              <a:cxnLst/>
              <a:rect r="r" b="b" t="t" l="l"/>
              <a:pathLst>
                <a:path h="3171952" w="2975356">
                  <a:moveTo>
                    <a:pt x="2975356" y="0"/>
                  </a:moveTo>
                  <a:lnTo>
                    <a:pt x="2975356" y="3171952"/>
                  </a:lnTo>
                  <a:lnTo>
                    <a:pt x="135890" y="3171952"/>
                  </a:lnTo>
                  <a:cubicBezTo>
                    <a:pt x="32512" y="2695194"/>
                    <a:pt x="0" y="2319274"/>
                    <a:pt x="445135" y="2183765"/>
                  </a:cubicBezTo>
                  <a:cubicBezTo>
                    <a:pt x="890270" y="2048256"/>
                    <a:pt x="174498" y="1199007"/>
                    <a:pt x="554990" y="889635"/>
                  </a:cubicBezTo>
                  <a:cubicBezTo>
                    <a:pt x="621284" y="835533"/>
                    <a:pt x="692785" y="814324"/>
                    <a:pt x="767715" y="814324"/>
                  </a:cubicBezTo>
                  <a:cubicBezTo>
                    <a:pt x="1055497" y="814324"/>
                    <a:pt x="1397381" y="1127887"/>
                    <a:pt x="1703197" y="1127887"/>
                  </a:cubicBezTo>
                  <a:cubicBezTo>
                    <a:pt x="1776222" y="1127887"/>
                    <a:pt x="1847469" y="1109853"/>
                    <a:pt x="1915287" y="1065403"/>
                  </a:cubicBezTo>
                  <a:cubicBezTo>
                    <a:pt x="2340864" y="786638"/>
                    <a:pt x="2300986" y="0"/>
                    <a:pt x="2975356" y="0"/>
                  </a:cubicBezTo>
                  <a:close/>
                </a:path>
              </a:pathLst>
            </a:custGeom>
            <a:solidFill>
              <a:srgbClr val="69B0B1"/>
            </a:solidFill>
          </p:spPr>
        </p:sp>
      </p:grpSp>
      <p:grpSp>
        <p:nvGrpSpPr>
          <p:cNvPr name="Group 11" id="11"/>
          <p:cNvGrpSpPr/>
          <p:nvPr/>
        </p:nvGrpSpPr>
        <p:grpSpPr>
          <a:xfrm rot="-10800000">
            <a:off x="7317152" y="14"/>
            <a:ext cx="3176468" cy="1124332"/>
            <a:chOff x="0" y="0"/>
            <a:chExt cx="4235291" cy="1499109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254"/>
              <a:ext cx="4235069" cy="1498600"/>
            </a:xfrm>
            <a:custGeom>
              <a:avLst/>
              <a:gdLst/>
              <a:ahLst/>
              <a:cxnLst/>
              <a:rect r="r" b="b" t="t" l="l"/>
              <a:pathLst>
                <a:path h="1498600" w="4235069">
                  <a:moveTo>
                    <a:pt x="1224280" y="0"/>
                  </a:moveTo>
                  <a:cubicBezTo>
                    <a:pt x="650748" y="0"/>
                    <a:pt x="0" y="646430"/>
                    <a:pt x="101727" y="1498600"/>
                  </a:cubicBezTo>
                  <a:lnTo>
                    <a:pt x="4058666" y="1498600"/>
                  </a:lnTo>
                  <a:cubicBezTo>
                    <a:pt x="4235069" y="1082548"/>
                    <a:pt x="4010660" y="504190"/>
                    <a:pt x="3365500" y="323850"/>
                  </a:cubicBezTo>
                  <a:cubicBezTo>
                    <a:pt x="3258439" y="293751"/>
                    <a:pt x="3158490" y="282194"/>
                    <a:pt x="3064256" y="282194"/>
                  </a:cubicBezTo>
                  <a:cubicBezTo>
                    <a:pt x="2747010" y="282194"/>
                    <a:pt x="2492502" y="413385"/>
                    <a:pt x="2229104" y="413385"/>
                  </a:cubicBezTo>
                  <a:cubicBezTo>
                    <a:pt x="2059051" y="413385"/>
                    <a:pt x="1885442" y="358648"/>
                    <a:pt x="1689227" y="178943"/>
                  </a:cubicBezTo>
                  <a:cubicBezTo>
                    <a:pt x="1554861" y="55753"/>
                    <a:pt x="1393063" y="0"/>
                    <a:pt x="1224280" y="0"/>
                  </a:cubicBezTo>
                  <a:close/>
                </a:path>
              </a:pathLst>
            </a:custGeom>
            <a:solidFill>
              <a:srgbClr val="000A39"/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0" y="14"/>
            <a:ext cx="2136916" cy="1599506"/>
            <a:chOff x="0" y="0"/>
            <a:chExt cx="2849221" cy="2132675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849245" cy="2132711"/>
            </a:xfrm>
            <a:custGeom>
              <a:avLst/>
              <a:gdLst/>
              <a:ahLst/>
              <a:cxnLst/>
              <a:rect r="r" b="b" t="t" l="l"/>
              <a:pathLst>
                <a:path h="2132711" w="2849245">
                  <a:moveTo>
                    <a:pt x="0" y="0"/>
                  </a:moveTo>
                  <a:lnTo>
                    <a:pt x="0" y="2132711"/>
                  </a:lnTo>
                  <a:cubicBezTo>
                    <a:pt x="1778" y="2132711"/>
                    <a:pt x="3302" y="2132711"/>
                    <a:pt x="5207" y="2132711"/>
                  </a:cubicBezTo>
                  <a:cubicBezTo>
                    <a:pt x="550545" y="2132711"/>
                    <a:pt x="465709" y="1288796"/>
                    <a:pt x="936498" y="1288796"/>
                  </a:cubicBezTo>
                  <a:cubicBezTo>
                    <a:pt x="965200" y="1288796"/>
                    <a:pt x="996061" y="1291971"/>
                    <a:pt x="1029335" y="1298575"/>
                  </a:cubicBezTo>
                  <a:cubicBezTo>
                    <a:pt x="1109853" y="1314831"/>
                    <a:pt x="1185037" y="1322197"/>
                    <a:pt x="1255141" y="1322197"/>
                  </a:cubicBezTo>
                  <a:cubicBezTo>
                    <a:pt x="1688084" y="1322197"/>
                    <a:pt x="1924812" y="1038225"/>
                    <a:pt x="2002790" y="783336"/>
                  </a:cubicBezTo>
                  <a:cubicBezTo>
                    <a:pt x="2124075" y="386080"/>
                    <a:pt x="2849245" y="898398"/>
                    <a:pt x="2788031" y="0"/>
                  </a:cubicBezTo>
                  <a:close/>
                </a:path>
              </a:pathLst>
            </a:custGeom>
            <a:solidFill>
              <a:srgbClr val="F4D562"/>
            </a:solid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10033398" y="14"/>
            <a:ext cx="4518114" cy="1002890"/>
          </a:xfrm>
          <a:custGeom>
            <a:avLst/>
            <a:gdLst/>
            <a:ahLst/>
            <a:cxnLst/>
            <a:rect r="r" b="b" t="t" l="l"/>
            <a:pathLst>
              <a:path h="1002890" w="4518114">
                <a:moveTo>
                  <a:pt x="0" y="0"/>
                </a:moveTo>
                <a:lnTo>
                  <a:pt x="4518114" y="0"/>
                </a:lnTo>
                <a:lnTo>
                  <a:pt x="4518114" y="1002890"/>
                </a:lnTo>
                <a:lnTo>
                  <a:pt x="0" y="100289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6" id="16"/>
          <p:cNvGrpSpPr/>
          <p:nvPr/>
        </p:nvGrpSpPr>
        <p:grpSpPr>
          <a:xfrm rot="0">
            <a:off x="16119668" y="14"/>
            <a:ext cx="2168310" cy="1467866"/>
            <a:chOff x="0" y="0"/>
            <a:chExt cx="2891080" cy="1957155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254"/>
              <a:ext cx="2890774" cy="1956943"/>
            </a:xfrm>
            <a:custGeom>
              <a:avLst/>
              <a:gdLst/>
              <a:ahLst/>
              <a:cxnLst/>
              <a:rect r="r" b="b" t="t" l="l"/>
              <a:pathLst>
                <a:path h="1956943" w="2890774">
                  <a:moveTo>
                    <a:pt x="2890774" y="0"/>
                  </a:moveTo>
                  <a:lnTo>
                    <a:pt x="2890774" y="1807591"/>
                  </a:lnTo>
                  <a:cubicBezTo>
                    <a:pt x="2714117" y="1905127"/>
                    <a:pt x="2511044" y="1956943"/>
                    <a:pt x="2328164" y="1956943"/>
                  </a:cubicBezTo>
                  <a:cubicBezTo>
                    <a:pt x="2005076" y="1956943"/>
                    <a:pt x="1745869" y="1795272"/>
                    <a:pt x="1810131" y="1436878"/>
                  </a:cubicBezTo>
                  <a:cubicBezTo>
                    <a:pt x="1903603" y="912241"/>
                    <a:pt x="1940560" y="605790"/>
                    <a:pt x="1548130" y="605790"/>
                  </a:cubicBezTo>
                  <a:cubicBezTo>
                    <a:pt x="1520825" y="605790"/>
                    <a:pt x="1491488" y="607187"/>
                    <a:pt x="1459992" y="610235"/>
                  </a:cubicBezTo>
                  <a:cubicBezTo>
                    <a:pt x="1159891" y="638429"/>
                    <a:pt x="887222" y="933704"/>
                    <a:pt x="623570" y="933704"/>
                  </a:cubicBezTo>
                  <a:cubicBezTo>
                    <a:pt x="531749" y="933704"/>
                    <a:pt x="441071" y="897890"/>
                    <a:pt x="350520" y="802640"/>
                  </a:cubicBezTo>
                  <a:cubicBezTo>
                    <a:pt x="0" y="433578"/>
                    <a:pt x="250444" y="0"/>
                    <a:pt x="250444" y="0"/>
                  </a:cubicBezTo>
                  <a:close/>
                </a:path>
              </a:pathLst>
            </a:custGeom>
            <a:solidFill>
              <a:srgbClr val="D5815F"/>
            </a:solidFill>
          </p:spPr>
        </p:sp>
      </p:grpSp>
      <p:sp>
        <p:nvSpPr>
          <p:cNvPr name="Freeform 18" id="18"/>
          <p:cNvSpPr/>
          <p:nvPr/>
        </p:nvSpPr>
        <p:spPr>
          <a:xfrm flipH="false" flipV="false" rot="0">
            <a:off x="2970832" y="14"/>
            <a:ext cx="2396572" cy="1003124"/>
          </a:xfrm>
          <a:custGeom>
            <a:avLst/>
            <a:gdLst/>
            <a:ahLst/>
            <a:cxnLst/>
            <a:rect r="r" b="b" t="t" l="l"/>
            <a:pathLst>
              <a:path h="1003124" w="2396572">
                <a:moveTo>
                  <a:pt x="0" y="0"/>
                </a:moveTo>
                <a:lnTo>
                  <a:pt x="2396572" y="0"/>
                </a:lnTo>
                <a:lnTo>
                  <a:pt x="2396572" y="1003124"/>
                </a:lnTo>
                <a:lnTo>
                  <a:pt x="0" y="100312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1557756" y="5910"/>
            <a:ext cx="4907420" cy="1112502"/>
          </a:xfrm>
          <a:custGeom>
            <a:avLst/>
            <a:gdLst/>
            <a:ahLst/>
            <a:cxnLst/>
            <a:rect r="r" b="b" t="t" l="l"/>
            <a:pathLst>
              <a:path h="1112502" w="4907420">
                <a:moveTo>
                  <a:pt x="0" y="0"/>
                </a:moveTo>
                <a:lnTo>
                  <a:pt x="4907420" y="0"/>
                </a:lnTo>
                <a:lnTo>
                  <a:pt x="4907420" y="1112502"/>
                </a:lnTo>
                <a:lnTo>
                  <a:pt x="0" y="111250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1354537" y="4807529"/>
            <a:ext cx="15252150" cy="3771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879"/>
              </a:lnSpc>
            </a:pPr>
            <a:r>
              <a:rPr lang="en-US" sz="12399">
                <a:solidFill>
                  <a:srgbClr val="D78DB3"/>
                </a:solidFill>
                <a:latin typeface="Rajdhani Bold"/>
                <a:ea typeface="Rajdhani Bold"/>
                <a:cs typeface="Rajdhani Bold"/>
                <a:sym typeface="Rajdhani Bold"/>
              </a:rPr>
              <a:t>Exploratory Data Analysis (EDA )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7269527" y="3180865"/>
            <a:ext cx="3288750" cy="1885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879"/>
              </a:lnSpc>
            </a:pPr>
            <a:r>
              <a:rPr lang="en-US" sz="12399">
                <a:solidFill>
                  <a:srgbClr val="D78DB3"/>
                </a:solidFill>
                <a:latin typeface="Rajdhani Bold"/>
                <a:ea typeface="Rajdhani Bold"/>
                <a:cs typeface="Rajdhani Bold"/>
                <a:sym typeface="Rajdhani Bold"/>
              </a:rPr>
              <a:t>02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4" y="291080"/>
            <a:ext cx="1786942" cy="2013706"/>
          </a:xfrm>
          <a:custGeom>
            <a:avLst/>
            <a:gdLst/>
            <a:ahLst/>
            <a:cxnLst/>
            <a:rect r="r" b="b" t="t" l="l"/>
            <a:pathLst>
              <a:path h="2013706" w="1786942">
                <a:moveTo>
                  <a:pt x="0" y="0"/>
                </a:moveTo>
                <a:lnTo>
                  <a:pt x="1786942" y="0"/>
                </a:lnTo>
                <a:lnTo>
                  <a:pt x="1786942" y="2013706"/>
                </a:lnTo>
                <a:lnTo>
                  <a:pt x="0" y="201370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11834"/>
            <a:ext cx="2141320" cy="1442012"/>
            <a:chOff x="0" y="0"/>
            <a:chExt cx="2855093" cy="192268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254"/>
              <a:ext cx="2854833" cy="1922399"/>
            </a:xfrm>
            <a:custGeom>
              <a:avLst/>
              <a:gdLst/>
              <a:ahLst/>
              <a:cxnLst/>
              <a:rect r="r" b="b" t="t" l="l"/>
              <a:pathLst>
                <a:path h="1922399" w="2854833">
                  <a:moveTo>
                    <a:pt x="0" y="0"/>
                  </a:moveTo>
                  <a:lnTo>
                    <a:pt x="0" y="1440942"/>
                  </a:lnTo>
                  <a:cubicBezTo>
                    <a:pt x="71247" y="1713738"/>
                    <a:pt x="338328" y="1922399"/>
                    <a:pt x="554228" y="1922399"/>
                  </a:cubicBezTo>
                  <a:cubicBezTo>
                    <a:pt x="622427" y="1922399"/>
                    <a:pt x="685546" y="1901571"/>
                    <a:pt x="735711" y="1855216"/>
                  </a:cubicBezTo>
                  <a:cubicBezTo>
                    <a:pt x="936117" y="1670685"/>
                    <a:pt x="505714" y="1145413"/>
                    <a:pt x="768223" y="876173"/>
                  </a:cubicBezTo>
                  <a:cubicBezTo>
                    <a:pt x="807720" y="835787"/>
                    <a:pt x="850519" y="819277"/>
                    <a:pt x="897128" y="819277"/>
                  </a:cubicBezTo>
                  <a:cubicBezTo>
                    <a:pt x="1110615" y="819277"/>
                    <a:pt x="1404874" y="1164717"/>
                    <a:pt x="1824736" y="1164717"/>
                  </a:cubicBezTo>
                  <a:cubicBezTo>
                    <a:pt x="1925574" y="1164717"/>
                    <a:pt x="2033905" y="1144651"/>
                    <a:pt x="2150110" y="1094867"/>
                  </a:cubicBezTo>
                  <a:cubicBezTo>
                    <a:pt x="2854833" y="793750"/>
                    <a:pt x="2304034" y="0"/>
                    <a:pt x="2304034" y="0"/>
                  </a:cubicBezTo>
                  <a:close/>
                </a:path>
              </a:pathLst>
            </a:custGeom>
            <a:solidFill>
              <a:srgbClr val="69B0B1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16393448" y="0"/>
            <a:ext cx="1894558" cy="2019988"/>
            <a:chOff x="0" y="0"/>
            <a:chExt cx="2526077" cy="269331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254" y="254"/>
              <a:ext cx="2525903" cy="2692654"/>
            </a:xfrm>
            <a:custGeom>
              <a:avLst/>
              <a:gdLst/>
              <a:ahLst/>
              <a:cxnLst/>
              <a:rect r="r" b="b" t="t" l="l"/>
              <a:pathLst>
                <a:path h="2692654" w="2525903">
                  <a:moveTo>
                    <a:pt x="115062" y="0"/>
                  </a:moveTo>
                  <a:cubicBezTo>
                    <a:pt x="27305" y="404749"/>
                    <a:pt x="0" y="723900"/>
                    <a:pt x="377952" y="838962"/>
                  </a:cubicBezTo>
                  <a:cubicBezTo>
                    <a:pt x="755904" y="954024"/>
                    <a:pt x="147828" y="1674876"/>
                    <a:pt x="471170" y="1937512"/>
                  </a:cubicBezTo>
                  <a:cubicBezTo>
                    <a:pt x="527177" y="1983359"/>
                    <a:pt x="587883" y="2001393"/>
                    <a:pt x="651510" y="2001393"/>
                  </a:cubicBezTo>
                  <a:cubicBezTo>
                    <a:pt x="895858" y="2001393"/>
                    <a:pt x="1186053" y="1735201"/>
                    <a:pt x="1445641" y="1735201"/>
                  </a:cubicBezTo>
                  <a:cubicBezTo>
                    <a:pt x="1507998" y="1735201"/>
                    <a:pt x="1568323" y="1750441"/>
                    <a:pt x="1625727" y="1788160"/>
                  </a:cubicBezTo>
                  <a:cubicBezTo>
                    <a:pt x="1987042" y="2025142"/>
                    <a:pt x="1953133" y="2692654"/>
                    <a:pt x="2525903" y="2692654"/>
                  </a:cubicBezTo>
                  <a:lnTo>
                    <a:pt x="2525903" y="0"/>
                  </a:lnTo>
                  <a:close/>
                </a:path>
              </a:pathLst>
            </a:custGeom>
            <a:solidFill>
              <a:srgbClr val="F4D562"/>
            </a:solid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16366560" y="39376"/>
            <a:ext cx="1894550" cy="2006882"/>
          </a:xfrm>
          <a:custGeom>
            <a:avLst/>
            <a:gdLst/>
            <a:ahLst/>
            <a:cxnLst/>
            <a:rect r="r" b="b" t="t" l="l"/>
            <a:pathLst>
              <a:path h="2006882" w="1894550">
                <a:moveTo>
                  <a:pt x="0" y="0"/>
                </a:moveTo>
                <a:lnTo>
                  <a:pt x="1894550" y="0"/>
                </a:lnTo>
                <a:lnTo>
                  <a:pt x="1894550" y="2006882"/>
                </a:lnTo>
                <a:lnTo>
                  <a:pt x="0" y="200688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6896" y="9525000"/>
            <a:ext cx="18261110" cy="762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5000">
                <a:solidFill>
                  <a:srgbClr val="000A39"/>
                </a:solidFill>
                <a:latin typeface="Rajdhani Bold"/>
                <a:ea typeface="Rajdhani Bold"/>
                <a:cs typeface="Rajdhani Bold"/>
                <a:sym typeface="Rajdhani Bold"/>
              </a:rPr>
              <a:t>the ratio between males and females in our company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893447" y="290378"/>
            <a:ext cx="16906056" cy="8741509"/>
            <a:chOff x="0" y="0"/>
            <a:chExt cx="22541408" cy="11655346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9504613" y="1528188"/>
              <a:ext cx="13036795" cy="9778551"/>
            </a:xfrm>
            <a:custGeom>
              <a:avLst/>
              <a:gdLst/>
              <a:ahLst/>
              <a:cxnLst/>
              <a:rect r="r" b="b" t="t" l="l"/>
              <a:pathLst>
                <a:path h="9778551" w="13036795">
                  <a:moveTo>
                    <a:pt x="0" y="0"/>
                  </a:moveTo>
                  <a:lnTo>
                    <a:pt x="13036795" y="0"/>
                  </a:lnTo>
                  <a:lnTo>
                    <a:pt x="13036795" y="9778551"/>
                  </a:lnTo>
                  <a:lnTo>
                    <a:pt x="0" y="977855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0" r="-440" b="0"/>
              </a:stretch>
            </a:blip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0" y="1179581"/>
              <a:ext cx="8741367" cy="10475765"/>
            </a:xfrm>
            <a:custGeom>
              <a:avLst/>
              <a:gdLst/>
              <a:ahLst/>
              <a:cxnLst/>
              <a:rect r="r" b="b" t="t" l="l"/>
              <a:pathLst>
                <a:path h="10475765" w="8741367">
                  <a:moveTo>
                    <a:pt x="0" y="0"/>
                  </a:moveTo>
                  <a:lnTo>
                    <a:pt x="8741367" y="0"/>
                  </a:lnTo>
                  <a:lnTo>
                    <a:pt x="8741367" y="10475765"/>
                  </a:lnTo>
                  <a:lnTo>
                    <a:pt x="0" y="104757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0" r="0" b="0"/>
              </a:stretch>
            </a:blip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8444962" y="26541"/>
              <a:ext cx="403707" cy="976711"/>
            </a:xfrm>
            <a:custGeom>
              <a:avLst/>
              <a:gdLst/>
              <a:ahLst/>
              <a:cxnLst/>
              <a:rect r="r" b="b" t="t" l="l"/>
              <a:pathLst>
                <a:path h="976711" w="403707">
                  <a:moveTo>
                    <a:pt x="0" y="0"/>
                  </a:moveTo>
                  <a:lnTo>
                    <a:pt x="403707" y="0"/>
                  </a:lnTo>
                  <a:lnTo>
                    <a:pt x="403707" y="976711"/>
                  </a:lnTo>
                  <a:lnTo>
                    <a:pt x="0" y="97671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10093269" y="0"/>
              <a:ext cx="456479" cy="1003252"/>
            </a:xfrm>
            <a:custGeom>
              <a:avLst/>
              <a:gdLst/>
              <a:ahLst/>
              <a:cxnLst/>
              <a:rect r="r" b="b" t="t" l="l"/>
              <a:pathLst>
                <a:path h="1003252" w="456479">
                  <a:moveTo>
                    <a:pt x="0" y="0"/>
                  </a:moveTo>
                  <a:lnTo>
                    <a:pt x="456480" y="0"/>
                  </a:lnTo>
                  <a:lnTo>
                    <a:pt x="456480" y="1003252"/>
                  </a:lnTo>
                  <a:lnTo>
                    <a:pt x="0" y="100325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4" id="14"/>
            <p:cNvSpPr txBox="true"/>
            <p:nvPr/>
          </p:nvSpPr>
          <p:spPr>
            <a:xfrm rot="0">
              <a:off x="7386626" y="386749"/>
              <a:ext cx="928688" cy="4445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639"/>
                </a:lnSpc>
                <a:spcBef>
                  <a:spcPct val="0"/>
                </a:spcBef>
              </a:pPr>
              <a:r>
                <a:rPr lang="en-US" sz="2199">
                  <a:solidFill>
                    <a:srgbClr val="000A39"/>
                  </a:solidFill>
                  <a:latin typeface="Rajdhani Bold"/>
                  <a:ea typeface="Rajdhani Bold"/>
                  <a:cs typeface="Rajdhani Bold"/>
                  <a:sym typeface="Rajdhani Bold"/>
                </a:rPr>
                <a:t>50.5%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10710384" y="386749"/>
              <a:ext cx="937617" cy="4445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639"/>
                </a:lnSpc>
                <a:spcBef>
                  <a:spcPct val="0"/>
                </a:spcBef>
              </a:pPr>
              <a:r>
                <a:rPr lang="en-US" sz="2199">
                  <a:solidFill>
                    <a:srgbClr val="000A39"/>
                  </a:solidFill>
                  <a:latin typeface="Rajdhani Bold"/>
                  <a:ea typeface="Rajdhani Bold"/>
                  <a:cs typeface="Rajdhani Bold"/>
                  <a:sym typeface="Rajdhani Bold"/>
                </a:rPr>
                <a:t>49.5%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4" y="291080"/>
            <a:ext cx="1786942" cy="2013706"/>
          </a:xfrm>
          <a:custGeom>
            <a:avLst/>
            <a:gdLst/>
            <a:ahLst/>
            <a:cxnLst/>
            <a:rect r="r" b="b" t="t" l="l"/>
            <a:pathLst>
              <a:path h="2013706" w="1786942">
                <a:moveTo>
                  <a:pt x="0" y="0"/>
                </a:moveTo>
                <a:lnTo>
                  <a:pt x="1786942" y="0"/>
                </a:lnTo>
                <a:lnTo>
                  <a:pt x="1786942" y="2013706"/>
                </a:lnTo>
                <a:lnTo>
                  <a:pt x="0" y="201370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11834"/>
            <a:ext cx="2141320" cy="1442012"/>
            <a:chOff x="0" y="0"/>
            <a:chExt cx="2855093" cy="192268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254"/>
              <a:ext cx="2854833" cy="1922399"/>
            </a:xfrm>
            <a:custGeom>
              <a:avLst/>
              <a:gdLst/>
              <a:ahLst/>
              <a:cxnLst/>
              <a:rect r="r" b="b" t="t" l="l"/>
              <a:pathLst>
                <a:path h="1922399" w="2854833">
                  <a:moveTo>
                    <a:pt x="0" y="0"/>
                  </a:moveTo>
                  <a:lnTo>
                    <a:pt x="0" y="1440942"/>
                  </a:lnTo>
                  <a:cubicBezTo>
                    <a:pt x="71247" y="1713738"/>
                    <a:pt x="338328" y="1922399"/>
                    <a:pt x="554228" y="1922399"/>
                  </a:cubicBezTo>
                  <a:cubicBezTo>
                    <a:pt x="622427" y="1922399"/>
                    <a:pt x="685546" y="1901571"/>
                    <a:pt x="735711" y="1855216"/>
                  </a:cubicBezTo>
                  <a:cubicBezTo>
                    <a:pt x="936117" y="1670685"/>
                    <a:pt x="505714" y="1145413"/>
                    <a:pt x="768223" y="876173"/>
                  </a:cubicBezTo>
                  <a:cubicBezTo>
                    <a:pt x="807720" y="835787"/>
                    <a:pt x="850519" y="819277"/>
                    <a:pt x="897128" y="819277"/>
                  </a:cubicBezTo>
                  <a:cubicBezTo>
                    <a:pt x="1110615" y="819277"/>
                    <a:pt x="1404874" y="1164717"/>
                    <a:pt x="1824736" y="1164717"/>
                  </a:cubicBezTo>
                  <a:cubicBezTo>
                    <a:pt x="1925574" y="1164717"/>
                    <a:pt x="2033905" y="1144651"/>
                    <a:pt x="2150110" y="1094867"/>
                  </a:cubicBezTo>
                  <a:cubicBezTo>
                    <a:pt x="2854833" y="793750"/>
                    <a:pt x="2304034" y="0"/>
                    <a:pt x="2304034" y="0"/>
                  </a:cubicBezTo>
                  <a:close/>
                </a:path>
              </a:pathLst>
            </a:custGeom>
            <a:solidFill>
              <a:srgbClr val="69B0B1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16393448" y="0"/>
            <a:ext cx="1894558" cy="2019988"/>
            <a:chOff x="0" y="0"/>
            <a:chExt cx="2526077" cy="269331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254" y="254"/>
              <a:ext cx="2525903" cy="2692654"/>
            </a:xfrm>
            <a:custGeom>
              <a:avLst/>
              <a:gdLst/>
              <a:ahLst/>
              <a:cxnLst/>
              <a:rect r="r" b="b" t="t" l="l"/>
              <a:pathLst>
                <a:path h="2692654" w="2525903">
                  <a:moveTo>
                    <a:pt x="115062" y="0"/>
                  </a:moveTo>
                  <a:cubicBezTo>
                    <a:pt x="27305" y="404749"/>
                    <a:pt x="0" y="723900"/>
                    <a:pt x="377952" y="838962"/>
                  </a:cubicBezTo>
                  <a:cubicBezTo>
                    <a:pt x="755904" y="954024"/>
                    <a:pt x="147828" y="1674876"/>
                    <a:pt x="471170" y="1937512"/>
                  </a:cubicBezTo>
                  <a:cubicBezTo>
                    <a:pt x="527177" y="1983359"/>
                    <a:pt x="587883" y="2001393"/>
                    <a:pt x="651510" y="2001393"/>
                  </a:cubicBezTo>
                  <a:cubicBezTo>
                    <a:pt x="895858" y="2001393"/>
                    <a:pt x="1186053" y="1735201"/>
                    <a:pt x="1445641" y="1735201"/>
                  </a:cubicBezTo>
                  <a:cubicBezTo>
                    <a:pt x="1507998" y="1735201"/>
                    <a:pt x="1568323" y="1750441"/>
                    <a:pt x="1625727" y="1788160"/>
                  </a:cubicBezTo>
                  <a:cubicBezTo>
                    <a:pt x="1987042" y="2025142"/>
                    <a:pt x="1953133" y="2692654"/>
                    <a:pt x="2525903" y="2692654"/>
                  </a:cubicBezTo>
                  <a:lnTo>
                    <a:pt x="2525903" y="0"/>
                  </a:lnTo>
                  <a:close/>
                </a:path>
              </a:pathLst>
            </a:custGeom>
            <a:solidFill>
              <a:srgbClr val="F4D562"/>
            </a:solid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16366560" y="39376"/>
            <a:ext cx="1894550" cy="2006882"/>
          </a:xfrm>
          <a:custGeom>
            <a:avLst/>
            <a:gdLst/>
            <a:ahLst/>
            <a:cxnLst/>
            <a:rect r="r" b="b" t="t" l="l"/>
            <a:pathLst>
              <a:path h="2006882" w="1894550">
                <a:moveTo>
                  <a:pt x="0" y="0"/>
                </a:moveTo>
                <a:lnTo>
                  <a:pt x="1894550" y="0"/>
                </a:lnTo>
                <a:lnTo>
                  <a:pt x="1894550" y="2006882"/>
                </a:lnTo>
                <a:lnTo>
                  <a:pt x="0" y="200688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-24" y="9525000"/>
            <a:ext cx="18261110" cy="762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5000">
                <a:solidFill>
                  <a:srgbClr val="000A39"/>
                </a:solidFill>
                <a:latin typeface="Rajdhani Bold"/>
                <a:ea typeface="Rajdhani Bold"/>
                <a:cs typeface="Rajdhani Bold"/>
                <a:sym typeface="Rajdhani Bold"/>
              </a:rPr>
              <a:t>the ratio between Senior Citizens and others in our company?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0" y="732840"/>
            <a:ext cx="17447872" cy="8037780"/>
            <a:chOff x="0" y="0"/>
            <a:chExt cx="23263829" cy="1071704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10481979" y="1131152"/>
              <a:ext cx="12781849" cy="9585888"/>
            </a:xfrm>
            <a:custGeom>
              <a:avLst/>
              <a:gdLst/>
              <a:ahLst/>
              <a:cxnLst/>
              <a:rect r="r" b="b" t="t" l="l"/>
              <a:pathLst>
                <a:path h="9585888" w="12781849">
                  <a:moveTo>
                    <a:pt x="0" y="0"/>
                  </a:moveTo>
                  <a:lnTo>
                    <a:pt x="12781850" y="0"/>
                  </a:lnTo>
                  <a:lnTo>
                    <a:pt x="12781850" y="9585888"/>
                  </a:lnTo>
                  <a:lnTo>
                    <a:pt x="0" y="95858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-2015" t="0" r="-773" b="0"/>
              </a:stretch>
            </a:blip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1299718" y="1893943"/>
              <a:ext cx="8097313" cy="8726107"/>
            </a:xfrm>
            <a:custGeom>
              <a:avLst/>
              <a:gdLst/>
              <a:ahLst/>
              <a:cxnLst/>
              <a:rect r="r" b="b" t="t" l="l"/>
              <a:pathLst>
                <a:path h="8726107" w="8097313">
                  <a:moveTo>
                    <a:pt x="0" y="0"/>
                  </a:moveTo>
                  <a:lnTo>
                    <a:pt x="8097313" y="0"/>
                  </a:lnTo>
                  <a:lnTo>
                    <a:pt x="8097313" y="8726107"/>
                  </a:lnTo>
                  <a:lnTo>
                    <a:pt x="0" y="872610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-1281" t="0" r="-1281" b="0"/>
              </a:stretch>
            </a:blipFill>
          </p:spPr>
        </p:sp>
        <p:sp>
          <p:nvSpPr>
            <p:cNvPr name="TextBox 12" id="12"/>
            <p:cNvSpPr txBox="true"/>
            <p:nvPr/>
          </p:nvSpPr>
          <p:spPr>
            <a:xfrm rot="0">
              <a:off x="0" y="0"/>
              <a:ext cx="13863036" cy="119512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528"/>
                </a:lnSpc>
              </a:pPr>
              <a:r>
                <a:rPr lang="en-US" sz="2940">
                  <a:solidFill>
                    <a:srgbClr val="000A39"/>
                  </a:solidFill>
                  <a:latin typeface="Rajdhani Bold"/>
                  <a:ea typeface="Rajdhani Bold"/>
                  <a:cs typeface="Rajdhani Bold"/>
                  <a:sym typeface="Rajdhani Bold"/>
                </a:rPr>
                <a:t>yes - &gt; the customer is 65 or older</a:t>
              </a:r>
            </a:p>
            <a:p>
              <a:pPr algn="ctr">
                <a:lnSpc>
                  <a:spcPts val="3528"/>
                </a:lnSpc>
                <a:spcBef>
                  <a:spcPct val="0"/>
                </a:spcBef>
              </a:pPr>
              <a:r>
                <a:rPr lang="en-US" sz="2940">
                  <a:solidFill>
                    <a:srgbClr val="000A39"/>
                  </a:solidFill>
                  <a:latin typeface="Rajdhani Bold"/>
                  <a:ea typeface="Rajdhani Bold"/>
                  <a:cs typeface="Rajdhani Bold"/>
                  <a:sym typeface="Rajdhani Bold"/>
                </a:rPr>
                <a:t>No -&gt; the customer is less than 65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4" y="291080"/>
            <a:ext cx="1786942" cy="2013706"/>
          </a:xfrm>
          <a:custGeom>
            <a:avLst/>
            <a:gdLst/>
            <a:ahLst/>
            <a:cxnLst/>
            <a:rect r="r" b="b" t="t" l="l"/>
            <a:pathLst>
              <a:path h="2013706" w="1786942">
                <a:moveTo>
                  <a:pt x="0" y="0"/>
                </a:moveTo>
                <a:lnTo>
                  <a:pt x="1786942" y="0"/>
                </a:lnTo>
                <a:lnTo>
                  <a:pt x="1786942" y="2013706"/>
                </a:lnTo>
                <a:lnTo>
                  <a:pt x="0" y="20137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11834"/>
            <a:ext cx="2141320" cy="1442012"/>
            <a:chOff x="0" y="0"/>
            <a:chExt cx="2855093" cy="192268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254"/>
              <a:ext cx="2854833" cy="1922399"/>
            </a:xfrm>
            <a:custGeom>
              <a:avLst/>
              <a:gdLst/>
              <a:ahLst/>
              <a:cxnLst/>
              <a:rect r="r" b="b" t="t" l="l"/>
              <a:pathLst>
                <a:path h="1922399" w="2854833">
                  <a:moveTo>
                    <a:pt x="0" y="0"/>
                  </a:moveTo>
                  <a:lnTo>
                    <a:pt x="0" y="1440942"/>
                  </a:lnTo>
                  <a:cubicBezTo>
                    <a:pt x="71247" y="1713738"/>
                    <a:pt x="338328" y="1922399"/>
                    <a:pt x="554228" y="1922399"/>
                  </a:cubicBezTo>
                  <a:cubicBezTo>
                    <a:pt x="622427" y="1922399"/>
                    <a:pt x="685546" y="1901571"/>
                    <a:pt x="735711" y="1855216"/>
                  </a:cubicBezTo>
                  <a:cubicBezTo>
                    <a:pt x="936117" y="1670685"/>
                    <a:pt x="505714" y="1145413"/>
                    <a:pt x="768223" y="876173"/>
                  </a:cubicBezTo>
                  <a:cubicBezTo>
                    <a:pt x="807720" y="835787"/>
                    <a:pt x="850519" y="819277"/>
                    <a:pt x="897128" y="819277"/>
                  </a:cubicBezTo>
                  <a:cubicBezTo>
                    <a:pt x="1110615" y="819277"/>
                    <a:pt x="1404874" y="1164717"/>
                    <a:pt x="1824736" y="1164717"/>
                  </a:cubicBezTo>
                  <a:cubicBezTo>
                    <a:pt x="1925574" y="1164717"/>
                    <a:pt x="2033905" y="1144651"/>
                    <a:pt x="2150110" y="1094867"/>
                  </a:cubicBezTo>
                  <a:cubicBezTo>
                    <a:pt x="2854833" y="793750"/>
                    <a:pt x="2304034" y="0"/>
                    <a:pt x="2304034" y="0"/>
                  </a:cubicBezTo>
                  <a:close/>
                </a:path>
              </a:pathLst>
            </a:custGeom>
            <a:solidFill>
              <a:srgbClr val="69B0B1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16393448" y="0"/>
            <a:ext cx="1894558" cy="2019988"/>
            <a:chOff x="0" y="0"/>
            <a:chExt cx="2526077" cy="269331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254" y="254"/>
              <a:ext cx="2525903" cy="2692654"/>
            </a:xfrm>
            <a:custGeom>
              <a:avLst/>
              <a:gdLst/>
              <a:ahLst/>
              <a:cxnLst/>
              <a:rect r="r" b="b" t="t" l="l"/>
              <a:pathLst>
                <a:path h="2692654" w="2525903">
                  <a:moveTo>
                    <a:pt x="115062" y="0"/>
                  </a:moveTo>
                  <a:cubicBezTo>
                    <a:pt x="27305" y="404749"/>
                    <a:pt x="0" y="723900"/>
                    <a:pt x="377952" y="838962"/>
                  </a:cubicBezTo>
                  <a:cubicBezTo>
                    <a:pt x="755904" y="954024"/>
                    <a:pt x="147828" y="1674876"/>
                    <a:pt x="471170" y="1937512"/>
                  </a:cubicBezTo>
                  <a:cubicBezTo>
                    <a:pt x="527177" y="1983359"/>
                    <a:pt x="587883" y="2001393"/>
                    <a:pt x="651510" y="2001393"/>
                  </a:cubicBezTo>
                  <a:cubicBezTo>
                    <a:pt x="895858" y="2001393"/>
                    <a:pt x="1186053" y="1735201"/>
                    <a:pt x="1445641" y="1735201"/>
                  </a:cubicBezTo>
                  <a:cubicBezTo>
                    <a:pt x="1507998" y="1735201"/>
                    <a:pt x="1568323" y="1750441"/>
                    <a:pt x="1625727" y="1788160"/>
                  </a:cubicBezTo>
                  <a:cubicBezTo>
                    <a:pt x="1987042" y="2025142"/>
                    <a:pt x="1953133" y="2692654"/>
                    <a:pt x="2525903" y="2692654"/>
                  </a:cubicBezTo>
                  <a:lnTo>
                    <a:pt x="2525903" y="0"/>
                  </a:lnTo>
                  <a:close/>
                </a:path>
              </a:pathLst>
            </a:custGeom>
            <a:solidFill>
              <a:srgbClr val="F4D562"/>
            </a:solid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16366560" y="39376"/>
            <a:ext cx="1894550" cy="2006882"/>
          </a:xfrm>
          <a:custGeom>
            <a:avLst/>
            <a:gdLst/>
            <a:ahLst/>
            <a:cxnLst/>
            <a:rect r="r" b="b" t="t" l="l"/>
            <a:pathLst>
              <a:path h="2006882" w="1894550">
                <a:moveTo>
                  <a:pt x="0" y="0"/>
                </a:moveTo>
                <a:lnTo>
                  <a:pt x="1894550" y="0"/>
                </a:lnTo>
                <a:lnTo>
                  <a:pt x="1894550" y="2006882"/>
                </a:lnTo>
                <a:lnTo>
                  <a:pt x="0" y="200688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437748" y="1549096"/>
            <a:ext cx="17338018" cy="7509854"/>
            <a:chOff x="0" y="0"/>
            <a:chExt cx="23117357" cy="1001313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510861"/>
              <a:ext cx="9494738" cy="9016815"/>
            </a:xfrm>
            <a:custGeom>
              <a:avLst/>
              <a:gdLst/>
              <a:ahLst/>
              <a:cxnLst/>
              <a:rect r="r" b="b" t="t" l="l"/>
              <a:pathLst>
                <a:path h="9016815" w="9494738">
                  <a:moveTo>
                    <a:pt x="0" y="0"/>
                  </a:moveTo>
                  <a:lnTo>
                    <a:pt x="9494738" y="0"/>
                  </a:lnTo>
                  <a:lnTo>
                    <a:pt x="9494738" y="9016816"/>
                  </a:lnTo>
                  <a:lnTo>
                    <a:pt x="0" y="90168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10321197" y="0"/>
              <a:ext cx="12796159" cy="10013138"/>
            </a:xfrm>
            <a:custGeom>
              <a:avLst/>
              <a:gdLst/>
              <a:ahLst/>
              <a:cxnLst/>
              <a:rect r="r" b="b" t="t" l="l"/>
              <a:pathLst>
                <a:path h="10013138" w="12796159">
                  <a:moveTo>
                    <a:pt x="0" y="0"/>
                  </a:moveTo>
                  <a:lnTo>
                    <a:pt x="12796160" y="0"/>
                  </a:lnTo>
                  <a:lnTo>
                    <a:pt x="12796160" y="10013138"/>
                  </a:lnTo>
                  <a:lnTo>
                    <a:pt x="0" y="1001313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0" r="0" b="0"/>
              </a:stretch>
            </a:blip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-24" y="9525000"/>
            <a:ext cx="18261110" cy="762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5000">
                <a:solidFill>
                  <a:srgbClr val="000A39"/>
                </a:solidFill>
                <a:latin typeface="Rajdhani Bold"/>
                <a:ea typeface="Rajdhani Bold"/>
                <a:cs typeface="Rajdhani Bold"/>
                <a:sym typeface="Rajdhani Bold"/>
              </a:rPr>
              <a:t>our Contract types we provide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DAGKokklMUo</dc:identifier>
  <dcterms:modified xsi:type="dcterms:W3CDTF">2011-08-01T06:04:30Z</dcterms:modified>
  <cp:revision>1</cp:revision>
  <dc:title>Copy of Co-operative Company Business Plan _ by Slidesgo.pptx</dc:title>
</cp:coreProperties>
</file>