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16" r:id="rId3"/>
  </p:sldMasterIdLst>
  <p:notesMasterIdLst>
    <p:notesMasterId r:id="rId26"/>
  </p:notesMasterIdLst>
  <p:sldIdLst>
    <p:sldId id="256" r:id="rId4"/>
    <p:sldId id="292" r:id="rId5"/>
    <p:sldId id="257" r:id="rId6"/>
    <p:sldId id="298" r:id="rId7"/>
    <p:sldId id="299" r:id="rId8"/>
    <p:sldId id="301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1" r:id="rId19"/>
    <p:sldId id="312" r:id="rId20"/>
    <p:sldId id="313" r:id="rId21"/>
    <p:sldId id="314" r:id="rId22"/>
    <p:sldId id="315" r:id="rId23"/>
    <p:sldId id="316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194" autoAdjust="0"/>
  </p:normalViewPr>
  <p:slideViewPr>
    <p:cSldViewPr snapToGrid="0">
      <p:cViewPr varScale="1">
        <p:scale>
          <a:sx n="88" d="100"/>
          <a:sy n="88" d="100"/>
        </p:scale>
        <p:origin x="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4A5D0-F500-4656-A06F-8877668FA90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54028-0B7A-4366-8D40-A23547F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Tell the story about how I became associated with BDD because it is a good example of the</a:t>
            </a:r>
            <a:r>
              <a:rPr lang="en-US" baseline="0" dirty="0" smtClean="0"/>
              <a:t> efficacy of retrospectives. – BDD Questions – When do we do the BDD scenarios as acceptance criteria?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30"/>
            <a:ext cx="5737412" cy="2854575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6" name="Picture 5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7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7" name="Picture 6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4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-NO LOGO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331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9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9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-NO LOG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0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-NO LOG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1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25"/>
            <a:ext cx="5737412" cy="2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-NO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nerzip-white-noTag-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33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-NO LOGO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  <p:pic>
        <p:nvPicPr>
          <p:cNvPr id="10" name="Picture 9" descr="Synerzip-white-noTag-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79258"/>
            <a:ext cx="2193398" cy="35094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1627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12" name="Picture 11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7" tIns="60959" rIns="121917" bIns="609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4"/>
          </a:xfrm>
          <a:prstGeom prst="rect">
            <a:avLst/>
          </a:prstGeom>
        </p:spPr>
        <p:txBody>
          <a:bodyPr vert="horz" lIns="121917" tIns="60959" rIns="121917" bIns="609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9/16/2019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39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39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8" name="Picture 7" descr="Synerzip-Logo-NoTagLin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1" algn="l" defTabSz="609585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3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3" algn="l" defTabSz="60958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indent="-304793" algn="l" defTabSz="60958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2" tIns="60956" rIns="121912" bIns="609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434"/>
          </a:xfrm>
          <a:prstGeom prst="rect">
            <a:avLst/>
          </a:prstGeom>
        </p:spPr>
        <p:txBody>
          <a:bodyPr vert="horz" lIns="121912" tIns="60956" rIns="121912" bIns="609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Synerzip-white-noTag-smal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4597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ctr" defTabSz="6095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5" indent="-457165" algn="l" defTabSz="6095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6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6" indent="-304777" algn="l" defTabSz="6095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7" algn="l" defTabSz="6095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6" indent="-304777" algn="l" defTabSz="6095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7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6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7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5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9/16/2019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64335" y="6350000"/>
            <a:ext cx="931333" cy="5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438278">
              <a:lnSpc>
                <a:spcPct val="100000"/>
              </a:lnSpc>
              <a:spcBef>
                <a:spcPts val="0"/>
              </a:spcBef>
            </a:pPr>
            <a:fld id="{24C46141-E31C-41A4-BE53-0A6DFD9041A4}" type="slidenum">
              <a:rPr lang="en-US" sz="1800" smtClean="0">
                <a:latin typeface="Arial"/>
              </a:rPr>
              <a:pPr defTabSz="2438278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8"/>
          <p:cNvSpPr/>
          <p:nvPr/>
        </p:nvSpPr>
        <p:spPr>
          <a:xfrm>
            <a:off x="321213" y="2750558"/>
            <a:ext cx="824423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</a:rPr>
              <a:t>TDD &amp; BDD Introduction</a:t>
            </a:r>
          </a:p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chemeClr val="tx1"/>
                </a:solidFill>
              </a:rPr>
              <a:t>Mostafa </a:t>
            </a:r>
            <a:r>
              <a:rPr lang="en-US" dirty="0" err="1" smtClean="0">
                <a:solidFill>
                  <a:schemeClr val="tx1"/>
                </a:solidFill>
              </a:rPr>
              <a:t>Rastegar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00" y="6378222"/>
            <a:ext cx="11938000" cy="47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Development(BDD) introduction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First, we should </a:t>
            </a:r>
            <a:r>
              <a:rPr lang="en-US" dirty="0"/>
              <a:t>consider that BDD </a:t>
            </a:r>
            <a:r>
              <a:rPr lang="en-US" dirty="0" smtClean="0"/>
              <a:t>begins </a:t>
            </a:r>
            <a:r>
              <a:rPr lang="en-US" dirty="0"/>
              <a:t>with Test Driven Development (TDD)</a:t>
            </a:r>
          </a:p>
          <a:p>
            <a:pPr marL="0" indent="0" algn="l" rtl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420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Let’s begin with an example called cash machine:</a:t>
            </a:r>
          </a:p>
          <a:p>
            <a:pPr marL="0" indent="0" algn="l" rtl="0">
              <a:buNone/>
            </a:pPr>
            <a:r>
              <a:rPr lang="en-US" dirty="0" smtClean="0"/>
              <a:t>Given the account balance is £100</a:t>
            </a:r>
          </a:p>
          <a:p>
            <a:pPr marL="0" indent="0" algn="l" rtl="0">
              <a:buNone/>
            </a:pPr>
            <a:r>
              <a:rPr lang="en-US" dirty="0" smtClean="0"/>
              <a:t>	And the card is valid</a:t>
            </a:r>
          </a:p>
          <a:p>
            <a:pPr marL="0" indent="0" algn="l" rtl="0">
              <a:buNone/>
            </a:pPr>
            <a:r>
              <a:rPr lang="en-US" dirty="0" smtClean="0"/>
              <a:t>	And the machine has enough money</a:t>
            </a:r>
          </a:p>
          <a:p>
            <a:pPr marL="0" indent="0" algn="l" rtl="0">
              <a:buNone/>
            </a:pPr>
            <a:r>
              <a:rPr lang="en-US" dirty="0" smtClean="0"/>
              <a:t>When the account holder requests £20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Then the cashpoint should dispense </a:t>
            </a:r>
            <a:r>
              <a:rPr lang="en-US" dirty="0"/>
              <a:t>£20</a:t>
            </a:r>
          </a:p>
          <a:p>
            <a:pPr marL="0" indent="0" algn="l" rtl="0">
              <a:buNone/>
            </a:pPr>
            <a:r>
              <a:rPr lang="en-US" dirty="0" smtClean="0"/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And the card should be returned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5333999" y="2798619"/>
            <a:ext cx="565167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test is in plain English</a:t>
            </a:r>
          </a:p>
        </p:txBody>
      </p:sp>
    </p:spTree>
    <p:extLst>
      <p:ext uri="{BB962C8B-B14F-4D97-AF65-F5344CB8AC3E}">
        <p14:creationId xmlns:p14="http://schemas.microsoft.com/office/powerpoint/2010/main" val="3110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018" y="1825624"/>
            <a:ext cx="7640782" cy="4769139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Let’s begin with an example called cash machine: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Given the account balance is £100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card is valid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machine has enough </a:t>
            </a:r>
            <a:r>
              <a:rPr lang="en-US" dirty="0" smtClean="0">
                <a:solidFill>
                  <a:srgbClr val="7030A0"/>
                </a:solidFill>
              </a:rPr>
              <a:t>money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the account holder requests £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Then the cashpoint should dispense £20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card should be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returned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49844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6" y="5125746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49844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6" y="5125746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11038" y="2306528"/>
            <a:ext cx="7640782" cy="476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5000" dirty="0" smtClean="0">
                <a:solidFill>
                  <a:srgbClr val="7030A0"/>
                </a:solidFill>
              </a:rPr>
              <a:t>Starting State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5000" dirty="0" smtClean="0">
                <a:solidFill>
                  <a:schemeClr val="accent2">
                    <a:lumMod val="75000"/>
                  </a:schemeClr>
                </a:solidFill>
              </a:rPr>
              <a:t>What the user does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5000" dirty="0" smtClean="0">
                <a:solidFill>
                  <a:schemeClr val="accent2">
                    <a:lumMod val="50000"/>
                  </a:schemeClr>
                </a:solidFill>
              </a:rPr>
              <a:t>The expected results</a:t>
            </a:r>
            <a:endParaRPr lang="fa-IR" sz="5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tests can be written at any time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Before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Behavioral Driven Development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First focus on the behaviors that matter to the customer</a:t>
            </a:r>
          </a:p>
          <a:p>
            <a:pPr algn="l" rtl="0"/>
            <a:r>
              <a:rPr lang="en-US" dirty="0" smtClean="0">
                <a:solidFill>
                  <a:schemeClr val="accent2"/>
                </a:solidFill>
              </a:rPr>
              <a:t>During</a:t>
            </a:r>
          </a:p>
          <a:p>
            <a:pPr lvl="1" algn="l" rtl="0"/>
            <a:endParaRPr lang="en-US" dirty="0" smtClean="0">
              <a:solidFill>
                <a:schemeClr val="accent2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After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Difficult to write unit case for an existing system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Writing behavioral tests for an existing system presents no special difficulties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6"/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 New Feature</a:t>
            </a:r>
            <a:endParaRPr lang="fa-I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We use Cucumber for BDD</a:t>
            </a:r>
            <a:endParaRPr lang="fa-IR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08315" y="1994416"/>
            <a:ext cx="4638938" cy="1607582"/>
            <a:chOff x="1093752" y="1976925"/>
            <a:chExt cx="4638938" cy="1607582"/>
          </a:xfrm>
        </p:grpSpPr>
        <p:sp>
          <p:nvSpPr>
            <p:cNvPr id="5" name="TextBox 4"/>
            <p:cNvSpPr txBox="1"/>
            <p:nvPr/>
          </p:nvSpPr>
          <p:spPr>
            <a:xfrm>
              <a:off x="1093752" y="1976925"/>
              <a:ext cx="12469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Feature file</a:t>
              </a:r>
              <a:endParaRPr lang="fa-IR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315" y="2346257"/>
              <a:ext cx="4524375" cy="123825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208315" y="3905726"/>
            <a:ext cx="4898309" cy="1410675"/>
            <a:chOff x="1208315" y="3905726"/>
            <a:chExt cx="4898309" cy="1410675"/>
          </a:xfrm>
        </p:grpSpPr>
        <p:sp>
          <p:nvSpPr>
            <p:cNvPr id="8" name="TextBox 7"/>
            <p:cNvSpPr txBox="1"/>
            <p:nvPr/>
          </p:nvSpPr>
          <p:spPr>
            <a:xfrm>
              <a:off x="1208315" y="3905726"/>
              <a:ext cx="115127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Junit Class</a:t>
              </a:r>
              <a:endParaRPr lang="fa-IR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924" y="4240076"/>
              <a:ext cx="4838700" cy="107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8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W. Edwards </a:t>
            </a:r>
            <a:r>
              <a:rPr lang="en-US" sz="3600" dirty="0" smtClean="0">
                <a:solidFill>
                  <a:schemeClr val="tx1"/>
                </a:solidFill>
              </a:rPr>
              <a:t>Deming</a:t>
            </a:r>
            <a:r>
              <a:rPr lang="en-US" sz="3600" baseline="30000" dirty="0" smtClean="0">
                <a:solidFill>
                  <a:schemeClr val="tx1"/>
                </a:solidFill>
              </a:rPr>
              <a:t>1</a:t>
            </a:r>
            <a:endParaRPr sz="3600" baseline="30000" dirty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31151" y="1524001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“Quality comes not from inspection, but from improvement of the production process. </a:t>
            </a:r>
            <a:r>
              <a:rPr lang="en-US" sz="2800" dirty="0" smtClean="0"/>
              <a:t>“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1524001"/>
            <a:ext cx="3726329" cy="4419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1151" y="6356350"/>
            <a:ext cx="8727149" cy="365125"/>
          </a:xfrm>
        </p:spPr>
        <p:txBody>
          <a:bodyPr/>
          <a:lstStyle/>
          <a:p>
            <a:r>
              <a:rPr lang="en-US" dirty="0"/>
              <a:t>1. was an American statistician, college professor, author, lecturer, and consultant, known for his work in the field of quality management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151" y="2438400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“</a:t>
            </a:r>
            <a:r>
              <a:rPr lang="en-US" sz="2800" dirty="0"/>
              <a:t>We cannot rely on mass inspection to improve </a:t>
            </a:r>
            <a:r>
              <a:rPr lang="en-US" sz="2800" dirty="0" smtClean="0"/>
              <a:t>quality… </a:t>
            </a:r>
            <a:r>
              <a:rPr lang="en-US" sz="2800" dirty="0"/>
              <a:t>As Harold S. Dodge said many years ago, 'You cannot inspect quality into a product.' The quality is there or it isn't by the time it's inspected. </a:t>
            </a:r>
            <a:r>
              <a:rPr lang="en-US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841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8" y="2228964"/>
            <a:ext cx="7991475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428" y="1859632"/>
            <a:ext cx="1737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Integration Class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3369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10" y="2060020"/>
            <a:ext cx="6878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310" y="1690688"/>
            <a:ext cx="20828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Corresponding Class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0736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smtClean="0">
                <a:solidFill>
                  <a:schemeClr val="tx1"/>
                </a:solidFill>
              </a:rPr>
              <a:t>Questions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4" name="man-with-question-mark-22632s.png" descr="man-with-question-mark-22632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4493" y="1600200"/>
            <a:ext cx="4523014" cy="45230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507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>
            <a:off x="3521409" y="2155107"/>
            <a:ext cx="1642265" cy="19011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8" y="1727455"/>
            <a:ext cx="1190348" cy="122605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71" y="4108053"/>
            <a:ext cx="1190348" cy="12260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11" y="4098722"/>
            <a:ext cx="1190348" cy="1226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0">
            <a:off x="6144320" y="2340986"/>
            <a:ext cx="1642265" cy="19011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70" y="2968762"/>
            <a:ext cx="1679745" cy="173012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01837" y="2123975"/>
            <a:ext cx="582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46855" y="4518128"/>
            <a:ext cx="824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Green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3249" y="4518128"/>
            <a:ext cx="106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Refactor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0764" y="3443965"/>
            <a:ext cx="1156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TDD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77826" y="2561947"/>
            <a:ext cx="2864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fails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87980" y="5301250"/>
            <a:ext cx="4264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just the minimum code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passes successfully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31551" y="2561947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Refactor the code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8269">
            <a:off x="4706570" y="4286784"/>
            <a:ext cx="1642264" cy="1901144"/>
          </a:xfrm>
          <a:prstGeom prst="rect">
            <a:avLst/>
          </a:prstGeom>
        </p:spPr>
      </p:pic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Test Driver Development(TDD) lifecycle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98" y="376093"/>
            <a:ext cx="6296025" cy="433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Write some unit test[s]</a:t>
            </a:r>
          </a:p>
          <a:p>
            <a:pPr lvl="1" algn="l" rtl="0"/>
            <a:r>
              <a:rPr lang="en-US" dirty="0" smtClean="0"/>
              <a:t>It definitely fails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Try to correct it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Pass test[s]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Code refactor</a:t>
            </a:r>
          </a:p>
          <a:p>
            <a:pPr marL="0" indent="0" algn="l" rtl="0">
              <a:buNone/>
            </a:pPr>
            <a:endParaRPr lang="en-US" b="1" dirty="0" smtClean="0"/>
          </a:p>
          <a:p>
            <a:pPr marL="0" indent="0" algn="l" rtl="0">
              <a:buNone/>
            </a:pPr>
            <a:r>
              <a:rPr lang="en-US" b="1" dirty="0" smtClean="0"/>
              <a:t>Outcome:</a:t>
            </a:r>
            <a:r>
              <a:rPr lang="en-US" dirty="0" smtClean="0"/>
              <a:t> Code coverage will</a:t>
            </a:r>
          </a:p>
          <a:p>
            <a:pPr marL="0" indent="0" algn="l" rtl="0">
              <a:buNone/>
            </a:pPr>
            <a:r>
              <a:rPr lang="en-US" dirty="0" smtClean="0"/>
              <a:t>be 100%</a:t>
            </a:r>
          </a:p>
        </p:txBody>
      </p:sp>
      <p:sp>
        <p:nvSpPr>
          <p:cNvPr id="6" name="Explosion 1 5"/>
          <p:cNvSpPr/>
          <p:nvPr/>
        </p:nvSpPr>
        <p:spPr>
          <a:xfrm>
            <a:off x="11083637" y="3795568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98" y="4844905"/>
            <a:ext cx="5838825" cy="128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6450" y="3878971"/>
            <a:ext cx="66877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fa-IR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Mockito</a:t>
            </a:r>
            <a:r>
              <a:rPr lang="en-US" dirty="0" smtClean="0"/>
              <a:t> is a powerful framework for mocking objects</a:t>
            </a:r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5637"/>
            <a:ext cx="3495675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3195637"/>
            <a:ext cx="757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160" y="1825625"/>
            <a:ext cx="4761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55" y="1341032"/>
            <a:ext cx="6913418" cy="5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Wiremock</a:t>
            </a:r>
            <a:r>
              <a:rPr lang="en-US" dirty="0" smtClean="0"/>
              <a:t> is </a:t>
            </a:r>
            <a:r>
              <a:rPr lang="en-US" dirty="0"/>
              <a:t>also </a:t>
            </a:r>
            <a:r>
              <a:rPr lang="en-US" dirty="0" smtClean="0"/>
              <a:t>a </a:t>
            </a:r>
            <a:r>
              <a:rPr lang="en-US" dirty="0"/>
              <a:t>library for stubbing and mocking web services.</a:t>
            </a:r>
            <a:endParaRPr lang="en-US" dirty="0" smtClean="0"/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3" y="2425843"/>
            <a:ext cx="4067175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8" y="2425843"/>
            <a:ext cx="7486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Wiremock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826" y="1482436"/>
            <a:ext cx="7832991" cy="51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447</Words>
  <Application>Microsoft Office PowerPoint</Application>
  <PresentationFormat>Widescreen</PresentationFormat>
  <Paragraphs>134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Circular Pro Medium</vt:lpstr>
      <vt:lpstr>Times New Roman</vt:lpstr>
      <vt:lpstr>Wingdings</vt:lpstr>
      <vt:lpstr>Custom Design</vt:lpstr>
      <vt:lpstr>1_Custom Design</vt:lpstr>
      <vt:lpstr>Office Theme</vt:lpstr>
      <vt:lpstr>PowerPoint Presentation</vt:lpstr>
      <vt:lpstr>PowerPoint Presentation</vt:lpstr>
      <vt:lpstr>PowerPoint Presentation</vt:lpstr>
      <vt:lpstr>TDD Steps</vt:lpstr>
      <vt:lpstr>During writing unit tests, we sometimes need some mock objects or services to pass tests</vt:lpstr>
      <vt:lpstr>Mockito</vt:lpstr>
      <vt:lpstr>Mockito</vt:lpstr>
      <vt:lpstr>During writing unit tests, we sometimes need some mock objects or services to pass tests</vt:lpstr>
      <vt:lpstr>Wiremock</vt:lpstr>
      <vt:lpstr>Behavior Driven Development(BDD) introduction</vt:lpstr>
      <vt:lpstr>BDD</vt:lpstr>
      <vt:lpstr>The test is made up three different sections</vt:lpstr>
      <vt:lpstr>The test is made up three different sections</vt:lpstr>
      <vt:lpstr>Behavioral tests can be written at any time</vt:lpstr>
      <vt:lpstr>When the developers begin their work</vt:lpstr>
      <vt:lpstr>When the developers begin their work</vt:lpstr>
      <vt:lpstr>When the developers begin their work</vt:lpstr>
      <vt:lpstr>When the developers begin their work</vt:lpstr>
      <vt:lpstr>We use Cucumber for BDD</vt:lpstr>
      <vt:lpstr>We use Cucumber for BDD</vt:lpstr>
      <vt:lpstr>We use Cucumber for BDD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Apke</dc:creator>
  <cp:lastModifiedBy>Rastgar Mostafa</cp:lastModifiedBy>
  <cp:revision>98</cp:revision>
  <dcterms:created xsi:type="dcterms:W3CDTF">2017-07-07T16:32:54Z</dcterms:created>
  <dcterms:modified xsi:type="dcterms:W3CDTF">2019-09-16T07:50:42Z</dcterms:modified>
</cp:coreProperties>
</file>