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16" r:id="rId3"/>
  </p:sldMasterIdLst>
  <p:notesMasterIdLst>
    <p:notesMasterId r:id="rId30"/>
  </p:notesMasterIdLst>
  <p:sldIdLst>
    <p:sldId id="256" r:id="rId4"/>
    <p:sldId id="319" r:id="rId5"/>
    <p:sldId id="257" r:id="rId6"/>
    <p:sldId id="298" r:id="rId7"/>
    <p:sldId id="299" r:id="rId8"/>
    <p:sldId id="301" r:id="rId9"/>
    <p:sldId id="300" r:id="rId10"/>
    <p:sldId id="302" r:id="rId11"/>
    <p:sldId id="303" r:id="rId12"/>
    <p:sldId id="304" r:id="rId13"/>
    <p:sldId id="305" r:id="rId14"/>
    <p:sldId id="306" r:id="rId15"/>
    <p:sldId id="317" r:id="rId16"/>
    <p:sldId id="308" r:id="rId17"/>
    <p:sldId id="318" r:id="rId18"/>
    <p:sldId id="309" r:id="rId19"/>
    <p:sldId id="311" r:id="rId20"/>
    <p:sldId id="312" r:id="rId21"/>
    <p:sldId id="313" r:id="rId22"/>
    <p:sldId id="314" r:id="rId23"/>
    <p:sldId id="315" r:id="rId24"/>
    <p:sldId id="316" r:id="rId25"/>
    <p:sldId id="321" r:id="rId26"/>
    <p:sldId id="320" r:id="rId27"/>
    <p:sldId id="292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194" autoAdjust="0"/>
  </p:normalViewPr>
  <p:slideViewPr>
    <p:cSldViewPr snapToGrid="0">
      <p:cViewPr varScale="1">
        <p:scale>
          <a:sx n="88" d="100"/>
          <a:sy n="88" d="100"/>
        </p:scale>
        <p:origin x="6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DDFBC-01E5-4CC2-8891-5EA2D367FD7B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8BB553-48DB-4901-BC3A-9006432974CB}">
      <dgm:prSet phldrT="[Text]" custT="1"/>
      <dgm:spPr/>
      <dgm:t>
        <a:bodyPr/>
        <a:lstStyle/>
        <a:p>
          <a:pPr algn="ctr"/>
          <a:r>
            <a:rPr lang="en-IN" sz="1800" b="1" dirty="0">
              <a:latin typeface="Arial" pitchFamily="34" charset="0"/>
              <a:cs typeface="Arial" pitchFamily="34" charset="0"/>
            </a:rPr>
            <a:t>Business Users </a:t>
          </a:r>
          <a:endParaRPr lang="en-US" sz="1800" b="1" dirty="0">
            <a:latin typeface="Arial" pitchFamily="34" charset="0"/>
            <a:cs typeface="Arial" pitchFamily="34" charset="0"/>
          </a:endParaRPr>
        </a:p>
      </dgm:t>
    </dgm:pt>
    <dgm:pt modelId="{C452B442-A84A-49B8-8770-A29288FA3C11}" type="parTrans" cxnId="{F717CE59-518C-4B84-AA0C-E72932E8F9E7}">
      <dgm:prSet/>
      <dgm:spPr/>
      <dgm:t>
        <a:bodyPr/>
        <a:lstStyle/>
        <a:p>
          <a:endParaRPr lang="en-US"/>
        </a:p>
      </dgm:t>
    </dgm:pt>
    <dgm:pt modelId="{F273069B-9671-4635-9B32-CC25486FA0A4}" type="sibTrans" cxnId="{F717CE59-518C-4B84-AA0C-E72932E8F9E7}">
      <dgm:prSet/>
      <dgm:spPr/>
      <dgm:t>
        <a:bodyPr/>
        <a:lstStyle/>
        <a:p>
          <a:endParaRPr lang="en-US"/>
        </a:p>
      </dgm:t>
    </dgm:pt>
    <dgm:pt modelId="{0D7BDDB5-87DE-4D45-9F0B-9856F3853635}">
      <dgm:prSet phldrT="[Text]" custT="1"/>
      <dgm:spPr/>
      <dgm:t>
        <a:bodyPr/>
        <a:lstStyle/>
        <a:p>
          <a:pPr algn="l"/>
          <a:r>
            <a:rPr lang="en-IN" sz="1800" b="1" dirty="0">
              <a:latin typeface="Arial" pitchFamily="34" charset="0"/>
              <a:cs typeface="Arial" pitchFamily="34" charset="0"/>
            </a:rPr>
            <a:t>Test Automation QA’s </a:t>
          </a:r>
          <a:r>
            <a:rPr lang="en-IN" sz="1800" dirty="0">
              <a:latin typeface="Arial" pitchFamily="34" charset="0"/>
              <a:cs typeface="Arial" pitchFamily="34" charset="0"/>
            </a:rPr>
            <a:t>are responsible for implementing each scenario using the BDD framework, according to the user stories that were created by the business users</a:t>
          </a:r>
          <a:endParaRPr lang="en-US" sz="1800" b="0" dirty="0">
            <a:latin typeface="Arial" pitchFamily="34" charset="0"/>
            <a:cs typeface="Arial" pitchFamily="34" charset="0"/>
          </a:endParaRPr>
        </a:p>
      </dgm:t>
    </dgm:pt>
    <dgm:pt modelId="{991727A3-BC66-4834-90A9-C6D1DDC118C4}" type="parTrans" cxnId="{BA735303-C764-42C8-BFC1-B7F6FD2C934B}">
      <dgm:prSet/>
      <dgm:spPr/>
      <dgm:t>
        <a:bodyPr/>
        <a:lstStyle/>
        <a:p>
          <a:endParaRPr lang="en-US"/>
        </a:p>
      </dgm:t>
    </dgm:pt>
    <dgm:pt modelId="{EFF5D862-666B-46C3-B798-D647A2EAB03F}" type="sibTrans" cxnId="{BA735303-C764-42C8-BFC1-B7F6FD2C934B}">
      <dgm:prSet/>
      <dgm:spPr/>
      <dgm:t>
        <a:bodyPr/>
        <a:lstStyle/>
        <a:p>
          <a:endParaRPr lang="en-US"/>
        </a:p>
      </dgm:t>
    </dgm:pt>
    <dgm:pt modelId="{3EC688CC-9B74-4DF4-BD13-6DD390A6230B}">
      <dgm:prSet phldrT="[Text]" custT="1"/>
      <dgm:spPr/>
      <dgm:t>
        <a:bodyPr/>
        <a:lstStyle/>
        <a:p>
          <a:pPr algn="ctr"/>
          <a:r>
            <a:rPr lang="en-IN" sz="1800" b="1" dirty="0">
              <a:latin typeface="Arial" pitchFamily="34" charset="0"/>
              <a:cs typeface="Arial" pitchFamily="34" charset="0"/>
            </a:rPr>
            <a:t>Test Automation QA’s </a:t>
          </a:r>
          <a:endParaRPr lang="en-US" sz="1800" b="1" dirty="0">
            <a:latin typeface="Arial" pitchFamily="34" charset="0"/>
            <a:cs typeface="Arial" pitchFamily="34" charset="0"/>
          </a:endParaRPr>
        </a:p>
      </dgm:t>
    </dgm:pt>
    <dgm:pt modelId="{045AFE43-951F-49B7-81A4-2068B8E15A88}" type="parTrans" cxnId="{9D5796F8-5D37-4FEA-81C3-F2E15E51A838}">
      <dgm:prSet/>
      <dgm:spPr/>
      <dgm:t>
        <a:bodyPr/>
        <a:lstStyle/>
        <a:p>
          <a:endParaRPr lang="en-US"/>
        </a:p>
      </dgm:t>
    </dgm:pt>
    <dgm:pt modelId="{ED0B8448-7F66-45D7-B5A3-C31BD327B707}" type="sibTrans" cxnId="{9D5796F8-5D37-4FEA-81C3-F2E15E51A838}">
      <dgm:prSet/>
      <dgm:spPr/>
      <dgm:t>
        <a:bodyPr/>
        <a:lstStyle/>
        <a:p>
          <a:endParaRPr lang="en-US"/>
        </a:p>
      </dgm:t>
    </dgm:pt>
    <dgm:pt modelId="{586BA02E-2C83-44D6-917F-92843ABC26FE}">
      <dgm:prSet custT="1"/>
      <dgm:spPr/>
      <dgm:t>
        <a:bodyPr/>
        <a:lstStyle/>
        <a:p>
          <a:pPr algn="l"/>
          <a:r>
            <a:rPr lang="en-IN" sz="1800" b="1" dirty="0">
              <a:latin typeface="Arial" pitchFamily="34" charset="0"/>
              <a:cs typeface="Arial" pitchFamily="34" charset="0"/>
            </a:rPr>
            <a:t>Business</a:t>
          </a:r>
          <a:r>
            <a:rPr lang="en-IN" sz="1800" dirty="0">
              <a:latin typeface="Arial" pitchFamily="34" charset="0"/>
              <a:cs typeface="Arial" pitchFamily="34" charset="0"/>
            </a:rPr>
            <a:t> </a:t>
          </a:r>
          <a:r>
            <a:rPr lang="en-IN" sz="1800" b="1" dirty="0">
              <a:latin typeface="Arial" pitchFamily="34" charset="0"/>
              <a:cs typeface="Arial" pitchFamily="34" charset="0"/>
            </a:rPr>
            <a:t>Users</a:t>
          </a:r>
          <a:r>
            <a:rPr lang="en-IN" sz="1800" dirty="0">
              <a:latin typeface="Arial" pitchFamily="34" charset="0"/>
              <a:cs typeface="Arial" pitchFamily="34" charset="0"/>
            </a:rPr>
            <a:t> are domain experts and understands application flows from a user’s point of view. This role can be shared with product owner and business analyst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1465802E-3A7D-4278-8B0E-C5BFED3C0BCB}" type="parTrans" cxnId="{DDBB4A7B-897E-4066-B1CD-24D628FAADDF}">
      <dgm:prSet/>
      <dgm:spPr/>
      <dgm:t>
        <a:bodyPr/>
        <a:lstStyle/>
        <a:p>
          <a:endParaRPr lang="en-US"/>
        </a:p>
      </dgm:t>
    </dgm:pt>
    <dgm:pt modelId="{0EDADA45-1D6F-4CD8-B153-BDFB716645C2}" type="sibTrans" cxnId="{DDBB4A7B-897E-4066-B1CD-24D628FAADDF}">
      <dgm:prSet/>
      <dgm:spPr/>
      <dgm:t>
        <a:bodyPr/>
        <a:lstStyle/>
        <a:p>
          <a:endParaRPr lang="en-US"/>
        </a:p>
      </dgm:t>
    </dgm:pt>
    <dgm:pt modelId="{C1E9A2DE-653C-4AAF-BAC7-242EC2D52876}">
      <dgm:prSet phldrT="[Text]"/>
      <dgm:spPr/>
      <dgm:t>
        <a:bodyPr/>
        <a:lstStyle/>
        <a:p>
          <a:r>
            <a:rPr lang="en-IN" b="1" dirty="0">
              <a:latin typeface="Arial" pitchFamily="34" charset="0"/>
              <a:cs typeface="Arial" pitchFamily="34" charset="0"/>
            </a:rPr>
            <a:t>Developer </a:t>
          </a:r>
          <a:endParaRPr lang="en-US" b="1" dirty="0">
            <a:latin typeface="Arial" pitchFamily="34" charset="0"/>
            <a:cs typeface="Arial" pitchFamily="34" charset="0"/>
          </a:endParaRPr>
        </a:p>
      </dgm:t>
    </dgm:pt>
    <dgm:pt modelId="{0CF2CEC2-9381-4CB5-9162-BD1A317D69EC}" type="parTrans" cxnId="{367967B8-CBFA-4926-B9D9-F06A4BEC2874}">
      <dgm:prSet/>
      <dgm:spPr/>
      <dgm:t>
        <a:bodyPr/>
        <a:lstStyle/>
        <a:p>
          <a:pPr rtl="1"/>
          <a:endParaRPr lang="fa-IR"/>
        </a:p>
      </dgm:t>
    </dgm:pt>
    <dgm:pt modelId="{E93AFC08-326A-4D81-8CFC-BA0142A7C781}" type="sibTrans" cxnId="{367967B8-CBFA-4926-B9D9-F06A4BEC2874}">
      <dgm:prSet/>
      <dgm:spPr/>
      <dgm:t>
        <a:bodyPr/>
        <a:lstStyle/>
        <a:p>
          <a:pPr rtl="1"/>
          <a:endParaRPr lang="fa-IR"/>
        </a:p>
      </dgm:t>
    </dgm:pt>
    <dgm:pt modelId="{94DC652A-D785-4694-B4AD-733917B3D241}">
      <dgm:prSet phldrT="[Text]"/>
      <dgm:spPr/>
      <dgm:t>
        <a:bodyPr/>
        <a:lstStyle/>
        <a:p>
          <a:r>
            <a:rPr lang="en-IN" b="1" dirty="0">
              <a:latin typeface="Arial" pitchFamily="34" charset="0"/>
              <a:cs typeface="Arial" pitchFamily="34" charset="0"/>
            </a:rPr>
            <a:t>Developer</a:t>
          </a:r>
          <a:r>
            <a:rPr lang="en-IN" dirty="0">
              <a:latin typeface="Arial" pitchFamily="34" charset="0"/>
              <a:cs typeface="Arial" pitchFamily="34" charset="0"/>
            </a:rPr>
            <a:t> translates user story scenario into a function which is used to implement the steps into given in acceptance criteria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7BB6E05E-E6E7-423E-AAD6-A049AF7B1594}" type="parTrans" cxnId="{0F00A51F-D9ED-4C3F-B07D-8FF2FF23A5EB}">
      <dgm:prSet/>
      <dgm:spPr/>
      <dgm:t>
        <a:bodyPr/>
        <a:lstStyle/>
        <a:p>
          <a:pPr rtl="1"/>
          <a:endParaRPr lang="fa-IR"/>
        </a:p>
      </dgm:t>
    </dgm:pt>
    <dgm:pt modelId="{222606E0-9BC2-4A3F-AE76-A58EC196B842}" type="sibTrans" cxnId="{0F00A51F-D9ED-4C3F-B07D-8FF2FF23A5EB}">
      <dgm:prSet/>
      <dgm:spPr/>
      <dgm:t>
        <a:bodyPr/>
        <a:lstStyle/>
        <a:p>
          <a:pPr rtl="1"/>
          <a:endParaRPr lang="fa-IR"/>
        </a:p>
      </dgm:t>
    </dgm:pt>
    <dgm:pt modelId="{211FBC8A-ECAF-4F26-8AF9-D95E100B47E0}" type="pres">
      <dgm:prSet presAssocID="{ACBDDFBC-01E5-4CC2-8891-5EA2D367FD7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1FD6E1-91FF-435B-83BB-FFBCC958D7BB}" type="pres">
      <dgm:prSet presAssocID="{3F8BB553-48DB-4901-BC3A-9006432974CB}" presName="composite" presStyleCnt="0"/>
      <dgm:spPr/>
    </dgm:pt>
    <dgm:pt modelId="{C428F6D7-B04F-4444-8CC6-5A6BD9DC88BD}" type="pres">
      <dgm:prSet presAssocID="{3F8BB553-48DB-4901-BC3A-9006432974C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235EF-161E-4D0C-9E5E-DD5C130D3AF5}" type="pres">
      <dgm:prSet presAssocID="{3F8BB553-48DB-4901-BC3A-9006432974C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9A948-48D3-4A0D-B9CE-1E2FBAF65D06}" type="pres">
      <dgm:prSet presAssocID="{F273069B-9671-4635-9B32-CC25486FA0A4}" presName="sp" presStyleCnt="0"/>
      <dgm:spPr/>
    </dgm:pt>
    <dgm:pt modelId="{08898D30-931C-4F73-B5CE-5425BFE010DF}" type="pres">
      <dgm:prSet presAssocID="{3EC688CC-9B74-4DF4-BD13-6DD390A6230B}" presName="composite" presStyleCnt="0"/>
      <dgm:spPr/>
    </dgm:pt>
    <dgm:pt modelId="{F70C7747-D673-45ED-B6DE-E990DCD0C5F6}" type="pres">
      <dgm:prSet presAssocID="{3EC688CC-9B74-4DF4-BD13-6DD390A6230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FFB2C-DBAF-48E2-8D77-683684470F8A}" type="pres">
      <dgm:prSet presAssocID="{3EC688CC-9B74-4DF4-BD13-6DD390A6230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87AB3-36B0-4957-BA84-989A2D5796CB}" type="pres">
      <dgm:prSet presAssocID="{ED0B8448-7F66-45D7-B5A3-C31BD327B707}" presName="sp" presStyleCnt="0"/>
      <dgm:spPr/>
    </dgm:pt>
    <dgm:pt modelId="{643B485C-9D61-45B1-9079-3FDC357D3231}" type="pres">
      <dgm:prSet presAssocID="{C1E9A2DE-653C-4AAF-BAC7-242EC2D52876}" presName="composite" presStyleCnt="0"/>
      <dgm:spPr/>
    </dgm:pt>
    <dgm:pt modelId="{3187AE09-E498-451E-B527-F93981C1E3BB}" type="pres">
      <dgm:prSet presAssocID="{C1E9A2DE-653C-4AAF-BAC7-242EC2D52876}" presName="parentText" presStyleLbl="alignNode1" presStyleIdx="2" presStyleCnt="3" custLinFactNeighborY="-178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EE153214-89E6-4E9A-9E46-ED71ED379AD8}" type="pres">
      <dgm:prSet presAssocID="{C1E9A2DE-653C-4AAF-BAC7-242EC2D5287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F2031042-A51C-47C6-BD35-AF46579D90B9}" type="presOf" srcId="{C1E9A2DE-653C-4AAF-BAC7-242EC2D52876}" destId="{3187AE09-E498-451E-B527-F93981C1E3BB}" srcOrd="0" destOrd="0" presId="urn:microsoft.com/office/officeart/2005/8/layout/chevron2"/>
    <dgm:cxn modelId="{307FCB9B-C90E-4800-98CD-09E68CA18A1C}" type="presOf" srcId="{0D7BDDB5-87DE-4D45-9F0B-9856F3853635}" destId="{268FFB2C-DBAF-48E2-8D77-683684470F8A}" srcOrd="0" destOrd="0" presId="urn:microsoft.com/office/officeart/2005/8/layout/chevron2"/>
    <dgm:cxn modelId="{0F00A51F-D9ED-4C3F-B07D-8FF2FF23A5EB}" srcId="{C1E9A2DE-653C-4AAF-BAC7-242EC2D52876}" destId="{94DC652A-D785-4694-B4AD-733917B3D241}" srcOrd="0" destOrd="0" parTransId="{7BB6E05E-E6E7-423E-AAD6-A049AF7B1594}" sibTransId="{222606E0-9BC2-4A3F-AE76-A58EC196B842}"/>
    <dgm:cxn modelId="{7ACBE7FB-3A86-41B6-9C10-0D94D3B74751}" type="presOf" srcId="{ACBDDFBC-01E5-4CC2-8891-5EA2D367FD7B}" destId="{211FBC8A-ECAF-4F26-8AF9-D95E100B47E0}" srcOrd="0" destOrd="0" presId="urn:microsoft.com/office/officeart/2005/8/layout/chevron2"/>
    <dgm:cxn modelId="{BA735303-C764-42C8-BFC1-B7F6FD2C934B}" srcId="{3EC688CC-9B74-4DF4-BD13-6DD390A6230B}" destId="{0D7BDDB5-87DE-4D45-9F0B-9856F3853635}" srcOrd="0" destOrd="0" parTransId="{991727A3-BC66-4834-90A9-C6D1DDC118C4}" sibTransId="{EFF5D862-666B-46C3-B798-D647A2EAB03F}"/>
    <dgm:cxn modelId="{AEAF9062-9ABC-4360-A2FE-4FCDFA0B781E}" type="presOf" srcId="{94DC652A-D785-4694-B4AD-733917B3D241}" destId="{EE153214-89E6-4E9A-9E46-ED71ED379AD8}" srcOrd="0" destOrd="0" presId="urn:microsoft.com/office/officeart/2005/8/layout/chevron2"/>
    <dgm:cxn modelId="{A6787D86-C13D-4308-99AE-7FE7A30D86A1}" type="presOf" srcId="{3EC688CC-9B74-4DF4-BD13-6DD390A6230B}" destId="{F70C7747-D673-45ED-B6DE-E990DCD0C5F6}" srcOrd="0" destOrd="0" presId="urn:microsoft.com/office/officeart/2005/8/layout/chevron2"/>
    <dgm:cxn modelId="{F717CE59-518C-4B84-AA0C-E72932E8F9E7}" srcId="{ACBDDFBC-01E5-4CC2-8891-5EA2D367FD7B}" destId="{3F8BB553-48DB-4901-BC3A-9006432974CB}" srcOrd="0" destOrd="0" parTransId="{C452B442-A84A-49B8-8770-A29288FA3C11}" sibTransId="{F273069B-9671-4635-9B32-CC25486FA0A4}"/>
    <dgm:cxn modelId="{9D5796F8-5D37-4FEA-81C3-F2E15E51A838}" srcId="{ACBDDFBC-01E5-4CC2-8891-5EA2D367FD7B}" destId="{3EC688CC-9B74-4DF4-BD13-6DD390A6230B}" srcOrd="1" destOrd="0" parTransId="{045AFE43-951F-49B7-81A4-2068B8E15A88}" sibTransId="{ED0B8448-7F66-45D7-B5A3-C31BD327B707}"/>
    <dgm:cxn modelId="{DDBB4A7B-897E-4066-B1CD-24D628FAADDF}" srcId="{3F8BB553-48DB-4901-BC3A-9006432974CB}" destId="{586BA02E-2C83-44D6-917F-92843ABC26FE}" srcOrd="0" destOrd="0" parTransId="{1465802E-3A7D-4278-8B0E-C5BFED3C0BCB}" sibTransId="{0EDADA45-1D6F-4CD8-B153-BDFB716645C2}"/>
    <dgm:cxn modelId="{367967B8-CBFA-4926-B9D9-F06A4BEC2874}" srcId="{ACBDDFBC-01E5-4CC2-8891-5EA2D367FD7B}" destId="{C1E9A2DE-653C-4AAF-BAC7-242EC2D52876}" srcOrd="2" destOrd="0" parTransId="{0CF2CEC2-9381-4CB5-9162-BD1A317D69EC}" sibTransId="{E93AFC08-326A-4D81-8CFC-BA0142A7C781}"/>
    <dgm:cxn modelId="{27413567-BE04-4FA3-9528-C0AFD72BA1C4}" type="presOf" srcId="{3F8BB553-48DB-4901-BC3A-9006432974CB}" destId="{C428F6D7-B04F-4444-8CC6-5A6BD9DC88BD}" srcOrd="0" destOrd="0" presId="urn:microsoft.com/office/officeart/2005/8/layout/chevron2"/>
    <dgm:cxn modelId="{A5A84F18-2902-45A7-A483-D7327D76D94F}" type="presOf" srcId="{586BA02E-2C83-44D6-917F-92843ABC26FE}" destId="{6F5235EF-161E-4D0C-9E5E-DD5C130D3AF5}" srcOrd="0" destOrd="0" presId="urn:microsoft.com/office/officeart/2005/8/layout/chevron2"/>
    <dgm:cxn modelId="{F7541BBD-D86C-4E32-9E27-66291CCCEB37}" type="presParOf" srcId="{211FBC8A-ECAF-4F26-8AF9-D95E100B47E0}" destId="{361FD6E1-91FF-435B-83BB-FFBCC958D7BB}" srcOrd="0" destOrd="0" presId="urn:microsoft.com/office/officeart/2005/8/layout/chevron2"/>
    <dgm:cxn modelId="{1F4FD12E-599C-4BF3-A2D9-F4804DCD264A}" type="presParOf" srcId="{361FD6E1-91FF-435B-83BB-FFBCC958D7BB}" destId="{C428F6D7-B04F-4444-8CC6-5A6BD9DC88BD}" srcOrd="0" destOrd="0" presId="urn:microsoft.com/office/officeart/2005/8/layout/chevron2"/>
    <dgm:cxn modelId="{F2F6908A-17E9-4A38-917E-5A35FA698DAE}" type="presParOf" srcId="{361FD6E1-91FF-435B-83BB-FFBCC958D7BB}" destId="{6F5235EF-161E-4D0C-9E5E-DD5C130D3AF5}" srcOrd="1" destOrd="0" presId="urn:microsoft.com/office/officeart/2005/8/layout/chevron2"/>
    <dgm:cxn modelId="{5772A110-40A6-4C4A-BFD2-F704D32F0D66}" type="presParOf" srcId="{211FBC8A-ECAF-4F26-8AF9-D95E100B47E0}" destId="{DB59A948-48D3-4A0D-B9CE-1E2FBAF65D06}" srcOrd="1" destOrd="0" presId="urn:microsoft.com/office/officeart/2005/8/layout/chevron2"/>
    <dgm:cxn modelId="{A6BEA0F9-34F4-418E-9EA2-0B589454BE5E}" type="presParOf" srcId="{211FBC8A-ECAF-4F26-8AF9-D95E100B47E0}" destId="{08898D30-931C-4F73-B5CE-5425BFE010DF}" srcOrd="2" destOrd="0" presId="urn:microsoft.com/office/officeart/2005/8/layout/chevron2"/>
    <dgm:cxn modelId="{56C24F5A-431C-46C0-8600-19AE0F39B3D7}" type="presParOf" srcId="{08898D30-931C-4F73-B5CE-5425BFE010DF}" destId="{F70C7747-D673-45ED-B6DE-E990DCD0C5F6}" srcOrd="0" destOrd="0" presId="urn:microsoft.com/office/officeart/2005/8/layout/chevron2"/>
    <dgm:cxn modelId="{E480505A-F83E-453F-9A22-49CD0C21A25A}" type="presParOf" srcId="{08898D30-931C-4F73-B5CE-5425BFE010DF}" destId="{268FFB2C-DBAF-48E2-8D77-683684470F8A}" srcOrd="1" destOrd="0" presId="urn:microsoft.com/office/officeart/2005/8/layout/chevron2"/>
    <dgm:cxn modelId="{F05EDE5D-F53C-44F9-AFEF-B4F16BE1B4E1}" type="presParOf" srcId="{211FBC8A-ECAF-4F26-8AF9-D95E100B47E0}" destId="{2C187AB3-36B0-4957-BA84-989A2D5796CB}" srcOrd="3" destOrd="0" presId="urn:microsoft.com/office/officeart/2005/8/layout/chevron2"/>
    <dgm:cxn modelId="{7D104BA9-BBA8-48F8-AA7F-2263339A5DE6}" type="presParOf" srcId="{211FBC8A-ECAF-4F26-8AF9-D95E100B47E0}" destId="{643B485C-9D61-45B1-9079-3FDC357D3231}" srcOrd="4" destOrd="0" presId="urn:microsoft.com/office/officeart/2005/8/layout/chevron2"/>
    <dgm:cxn modelId="{D8D30E85-53E3-4CF4-9738-4045F1559E9E}" type="presParOf" srcId="{643B485C-9D61-45B1-9079-3FDC357D3231}" destId="{3187AE09-E498-451E-B527-F93981C1E3BB}" srcOrd="0" destOrd="0" presId="urn:microsoft.com/office/officeart/2005/8/layout/chevron2"/>
    <dgm:cxn modelId="{91C8FA5F-06C7-4020-95CD-A515998B2F2E}" type="presParOf" srcId="{643B485C-9D61-45B1-9079-3FDC357D3231}" destId="{EE153214-89E6-4E9A-9E46-ED71ED379A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8F6D7-B04F-4444-8CC6-5A6BD9DC88BD}">
      <dsp:nvSpPr>
        <dsp:cNvPr id="0" name=""/>
        <dsp:cNvSpPr/>
      </dsp:nvSpPr>
      <dsp:spPr>
        <a:xfrm rot="5400000">
          <a:off x="-274207" y="279950"/>
          <a:ext cx="1828053" cy="127963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latin typeface="Arial" pitchFamily="34" charset="0"/>
              <a:cs typeface="Arial" pitchFamily="34" charset="0"/>
            </a:rPr>
            <a:t>Business Users </a:t>
          </a:r>
          <a:endParaRPr lang="en-US" sz="18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2" y="645561"/>
        <a:ext cx="1279637" cy="548416"/>
      </dsp:txXfrm>
    </dsp:sp>
    <dsp:sp modelId="{6F5235EF-161E-4D0C-9E5E-DD5C130D3AF5}">
      <dsp:nvSpPr>
        <dsp:cNvPr id="0" name=""/>
        <dsp:cNvSpPr/>
      </dsp:nvSpPr>
      <dsp:spPr>
        <a:xfrm rot="5400000">
          <a:off x="4402185" y="-3116805"/>
          <a:ext cx="1188234" cy="74333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1" kern="1200" dirty="0">
              <a:latin typeface="Arial" pitchFamily="34" charset="0"/>
              <a:cs typeface="Arial" pitchFamily="34" charset="0"/>
            </a:rPr>
            <a:t>Business</a:t>
          </a:r>
          <a:r>
            <a:rPr lang="en-IN" sz="1800" kern="1200" dirty="0">
              <a:latin typeface="Arial" pitchFamily="34" charset="0"/>
              <a:cs typeface="Arial" pitchFamily="34" charset="0"/>
            </a:rPr>
            <a:t> </a:t>
          </a:r>
          <a:r>
            <a:rPr lang="en-IN" sz="1800" b="1" kern="1200" dirty="0">
              <a:latin typeface="Arial" pitchFamily="34" charset="0"/>
              <a:cs typeface="Arial" pitchFamily="34" charset="0"/>
            </a:rPr>
            <a:t>Users</a:t>
          </a:r>
          <a:r>
            <a:rPr lang="en-IN" sz="1800" kern="1200" dirty="0">
              <a:latin typeface="Arial" pitchFamily="34" charset="0"/>
              <a:cs typeface="Arial" pitchFamily="34" charset="0"/>
            </a:rPr>
            <a:t> are domain experts and understands application flows from a user’s point of view. This role can be shared with product owner and business analyst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1279638" y="63747"/>
        <a:ext cx="7375325" cy="1072224"/>
      </dsp:txXfrm>
    </dsp:sp>
    <dsp:sp modelId="{F70C7747-D673-45ED-B6DE-E990DCD0C5F6}">
      <dsp:nvSpPr>
        <dsp:cNvPr id="0" name=""/>
        <dsp:cNvSpPr/>
      </dsp:nvSpPr>
      <dsp:spPr>
        <a:xfrm rot="5400000">
          <a:off x="-274207" y="1916465"/>
          <a:ext cx="1828053" cy="1279637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latin typeface="Arial" pitchFamily="34" charset="0"/>
              <a:cs typeface="Arial" pitchFamily="34" charset="0"/>
            </a:rPr>
            <a:t>Test Automation QA’s </a:t>
          </a:r>
          <a:endParaRPr lang="en-US" sz="18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2" y="2282076"/>
        <a:ext cx="1279637" cy="548416"/>
      </dsp:txXfrm>
    </dsp:sp>
    <dsp:sp modelId="{268FFB2C-DBAF-48E2-8D77-683684470F8A}">
      <dsp:nvSpPr>
        <dsp:cNvPr id="0" name=""/>
        <dsp:cNvSpPr/>
      </dsp:nvSpPr>
      <dsp:spPr>
        <a:xfrm rot="5400000">
          <a:off x="4401872" y="-1479978"/>
          <a:ext cx="1188859" cy="74333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1" kern="1200" dirty="0">
              <a:latin typeface="Arial" pitchFamily="34" charset="0"/>
              <a:cs typeface="Arial" pitchFamily="34" charset="0"/>
            </a:rPr>
            <a:t>Test Automation QA’s </a:t>
          </a:r>
          <a:r>
            <a:rPr lang="en-IN" sz="1800" kern="1200" dirty="0">
              <a:latin typeface="Arial" pitchFamily="34" charset="0"/>
              <a:cs typeface="Arial" pitchFamily="34" charset="0"/>
            </a:rPr>
            <a:t>are responsible for implementing each scenario using the BDD framework, according to the user stories that were created by the business users</a:t>
          </a:r>
          <a:endParaRPr lang="en-US" sz="1800" b="0" kern="1200" dirty="0">
            <a:latin typeface="Arial" pitchFamily="34" charset="0"/>
            <a:cs typeface="Arial" pitchFamily="34" charset="0"/>
          </a:endParaRPr>
        </a:p>
      </dsp:txBody>
      <dsp:txXfrm rot="-5400000">
        <a:off x="1279637" y="1700292"/>
        <a:ext cx="7375295" cy="1072789"/>
      </dsp:txXfrm>
    </dsp:sp>
    <dsp:sp modelId="{3187AE09-E498-451E-B527-F93981C1E3BB}">
      <dsp:nvSpPr>
        <dsp:cNvPr id="0" name=""/>
        <dsp:cNvSpPr/>
      </dsp:nvSpPr>
      <dsp:spPr>
        <a:xfrm rot="5400000">
          <a:off x="-274207" y="3549726"/>
          <a:ext cx="1828053" cy="1279637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>
              <a:latin typeface="Arial" pitchFamily="34" charset="0"/>
              <a:cs typeface="Arial" pitchFamily="34" charset="0"/>
            </a:rPr>
            <a:t>Developer </a:t>
          </a:r>
          <a:endParaRPr lang="en-US" sz="20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2" y="3915337"/>
        <a:ext cx="1279637" cy="548416"/>
      </dsp:txXfrm>
    </dsp:sp>
    <dsp:sp modelId="{EE153214-89E6-4E9A-9E46-ED71ED379AD8}">
      <dsp:nvSpPr>
        <dsp:cNvPr id="0" name=""/>
        <dsp:cNvSpPr/>
      </dsp:nvSpPr>
      <dsp:spPr>
        <a:xfrm rot="5400000">
          <a:off x="4402185" y="156224"/>
          <a:ext cx="1188234" cy="74333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b="1" kern="1200" dirty="0">
              <a:latin typeface="Arial" pitchFamily="34" charset="0"/>
              <a:cs typeface="Arial" pitchFamily="34" charset="0"/>
            </a:rPr>
            <a:t>Developer</a:t>
          </a:r>
          <a:r>
            <a:rPr lang="en-IN" sz="2600" kern="1200" dirty="0">
              <a:latin typeface="Arial" pitchFamily="34" charset="0"/>
              <a:cs typeface="Arial" pitchFamily="34" charset="0"/>
            </a:rPr>
            <a:t> translates user story scenario into a function which is used to implement the steps into given in acceptance criteria</a:t>
          </a:r>
          <a:endParaRPr lang="en-US" sz="2600" kern="1200" dirty="0">
            <a:latin typeface="Arial" pitchFamily="34" charset="0"/>
            <a:cs typeface="Arial" pitchFamily="34" charset="0"/>
          </a:endParaRPr>
        </a:p>
      </dsp:txBody>
      <dsp:txXfrm rot="-5400000">
        <a:off x="1279638" y="3336777"/>
        <a:ext cx="7375325" cy="1072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4A5D0-F500-4656-A06F-8877668FA90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54028-0B7A-4366-8D40-A23547F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Tell the story about how I became associated with BDD because it is a good example of the</a:t>
            </a:r>
            <a:r>
              <a:rPr lang="en-US" baseline="0" dirty="0" smtClean="0"/>
              <a:t> efficacy of retrospectives. – BDD Questions – When do we do the BDD scenarios as acceptance criteria?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Site Background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-banner-1024x68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b="7990"/>
          <a:stretch/>
        </p:blipFill>
        <p:spPr>
          <a:xfrm>
            <a:off x="-9642" y="-1"/>
            <a:ext cx="12201643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 Background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5" name="Picture 4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9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ackground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5" name="Picture 4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3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3430"/>
            <a:ext cx="5737412" cy="2854575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z="1600" smtClean="0">
                <a:latin typeface="Arial"/>
                <a:sym typeface="Circular Pro Medium"/>
              </a:rPr>
              <a:pPr defTabSz="1219108"/>
              <a:t>‹#›</a:t>
            </a:fld>
            <a:endParaRPr lang="en-US" sz="1600" dirty="0">
              <a:latin typeface="Arial"/>
              <a:sym typeface="Circular Pro Medium"/>
            </a:endParaRPr>
          </a:p>
        </p:txBody>
      </p:sp>
      <p:pic>
        <p:nvPicPr>
          <p:cNvPr id="6" name="Picture 5" descr="Synerzip-Logo-NoTag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8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7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 with Arrows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67" y="3420534"/>
            <a:ext cx="6874934" cy="3420534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7" name="Picture 6" descr="Synerzip-Logo-NoTag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9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7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5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4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-NO LOGO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331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7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3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79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9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03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87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19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 Background-NO LOGO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05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ackground-NO LOG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1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Arrows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3425"/>
            <a:ext cx="5737412" cy="28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-NO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ynerzip-white-noTag-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99179"/>
            <a:ext cx="2193398" cy="350944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z="1600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sz="1600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2331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 with Arrow-NO LOGOs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67" y="3420534"/>
            <a:ext cx="6874934" cy="34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S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-banner-1024x68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b="7990"/>
          <a:stretch/>
        </p:blipFill>
        <p:spPr>
          <a:xfrm>
            <a:off x="-9642" y="-1"/>
            <a:ext cx="12201643" cy="6858002"/>
          </a:xfrm>
          <a:prstGeom prst="rect">
            <a:avLst/>
          </a:prstGeom>
        </p:spPr>
      </p:pic>
      <p:pic>
        <p:nvPicPr>
          <p:cNvPr id="10" name="Picture 9" descr="Synerzip-white-noTag-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79258"/>
            <a:ext cx="2193398" cy="350944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4804" y="6380155"/>
            <a:ext cx="11577018" cy="68192"/>
          </a:xfrm>
          <a:prstGeom prst="line">
            <a:avLst/>
          </a:prstGeom>
          <a:ln w="57150" cmpd="thickThin">
            <a:solidFill>
              <a:srgbClr val="EAC9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75692" y="6569339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white"/>
                </a:solidFill>
                <a:latin typeface="Arial"/>
                <a:sym typeface="Circular Pro Medium"/>
              </a:rPr>
              <a:t>©Synerzip2017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87836" y="6477002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prstClr val="white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</p:spTree>
    <p:extLst>
      <p:ext uri="{BB962C8B-B14F-4D97-AF65-F5344CB8AC3E}">
        <p14:creationId xmlns:p14="http://schemas.microsoft.com/office/powerpoint/2010/main" val="116276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12" name="Picture 11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121917" tIns="60959" rIns="121917" bIns="609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4"/>
          </a:xfrm>
          <a:prstGeom prst="rect">
            <a:avLst/>
          </a:prstGeom>
        </p:spPr>
        <p:txBody>
          <a:bodyPr vert="horz" lIns="121917" tIns="60959" rIns="121917" bIns="609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4B99067-7E7E-244A-A6F0-0E4235EB2D5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9/18/2019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802757F1-60D4-2F49-AF5A-EE05FD553D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39"/>
            <a:fld id="{24C46141-E31C-41A4-BE53-0A6DFD9041A4}" type="slidenum">
              <a:rPr lang="en-US" sz="1600" smtClean="0">
                <a:latin typeface="Arial"/>
                <a:sym typeface="Circular Pro Medium"/>
              </a:rPr>
              <a:pPr defTabSz="1219139"/>
              <a:t>‹#›</a:t>
            </a:fld>
            <a:endParaRPr lang="en-US" sz="1600" dirty="0">
              <a:latin typeface="Arial"/>
              <a:sym typeface="Circular Pro Medium"/>
            </a:endParaRPr>
          </a:p>
        </p:txBody>
      </p:sp>
      <p:pic>
        <p:nvPicPr>
          <p:cNvPr id="8" name="Picture 7" descr="Synerzip-Logo-NoTagLine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1" algn="l" defTabSz="609585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3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3" algn="l" defTabSz="60958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2" indent="-304793" algn="l" defTabSz="60958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1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121912" tIns="60956" rIns="121912" bIns="609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434"/>
          </a:xfrm>
          <a:prstGeom prst="rect">
            <a:avLst/>
          </a:prstGeom>
        </p:spPr>
        <p:txBody>
          <a:bodyPr vert="horz" lIns="121912" tIns="60956" rIns="121912" bIns="609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Synerzip-white-noTag-smal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99179"/>
            <a:ext cx="2193398" cy="35094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04804" y="6380155"/>
            <a:ext cx="11577018" cy="68192"/>
          </a:xfrm>
          <a:prstGeom prst="line">
            <a:avLst/>
          </a:prstGeom>
          <a:ln w="57150" cmpd="thickThin">
            <a:solidFill>
              <a:srgbClr val="EAC9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75692" y="6569339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white"/>
                </a:solidFill>
                <a:latin typeface="Arial"/>
                <a:sym typeface="Circular Pro Medium"/>
              </a:rPr>
              <a:t>©Synerzip2017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87836" y="6477002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prstClr val="white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</p:spTree>
    <p:extLst>
      <p:ext uri="{BB962C8B-B14F-4D97-AF65-F5344CB8AC3E}">
        <p14:creationId xmlns:p14="http://schemas.microsoft.com/office/powerpoint/2010/main" val="14597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 algn="ctr" defTabSz="609556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65" indent="-457165" algn="l" defTabSz="609556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26" indent="-380972" algn="l" defTabSz="609556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6" indent="-304777" algn="l" defTabSz="60955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7" algn="l" defTabSz="609556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6" indent="-304777" algn="l" defTabSz="609556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7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6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7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5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4B99067-7E7E-244A-A6F0-0E4235EB2D5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9/18/2019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802757F1-60D4-2F49-AF5A-EE05FD553D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64335" y="6350000"/>
            <a:ext cx="931333" cy="5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438278">
              <a:lnSpc>
                <a:spcPct val="100000"/>
              </a:lnSpc>
              <a:spcBef>
                <a:spcPts val="0"/>
              </a:spcBef>
            </a:pPr>
            <a:fld id="{24C46141-E31C-41A4-BE53-0A6DFD9041A4}" type="slidenum">
              <a:rPr lang="en-US" sz="1800" smtClean="0">
                <a:latin typeface="Arial"/>
              </a:rPr>
              <a:pPr defTabSz="2438278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78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jp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8"/>
          <p:cNvSpPr/>
          <p:nvPr/>
        </p:nvSpPr>
        <p:spPr>
          <a:xfrm>
            <a:off x="321213" y="2750558"/>
            <a:ext cx="8244231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 defTabSz="457200">
              <a:defRPr sz="3100">
                <a:solidFill>
                  <a:srgbClr val="FFFFFF"/>
                </a:solidFill>
              </a:defRPr>
            </a:pPr>
            <a:r>
              <a:rPr lang="en-US" sz="4800" dirty="0" smtClean="0">
                <a:solidFill>
                  <a:schemeClr val="tx1"/>
                </a:solidFill>
              </a:rPr>
              <a:t>TDD &amp; BDD Introduction</a:t>
            </a:r>
          </a:p>
          <a:p>
            <a:pPr algn="ctr" defTabSz="457200">
              <a:defRPr sz="3100"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chemeClr val="tx1"/>
                </a:solidFill>
              </a:rPr>
              <a:t>Mostafa </a:t>
            </a:r>
            <a:r>
              <a:rPr lang="en-US" dirty="0" err="1" smtClean="0">
                <a:solidFill>
                  <a:schemeClr val="tx1"/>
                </a:solidFill>
              </a:rPr>
              <a:t>Rastegar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000" y="6378222"/>
            <a:ext cx="11938000" cy="47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Driven Development(BDD) introduction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First, we should </a:t>
            </a:r>
            <a:r>
              <a:rPr lang="en-US" dirty="0"/>
              <a:t>consider that BDD </a:t>
            </a:r>
            <a:r>
              <a:rPr lang="en-US" dirty="0" smtClean="0"/>
              <a:t>begins </a:t>
            </a:r>
            <a:r>
              <a:rPr lang="en-US" dirty="0"/>
              <a:t>with Test Driven Development (TDD)</a:t>
            </a:r>
          </a:p>
          <a:p>
            <a:pPr marL="0" indent="0" algn="l" rtl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4203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Let’s begin with an example called cash machine:</a:t>
            </a:r>
          </a:p>
          <a:p>
            <a:pPr marL="0" indent="0" algn="l" rtl="0">
              <a:buNone/>
            </a:pPr>
            <a:r>
              <a:rPr lang="en-US" dirty="0" smtClean="0"/>
              <a:t>Given the account balance is £100</a:t>
            </a:r>
          </a:p>
          <a:p>
            <a:pPr marL="0" indent="0" algn="l" rtl="0">
              <a:buNone/>
            </a:pPr>
            <a:r>
              <a:rPr lang="en-US" dirty="0" smtClean="0"/>
              <a:t>	And the card is valid</a:t>
            </a:r>
          </a:p>
          <a:p>
            <a:pPr marL="0" indent="0" algn="l" rtl="0">
              <a:buNone/>
            </a:pPr>
            <a:r>
              <a:rPr lang="en-US" dirty="0" smtClean="0"/>
              <a:t>	And the machine has enough money</a:t>
            </a:r>
          </a:p>
          <a:p>
            <a:pPr marL="0" indent="0" algn="l" rtl="0">
              <a:buNone/>
            </a:pPr>
            <a:r>
              <a:rPr lang="en-US" dirty="0" smtClean="0"/>
              <a:t>When the account holder requests £20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Then the cashpoint should dispense </a:t>
            </a:r>
            <a:r>
              <a:rPr lang="en-US" dirty="0"/>
              <a:t>£20</a:t>
            </a:r>
          </a:p>
          <a:p>
            <a:pPr marL="0" indent="0" algn="l" rtl="0">
              <a:buNone/>
            </a:pPr>
            <a:r>
              <a:rPr lang="en-US" dirty="0" smtClean="0"/>
              <a:t>	And the account balance should be £80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And the card should be returned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4" y="1179562"/>
            <a:ext cx="2619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3" y="2989102"/>
            <a:ext cx="2619375" cy="17389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2" y="4794560"/>
            <a:ext cx="2619375" cy="1723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7228" y="2854165"/>
            <a:ext cx="755924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The test scenario is in plain English</a:t>
            </a:r>
          </a:p>
        </p:txBody>
      </p:sp>
    </p:spTree>
    <p:extLst>
      <p:ext uri="{BB962C8B-B14F-4D97-AF65-F5344CB8AC3E}">
        <p14:creationId xmlns:p14="http://schemas.microsoft.com/office/powerpoint/2010/main" val="31106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is made up three different </a:t>
            </a:r>
            <a:r>
              <a:rPr lang="en-US" dirty="0" smtClean="0"/>
              <a:t>sections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3018" y="1825624"/>
            <a:ext cx="7640782" cy="4769139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7030A0"/>
                </a:solidFill>
              </a:rPr>
              <a:t>Given </a:t>
            </a:r>
            <a:r>
              <a:rPr lang="en-US" dirty="0">
                <a:solidFill>
                  <a:srgbClr val="7030A0"/>
                </a:solidFill>
              </a:rPr>
              <a:t>the account balance is £100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	And the card is valid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	And the machine has enough </a:t>
            </a:r>
            <a:r>
              <a:rPr lang="en-US" dirty="0" smtClean="0">
                <a:solidFill>
                  <a:srgbClr val="7030A0"/>
                </a:solidFill>
              </a:rPr>
              <a:t>money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the account holder requests £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Then the cashpoint should dispense £20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And the account balance should be £80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And the card should be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returned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1936458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Context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881746" y="1825622"/>
            <a:ext cx="831272" cy="1748849"/>
          </a:xfrm>
          <a:prstGeom prst="leftBrace">
            <a:avLst>
              <a:gd name="adj1" fmla="val 33333"/>
              <a:gd name="adj2" fmla="val 50000"/>
            </a:avLst>
          </a:prstGeom>
          <a:noFill/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7030A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881746" y="3820242"/>
            <a:ext cx="831272" cy="1111978"/>
          </a:xfrm>
          <a:prstGeom prst="leftBrace">
            <a:avLst>
              <a:gd name="adj1" fmla="val 2166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881746" y="5123721"/>
            <a:ext cx="831272" cy="1444918"/>
          </a:xfrm>
          <a:prstGeom prst="leftBrace">
            <a:avLst>
              <a:gd name="adj1" fmla="val 31666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3709405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Event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5345" y="5094147"/>
            <a:ext cx="1676400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Outcomes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is made up three different </a:t>
            </a:r>
            <a:r>
              <a:rPr lang="en-US" dirty="0" smtClean="0"/>
              <a:t>sections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007" y="1825622"/>
            <a:ext cx="7640782" cy="476913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 algn="l" rtl="0">
              <a:buNone/>
            </a:pPr>
            <a:r>
              <a:rPr lang="en-US" sz="5000" dirty="0">
                <a:solidFill>
                  <a:srgbClr val="7030A0"/>
                </a:solidFill>
              </a:rPr>
              <a:t>Starting State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sz="5000" dirty="0" smtClean="0">
                <a:solidFill>
                  <a:schemeClr val="accent2">
                    <a:lumMod val="75000"/>
                  </a:schemeClr>
                </a:solidFill>
              </a:rPr>
              <a:t>What 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</a:rPr>
              <a:t>the user does</a:t>
            </a:r>
          </a:p>
          <a:p>
            <a:pPr marL="0" indent="0" algn="l" rtl="0">
              <a:buNone/>
            </a:pPr>
            <a:endParaRPr lang="en-US" sz="3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sz="50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sz="5000" dirty="0">
                <a:solidFill>
                  <a:schemeClr val="accent2">
                    <a:lumMod val="50000"/>
                  </a:schemeClr>
                </a:solidFill>
              </a:rPr>
              <a:t>expected results</a:t>
            </a:r>
            <a:endParaRPr lang="fa-IR" sz="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1936458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Context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881746" y="1825622"/>
            <a:ext cx="831272" cy="1748849"/>
          </a:xfrm>
          <a:prstGeom prst="leftBrace">
            <a:avLst>
              <a:gd name="adj1" fmla="val 33333"/>
              <a:gd name="adj2" fmla="val 50000"/>
            </a:avLst>
          </a:prstGeom>
          <a:noFill/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7030A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881746" y="3820242"/>
            <a:ext cx="831272" cy="1111978"/>
          </a:xfrm>
          <a:prstGeom prst="leftBrace">
            <a:avLst>
              <a:gd name="adj1" fmla="val 2166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881746" y="5123721"/>
            <a:ext cx="831272" cy="1444918"/>
          </a:xfrm>
          <a:prstGeom prst="leftBrace">
            <a:avLst>
              <a:gd name="adj1" fmla="val 31666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3709405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Event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5345" y="5094147"/>
            <a:ext cx="1676400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Outcomes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3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tests can be written at any time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rgbClr val="00B050"/>
                </a:solidFill>
              </a:rPr>
              <a:t>Before</a:t>
            </a:r>
          </a:p>
          <a:p>
            <a:pPr lvl="1" algn="l" rtl="0"/>
            <a:r>
              <a:rPr lang="en-US" dirty="0" smtClean="0">
                <a:solidFill>
                  <a:srgbClr val="00B050"/>
                </a:solidFill>
              </a:rPr>
              <a:t>Behavioral Driven Development</a:t>
            </a:r>
          </a:p>
          <a:p>
            <a:pPr lvl="1" algn="l" rtl="0"/>
            <a:r>
              <a:rPr lang="en-US" dirty="0" smtClean="0">
                <a:solidFill>
                  <a:srgbClr val="00B050"/>
                </a:solidFill>
              </a:rPr>
              <a:t>First focus on the behaviors that matter to the customer</a:t>
            </a:r>
          </a:p>
          <a:p>
            <a:pPr algn="l" rtl="0"/>
            <a:r>
              <a:rPr lang="en-US" dirty="0" smtClean="0">
                <a:solidFill>
                  <a:schemeClr val="accent2"/>
                </a:solidFill>
              </a:rPr>
              <a:t>During</a:t>
            </a:r>
          </a:p>
          <a:p>
            <a:pPr lvl="1" algn="l" rtl="0"/>
            <a:endParaRPr lang="en-US" dirty="0" smtClean="0">
              <a:solidFill>
                <a:schemeClr val="accent2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After</a:t>
            </a:r>
          </a:p>
          <a:p>
            <a:pPr lvl="1"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Difficult to write unit case for an existing system</a:t>
            </a:r>
          </a:p>
          <a:p>
            <a:pPr lvl="1"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Writing behavioral tests for an existing system presents no special difficulties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59497" y="1484784"/>
            <a:ext cx="3888433" cy="51125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BDD uses “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Given/When/Then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” structure to explain specification</a:t>
            </a:r>
          </a:p>
          <a:p>
            <a:pPr>
              <a:defRPr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r>
              <a:rPr lang="en-IN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Given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Some initial Condition given by end client (e.g. Given the user has Application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and enters the Username/ Password).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IN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When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Expected action occurs in application (e.g. When the user presses the Login Button).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IN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Then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Expected outcome of the action (e.g. Then I expect to see Application Home Page).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7489" y="641885"/>
            <a:ext cx="806489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400" dirty="0">
                <a:latin typeface="+mj-lt"/>
                <a:ea typeface="+mj-ea"/>
                <a:cs typeface="+mj-cs"/>
              </a:rPr>
              <a:t>BDD Structure And Code Behind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91944" y="1484785"/>
            <a:ext cx="4896544" cy="511256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buFont typeface="Wingdings" pitchFamily="2" charset="2"/>
              <a:buChar char="Ø"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Automation QA translates each step into a method, which is used to implement its Given/When/Then step</a:t>
            </a:r>
          </a:p>
          <a:p>
            <a:pPr marL="228600" indent="-228600"/>
            <a:r>
              <a:rPr lang="en-IN" sz="14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28600" indent="-228600">
              <a:buFont typeface="Wingdings" pitchFamily="2" charset="2"/>
              <a:buChar char="Ø"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The entire scenario is tested by running the corresponding methods step by step</a:t>
            </a: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/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505" y="3789040"/>
            <a:ext cx="3744415" cy="280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3952" y="2708920"/>
            <a:ext cx="4752528" cy="37444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9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New </a:t>
            </a:r>
            <a:r>
              <a:rPr lang="en-US" dirty="0" smtClean="0">
                <a:solidFill>
                  <a:schemeClr val="accent5"/>
                </a:solidFill>
              </a:rPr>
              <a:t>Feature</a:t>
            </a:r>
            <a:endParaRPr lang="en-US" dirty="0">
              <a:solidFill>
                <a:schemeClr val="accent6"/>
              </a:solidFill>
            </a:endParaRP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New </a:t>
            </a:r>
            <a:r>
              <a:rPr lang="en-US" dirty="0" smtClean="0">
                <a:solidFill>
                  <a:schemeClr val="accent5"/>
                </a:solidFill>
              </a:rPr>
              <a:t>Feature</a:t>
            </a:r>
            <a:endParaRPr lang="en-US" dirty="0">
              <a:solidFill>
                <a:schemeClr val="accent6"/>
              </a:solidFill>
            </a:endParaRP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6"/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 New Feature</a:t>
            </a:r>
            <a:endParaRPr lang="fa-I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Current Software Development Life Cycle</a:t>
            </a:r>
            <a:endParaRPr lang="fa-IR" dirty="0"/>
          </a:p>
        </p:txBody>
      </p:sp>
      <p:cxnSp>
        <p:nvCxnSpPr>
          <p:cNvPr id="11" name="Curved Connector 10"/>
          <p:cNvCxnSpPr>
            <a:stCxn id="19" idx="3"/>
            <a:endCxn id="21" idx="3"/>
          </p:cNvCxnSpPr>
          <p:nvPr/>
        </p:nvCxnSpPr>
        <p:spPr>
          <a:xfrm>
            <a:off x="3485981" y="2186780"/>
            <a:ext cx="520814" cy="733806"/>
          </a:xfrm>
          <a:prstGeom prst="curvedConnector3">
            <a:avLst>
              <a:gd name="adj1" fmla="val 143893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21" idx="1"/>
            <a:endCxn id="25" idx="1"/>
          </p:cNvCxnSpPr>
          <p:nvPr/>
        </p:nvCxnSpPr>
        <p:spPr>
          <a:xfrm rot="10800000" flipH="1" flipV="1">
            <a:off x="1330604" y="2920586"/>
            <a:ext cx="533061" cy="748092"/>
          </a:xfrm>
          <a:prstGeom prst="curvedConnector3">
            <a:avLst>
              <a:gd name="adj1" fmla="val -42884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67" y="1901065"/>
            <a:ext cx="2685714" cy="571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05" y="2630110"/>
            <a:ext cx="2676190" cy="5809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666" y="3368678"/>
            <a:ext cx="2685714" cy="60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416" y="4126294"/>
            <a:ext cx="2685714" cy="5904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474" y="4874386"/>
            <a:ext cx="2685714" cy="580952"/>
          </a:xfrm>
          <a:prstGeom prst="rect">
            <a:avLst/>
          </a:prstGeom>
        </p:spPr>
      </p:pic>
      <p:cxnSp>
        <p:nvCxnSpPr>
          <p:cNvPr id="33" name="Curved Connector 32"/>
          <p:cNvCxnSpPr>
            <a:stCxn id="25" idx="3"/>
            <a:endCxn id="26" idx="3"/>
          </p:cNvCxnSpPr>
          <p:nvPr/>
        </p:nvCxnSpPr>
        <p:spPr>
          <a:xfrm>
            <a:off x="4549380" y="3668678"/>
            <a:ext cx="550750" cy="752854"/>
          </a:xfrm>
          <a:prstGeom prst="curvedConnector3">
            <a:avLst>
              <a:gd name="adj1" fmla="val 141507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6" idx="1"/>
            <a:endCxn id="27" idx="1"/>
          </p:cNvCxnSpPr>
          <p:nvPr/>
        </p:nvCxnSpPr>
        <p:spPr>
          <a:xfrm rot="10800000" flipH="1" flipV="1">
            <a:off x="2414416" y="4421532"/>
            <a:ext cx="533058" cy="743330"/>
          </a:xfrm>
          <a:prstGeom prst="curvedConnector3">
            <a:avLst>
              <a:gd name="adj1" fmla="val -42885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5641357" y="1793009"/>
            <a:ext cx="6180529" cy="4351338"/>
          </a:xfrm>
        </p:spPr>
        <p:txBody>
          <a:bodyPr>
            <a:normAutofit/>
          </a:bodyPr>
          <a:lstStyle/>
          <a:p>
            <a:pPr algn="l" rtl="0"/>
            <a:r>
              <a:rPr lang="en-IN" sz="2200" dirty="0">
                <a:latin typeface="Arial" pitchFamily="34" charset="0"/>
                <a:cs typeface="Arial" pitchFamily="34" charset="0"/>
              </a:rPr>
              <a:t>Requirements might be </a:t>
            </a:r>
            <a:r>
              <a:rPr lang="en-IN" sz="2200" u="sng" dirty="0">
                <a:latin typeface="Arial" pitchFamily="34" charset="0"/>
                <a:cs typeface="Arial" pitchFamily="34" charset="0"/>
              </a:rPr>
              <a:t>misunderstood by each of the project team </a:t>
            </a:r>
            <a:r>
              <a:rPr lang="en-IN" sz="2200" u="sng" dirty="0" smtClean="0">
                <a:latin typeface="Arial" pitchFamily="34" charset="0"/>
                <a:cs typeface="Arial" pitchFamily="34" charset="0"/>
              </a:rPr>
              <a:t>members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sz="2200" dirty="0">
                <a:latin typeface="Arial" pitchFamily="34" charset="0"/>
                <a:cs typeface="Arial" pitchFamily="34" charset="0"/>
              </a:rPr>
              <a:t>Based on this incorrect understanding, a </a:t>
            </a:r>
            <a:r>
              <a:rPr lang="en-IN" sz="2200" u="sng" dirty="0">
                <a:latin typeface="Arial" pitchFamily="34" charset="0"/>
                <a:cs typeface="Arial" pitchFamily="34" charset="0"/>
              </a:rPr>
              <a:t>faulty or buggy product is developed</a:t>
            </a:r>
            <a:endParaRPr lang="en-US" sz="2200" u="sng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sz="2200" dirty="0">
                <a:latin typeface="Arial" pitchFamily="34" charset="0"/>
                <a:cs typeface="Arial" pitchFamily="34" charset="0"/>
              </a:rPr>
              <a:t>It’s expected that the </a:t>
            </a:r>
            <a:r>
              <a:rPr lang="en-IN" sz="2200" u="sng" dirty="0">
                <a:latin typeface="Arial" pitchFamily="34" charset="0"/>
                <a:cs typeface="Arial" pitchFamily="34" charset="0"/>
              </a:rPr>
              <a:t>first step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 in every project is a </a:t>
            </a:r>
            <a:r>
              <a:rPr lang="en-IN" sz="2200" u="sng" dirty="0">
                <a:latin typeface="Arial" pitchFamily="34" charset="0"/>
                <a:cs typeface="Arial" pitchFamily="34" charset="0"/>
              </a:rPr>
              <a:t>discussion about the features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, and behaviours of the software to be built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sz="2200" dirty="0">
                <a:latin typeface="Arial" pitchFamily="34" charset="0"/>
                <a:cs typeface="Arial" pitchFamily="34" charset="0"/>
              </a:rPr>
              <a:t>Many teams using Scrum and other agile methods suffer </a:t>
            </a:r>
            <a:r>
              <a:rPr lang="en-IN" sz="2200" u="sng" dirty="0" smtClean="0">
                <a:latin typeface="Arial" pitchFamily="34" charset="0"/>
                <a:cs typeface="Arial" pitchFamily="34" charset="0"/>
              </a:rPr>
              <a:t>where to begin</a:t>
            </a:r>
            <a:endParaRPr lang="en-US" sz="2200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6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We use Cucumber for BDD</a:t>
            </a:r>
            <a:endParaRPr lang="fa-IR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08315" y="1994416"/>
            <a:ext cx="4638938" cy="1607582"/>
            <a:chOff x="1093752" y="1976925"/>
            <a:chExt cx="4638938" cy="1607582"/>
          </a:xfrm>
        </p:grpSpPr>
        <p:sp>
          <p:nvSpPr>
            <p:cNvPr id="5" name="TextBox 4"/>
            <p:cNvSpPr txBox="1"/>
            <p:nvPr/>
          </p:nvSpPr>
          <p:spPr>
            <a:xfrm>
              <a:off x="1093752" y="1976925"/>
              <a:ext cx="124694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Feature file</a:t>
              </a:r>
              <a:endParaRPr lang="fa-IR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315" y="2346257"/>
              <a:ext cx="4524375" cy="123825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208315" y="3905726"/>
            <a:ext cx="4898309" cy="1410675"/>
            <a:chOff x="1208315" y="3905726"/>
            <a:chExt cx="4898309" cy="1410675"/>
          </a:xfrm>
        </p:grpSpPr>
        <p:sp>
          <p:nvSpPr>
            <p:cNvPr id="8" name="TextBox 7"/>
            <p:cNvSpPr txBox="1"/>
            <p:nvPr/>
          </p:nvSpPr>
          <p:spPr>
            <a:xfrm>
              <a:off x="1208315" y="3905726"/>
              <a:ext cx="115127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Junit Class</a:t>
              </a:r>
              <a:endParaRPr lang="fa-IR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7924" y="4240076"/>
              <a:ext cx="4838700" cy="1076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081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Cucumber for BDD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28" y="2228964"/>
            <a:ext cx="7991475" cy="345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7428" y="1859632"/>
            <a:ext cx="40043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Integration Class With Spring Framework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336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Cucumber for BDD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10" y="2060020"/>
            <a:ext cx="68784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6310" y="1690688"/>
            <a:ext cx="26418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Corresponding Steps Class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0736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6008" y="554924"/>
            <a:ext cx="601273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400" dirty="0">
                <a:latin typeface="+mj-lt"/>
                <a:ea typeface="+mj-ea"/>
                <a:cs typeface="+mj-cs"/>
              </a:rPr>
              <a:t>BDD Team Roles</a:t>
            </a:r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89712486"/>
              </p:ext>
            </p:extLst>
          </p:nvPr>
        </p:nvGraphicFramePr>
        <p:xfrm>
          <a:off x="1775520" y="1412776"/>
          <a:ext cx="871296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7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428F6D7-B04F-4444-8CC6-5A6BD9DC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C428F6D7-B04F-4444-8CC6-5A6BD9DC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C428F6D7-B04F-4444-8CC6-5A6BD9DC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F5235EF-161E-4D0C-9E5E-DD5C130D3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graphicEl>
                                              <a:dgm id="{6F5235EF-161E-4D0C-9E5E-DD5C130D3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graphicEl>
                                              <a:dgm id="{6F5235EF-161E-4D0C-9E5E-DD5C130D3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70C7747-D673-45ED-B6DE-E990DCD0C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graphicEl>
                                              <a:dgm id="{F70C7747-D673-45ED-B6DE-E990DCD0C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graphicEl>
                                              <a:dgm id="{F70C7747-D673-45ED-B6DE-E990DCD0C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68FFB2C-DBAF-48E2-8D77-683684470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graphicEl>
                                              <a:dgm id="{268FFB2C-DBAF-48E2-8D77-683684470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graphicEl>
                                              <a:dgm id="{268FFB2C-DBAF-48E2-8D77-683684470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187AE09-E498-451E-B527-F93981C1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graphicEl>
                                              <a:dgm id="{3187AE09-E498-451E-B527-F93981C1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graphicEl>
                                              <a:dgm id="{3187AE09-E498-451E-B527-F93981C1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E153214-89E6-4E9A-9E46-ED71ED379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graphicEl>
                                              <a:dgm id="{EE153214-89E6-4E9A-9E46-ED71ED379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graphicEl>
                                              <a:dgm id="{EE153214-89E6-4E9A-9E46-ED71ED379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BDD Advantages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Strong Team Communication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Better Team Understanding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Better Requirement Understanding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Better Build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Quality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Ensures Automation at early stage of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development</a:t>
            </a:r>
          </a:p>
          <a:p>
            <a:pPr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New release of our software should pass the </a:t>
            </a:r>
            <a:r>
              <a:rPr lang="en-US" dirty="0">
                <a:latin typeface="Arial" pitchFamily="34" charset="0"/>
                <a:cs typeface="Arial" pitchFamily="34" charset="0"/>
              </a:rPr>
              <a:t>whole designed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scenarios</a:t>
            </a:r>
            <a:endParaRPr lang="fa-I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W. Edwards </a:t>
            </a:r>
            <a:r>
              <a:rPr lang="en-US" sz="3600" dirty="0" smtClean="0">
                <a:solidFill>
                  <a:schemeClr val="tx1"/>
                </a:solidFill>
              </a:rPr>
              <a:t>Deming</a:t>
            </a:r>
            <a:r>
              <a:rPr lang="en-US" sz="3600" baseline="30000" dirty="0" smtClean="0">
                <a:solidFill>
                  <a:schemeClr val="tx1"/>
                </a:solidFill>
              </a:rPr>
              <a:t>1</a:t>
            </a:r>
            <a:endParaRPr sz="3600" baseline="30000" dirty="0">
              <a:solidFill>
                <a:schemeClr val="tx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31151" y="1524001"/>
            <a:ext cx="7126949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“Quality comes not from inspection, but from improvement of the production process. </a:t>
            </a:r>
            <a:r>
              <a:rPr lang="en-US" sz="2800" dirty="0" smtClean="0"/>
              <a:t>“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0" y="1524001"/>
            <a:ext cx="3726329" cy="4419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1151" y="6356350"/>
            <a:ext cx="8727149" cy="365125"/>
          </a:xfrm>
        </p:spPr>
        <p:txBody>
          <a:bodyPr/>
          <a:lstStyle/>
          <a:p>
            <a:r>
              <a:rPr lang="en-US" dirty="0"/>
              <a:t>1. was an American statistician, college professor, author, lecturer, and consultant, known for his work in the field of quality management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151" y="2438400"/>
            <a:ext cx="7126949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“</a:t>
            </a:r>
            <a:r>
              <a:rPr lang="en-US" sz="2800" dirty="0"/>
              <a:t>We cannot rely on mass inspection to improve </a:t>
            </a:r>
            <a:r>
              <a:rPr lang="en-US" sz="2800" dirty="0" smtClean="0"/>
              <a:t>quality… </a:t>
            </a:r>
            <a:r>
              <a:rPr lang="en-US" sz="2800" dirty="0"/>
              <a:t>As Harold S. Dodge said many years ago, 'You cannot inspect quality into a product.' The quality is there or it isn't by the time it's inspected. </a:t>
            </a:r>
            <a:r>
              <a:rPr lang="en-US" sz="2800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8419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smtClean="0">
                <a:solidFill>
                  <a:schemeClr val="tx1"/>
                </a:solidFill>
              </a:rPr>
              <a:t>Questions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4" name="man-with-question-mark-22632s.png" descr="man-with-question-mark-22632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4493" y="1600200"/>
            <a:ext cx="4523014" cy="45230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507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>
            <a:off x="3521409" y="2155107"/>
            <a:ext cx="1642265" cy="19011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8" y="1727455"/>
            <a:ext cx="1190348" cy="122605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71" y="4108053"/>
            <a:ext cx="1190348" cy="12260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511" y="4098722"/>
            <a:ext cx="1190348" cy="12260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5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00">
            <a:off x="6144320" y="2340986"/>
            <a:ext cx="1642265" cy="19011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70" y="2968762"/>
            <a:ext cx="1679745" cy="173012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301837" y="2123975"/>
            <a:ext cx="582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46855" y="4518128"/>
            <a:ext cx="824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Green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33249" y="4518128"/>
            <a:ext cx="1060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Refactor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20764" y="3443965"/>
            <a:ext cx="11560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TDD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77826" y="2561947"/>
            <a:ext cx="2864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 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 that the test fails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87980" y="5301250"/>
            <a:ext cx="4264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just the minimum code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 that the test passes successfully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31551" y="2561947"/>
            <a:ext cx="213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Refactor the code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8269">
            <a:off x="4706570" y="4286784"/>
            <a:ext cx="1642264" cy="1901144"/>
          </a:xfrm>
          <a:prstGeom prst="rect">
            <a:avLst/>
          </a:prstGeom>
        </p:spPr>
      </p:pic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dirty="0" smtClean="0">
                <a:solidFill>
                  <a:schemeClr val="tx1"/>
                </a:solidFill>
              </a:rPr>
              <a:t>Test </a:t>
            </a:r>
            <a:r>
              <a:rPr lang="en-US" sz="3600" dirty="0" smtClean="0">
                <a:solidFill>
                  <a:schemeClr val="tx1"/>
                </a:solidFill>
              </a:rPr>
              <a:t>Driven </a:t>
            </a:r>
            <a:r>
              <a:rPr lang="en-US" sz="3600" dirty="0" smtClean="0">
                <a:solidFill>
                  <a:schemeClr val="tx1"/>
                </a:solidFill>
              </a:rPr>
              <a:t>Development(TDD) lifecycle</a:t>
            </a:r>
            <a:endParaRPr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98" y="376093"/>
            <a:ext cx="6296025" cy="4333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Steps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Write some unit test[s]</a:t>
            </a:r>
          </a:p>
          <a:p>
            <a:pPr lvl="1" algn="l" rtl="0"/>
            <a:r>
              <a:rPr lang="en-US" dirty="0" smtClean="0"/>
              <a:t>It definitely fails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Try to correct it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Pass test[s]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Code refactor</a:t>
            </a:r>
          </a:p>
          <a:p>
            <a:pPr marL="0" indent="0" algn="l" rtl="0">
              <a:buNone/>
            </a:pPr>
            <a:endParaRPr lang="en-US" b="1" dirty="0" smtClean="0"/>
          </a:p>
          <a:p>
            <a:pPr marL="0" indent="0" algn="l" rtl="0">
              <a:buNone/>
            </a:pPr>
            <a:r>
              <a:rPr lang="en-US" b="1" dirty="0" smtClean="0"/>
              <a:t>Outcome:</a:t>
            </a:r>
            <a:r>
              <a:rPr lang="en-US" dirty="0" smtClean="0"/>
              <a:t> The code coverage of </a:t>
            </a:r>
          </a:p>
          <a:p>
            <a:pPr marL="0" indent="0" algn="l" rtl="0">
              <a:buNone/>
            </a:pPr>
            <a:r>
              <a:rPr lang="en-US" dirty="0"/>
              <a:t>u</a:t>
            </a:r>
            <a:r>
              <a:rPr lang="en-US" dirty="0" smtClean="0"/>
              <a:t>nit tests will be 100%</a:t>
            </a:r>
          </a:p>
        </p:txBody>
      </p:sp>
      <p:sp>
        <p:nvSpPr>
          <p:cNvPr id="6" name="Explosion 1 5"/>
          <p:cNvSpPr/>
          <p:nvPr/>
        </p:nvSpPr>
        <p:spPr>
          <a:xfrm>
            <a:off x="11083637" y="3795568"/>
            <a:ext cx="914400" cy="91440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698" y="4844905"/>
            <a:ext cx="5838825" cy="1285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06450" y="3878971"/>
            <a:ext cx="66877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fa-IR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During writing unit tests, we sometimes need some mock objects or services to pass tests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Mockito</a:t>
            </a:r>
            <a:r>
              <a:rPr lang="en-US" dirty="0" smtClean="0"/>
              <a:t> is a powerful framework for mocking objects</a:t>
            </a:r>
          </a:p>
          <a:p>
            <a:pPr marL="0" indent="0" algn="l" rtl="0">
              <a:buNone/>
            </a:pP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5637"/>
            <a:ext cx="3495675" cy="1381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3195637"/>
            <a:ext cx="7572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fa-I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160" y="1825625"/>
            <a:ext cx="4761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55" y="1341032"/>
            <a:ext cx="6913418" cy="52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During writing unit tests, we sometimes need some mock objects or services to pass tests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Wiremock</a:t>
            </a:r>
            <a:r>
              <a:rPr lang="en-US" dirty="0" smtClean="0"/>
              <a:t> is </a:t>
            </a:r>
            <a:r>
              <a:rPr lang="en-US" dirty="0"/>
              <a:t>also </a:t>
            </a:r>
            <a:r>
              <a:rPr lang="en-US" dirty="0" smtClean="0"/>
              <a:t>a </a:t>
            </a:r>
            <a:r>
              <a:rPr lang="en-US" dirty="0"/>
              <a:t>library for stubbing and mocking web services.</a:t>
            </a:r>
            <a:endParaRPr lang="en-US" dirty="0" smtClean="0"/>
          </a:p>
          <a:p>
            <a:pPr marL="0" indent="0" algn="l" rtl="0">
              <a:buNone/>
            </a:pP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93" y="2425843"/>
            <a:ext cx="4067175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8" y="2425843"/>
            <a:ext cx="74866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1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Wiremock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826" y="1482436"/>
            <a:ext cx="7832991" cy="51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740</Words>
  <Application>Microsoft Office PowerPoint</Application>
  <PresentationFormat>Widescreen</PresentationFormat>
  <Paragraphs>205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Circular Pro Medium</vt:lpstr>
      <vt:lpstr>Times New Roman</vt:lpstr>
      <vt:lpstr>Wingdings</vt:lpstr>
      <vt:lpstr>Custom Design</vt:lpstr>
      <vt:lpstr>1_Custom Design</vt:lpstr>
      <vt:lpstr>Office Theme</vt:lpstr>
      <vt:lpstr>PowerPoint Presentation</vt:lpstr>
      <vt:lpstr>Current Software Development Life Cycle</vt:lpstr>
      <vt:lpstr>PowerPoint Presentation</vt:lpstr>
      <vt:lpstr>TDD Steps</vt:lpstr>
      <vt:lpstr>During writing unit tests, we sometimes need some mock objects or services to pass tests</vt:lpstr>
      <vt:lpstr>Mockito</vt:lpstr>
      <vt:lpstr>Mockito</vt:lpstr>
      <vt:lpstr>During writing unit tests, we sometimes need some mock objects or services to pass tests</vt:lpstr>
      <vt:lpstr>Wiremock</vt:lpstr>
      <vt:lpstr>Behavior Driven Development(BDD) introduction</vt:lpstr>
      <vt:lpstr>BDD</vt:lpstr>
      <vt:lpstr>The test is made up three different sections</vt:lpstr>
      <vt:lpstr>The test is made up three different sections</vt:lpstr>
      <vt:lpstr>Behavioral tests can be written at any time</vt:lpstr>
      <vt:lpstr>PowerPoint Presentation</vt:lpstr>
      <vt:lpstr>When the developers begin their work</vt:lpstr>
      <vt:lpstr>When the developers begin their work</vt:lpstr>
      <vt:lpstr>When the developers begin their work</vt:lpstr>
      <vt:lpstr>When the developers begin their work</vt:lpstr>
      <vt:lpstr>We use Cucumber for BDD</vt:lpstr>
      <vt:lpstr>We use Cucumber for BDD</vt:lpstr>
      <vt:lpstr>We use Cucumber for BDD</vt:lpstr>
      <vt:lpstr>PowerPoint Presentation</vt:lpstr>
      <vt:lpstr>BDD Advantages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Apke</dc:creator>
  <cp:lastModifiedBy>Rastgar Mostafa</cp:lastModifiedBy>
  <cp:revision>116</cp:revision>
  <dcterms:created xsi:type="dcterms:W3CDTF">2017-07-07T16:32:54Z</dcterms:created>
  <dcterms:modified xsi:type="dcterms:W3CDTF">2019-09-18T08:07:18Z</dcterms:modified>
</cp:coreProperties>
</file>