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716" r:id="rId3"/>
  </p:sldMasterIdLst>
  <p:notesMasterIdLst>
    <p:notesMasterId r:id="rId26"/>
  </p:notesMasterIdLst>
  <p:sldIdLst>
    <p:sldId id="256" r:id="rId4"/>
    <p:sldId id="292" r:id="rId5"/>
    <p:sldId id="257" r:id="rId6"/>
    <p:sldId id="298" r:id="rId7"/>
    <p:sldId id="299" r:id="rId8"/>
    <p:sldId id="301" r:id="rId9"/>
    <p:sldId id="300" r:id="rId10"/>
    <p:sldId id="302" r:id="rId11"/>
    <p:sldId id="303" r:id="rId12"/>
    <p:sldId id="304" r:id="rId13"/>
    <p:sldId id="305" r:id="rId14"/>
    <p:sldId id="306" r:id="rId15"/>
    <p:sldId id="317" r:id="rId16"/>
    <p:sldId id="308" r:id="rId17"/>
    <p:sldId id="309" r:id="rId18"/>
    <p:sldId id="311" r:id="rId19"/>
    <p:sldId id="312" r:id="rId20"/>
    <p:sldId id="313" r:id="rId21"/>
    <p:sldId id="314" r:id="rId22"/>
    <p:sldId id="315" r:id="rId23"/>
    <p:sldId id="316" r:id="rId24"/>
    <p:sldId id="29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194" autoAdjust="0"/>
  </p:normalViewPr>
  <p:slideViewPr>
    <p:cSldViewPr snapToGrid="0">
      <p:cViewPr varScale="1">
        <p:scale>
          <a:sx n="88" d="100"/>
          <a:sy n="88" d="100"/>
        </p:scale>
        <p:origin x="9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4A5D0-F500-4656-A06F-8877668FA90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54028-0B7A-4366-8D40-A23547F3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0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Tell the story about how I became associated with BDD because it is a good example of the</a:t>
            </a:r>
            <a:r>
              <a:rPr lang="en-US" baseline="0" dirty="0" smtClean="0"/>
              <a:t> efficacy of retrospectives. – BDD Questions – When do we do the BDD scenarios as acceptance criteria?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54028-0B7A-4366-8D40-A23547F3B6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80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54028-0B7A-4366-8D40-A23547F3B6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06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54028-0B7A-4366-8D40-A23547F3B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15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54028-0B7A-4366-8D40-A23547F3B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0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54028-0B7A-4366-8D40-A23547F3B6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7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Site Background-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-banner-1024x68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0" b="7990"/>
          <a:stretch/>
        </p:blipFill>
        <p:spPr>
          <a:xfrm>
            <a:off x="-9642" y="-1"/>
            <a:ext cx="12201643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6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ey Background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/>
          </p:cNvSpPr>
          <p:nvPr userDrawn="1"/>
        </p:nvSpPr>
        <p:spPr>
          <a:xfrm>
            <a:off x="8915400" y="6454518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mtClean="0">
                <a:latin typeface="Arial"/>
                <a:sym typeface="Circular Pro Medium"/>
              </a:rPr>
              <a:pPr defTabSz="1219108"/>
              <a:t>‹#›</a:t>
            </a:fld>
            <a:endParaRPr lang="en-US" dirty="0">
              <a:latin typeface="Arial"/>
              <a:sym typeface="Circular Pro Medium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375692" y="6555011"/>
            <a:ext cx="11232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08"/>
            <a:r>
              <a:rPr lang="en-US" sz="1100" cap="all" dirty="0" smtClean="0">
                <a:solidFill>
                  <a:prstClr val="black"/>
                </a:solidFill>
                <a:latin typeface="Arial"/>
                <a:sym typeface="Circular Pro Medium"/>
              </a:rPr>
              <a:t>©Synerzip2017</a:t>
            </a:r>
            <a:endParaRPr lang="en-US" sz="1100" cap="all" dirty="0">
              <a:solidFill>
                <a:prstClr val="black"/>
              </a:solidFill>
              <a:latin typeface="Arial"/>
              <a:sym typeface="Circular Pro Medium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5087836" y="6462676"/>
            <a:ext cx="1964624" cy="35393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1219108">
              <a:defRPr/>
            </a:pPr>
            <a:r>
              <a:rPr lang="en-US" sz="1500" dirty="0" smtClean="0">
                <a:solidFill>
                  <a:srgbClr val="000000"/>
                </a:solidFill>
                <a:latin typeface="Arial"/>
                <a:cs typeface="Arial" charset="0"/>
                <a:sym typeface="Circular Pro Medium"/>
              </a:rPr>
              <a:t>Corporate Overview</a:t>
            </a:r>
          </a:p>
        </p:txBody>
      </p:sp>
      <p:pic>
        <p:nvPicPr>
          <p:cNvPr id="5" name="Picture 4" descr="Synerzip-Logo-NoTagLin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22993"/>
            <a:ext cx="2193398" cy="2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9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ey Background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/>
          </p:cNvSpPr>
          <p:nvPr userDrawn="1"/>
        </p:nvSpPr>
        <p:spPr>
          <a:xfrm>
            <a:off x="8915400" y="6454518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mtClean="0">
                <a:latin typeface="Arial"/>
                <a:sym typeface="Circular Pro Medium"/>
              </a:rPr>
              <a:pPr defTabSz="1219108"/>
              <a:t>‹#›</a:t>
            </a:fld>
            <a:endParaRPr lang="en-US" dirty="0">
              <a:latin typeface="Arial"/>
              <a:sym typeface="Circular Pro Medium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375692" y="6555011"/>
            <a:ext cx="11232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08"/>
            <a:r>
              <a:rPr lang="en-US" sz="1100" cap="all" dirty="0" smtClean="0">
                <a:solidFill>
                  <a:prstClr val="black"/>
                </a:solidFill>
                <a:latin typeface="Arial"/>
                <a:sym typeface="Circular Pro Medium"/>
              </a:rPr>
              <a:t>©Synerzip2017</a:t>
            </a:r>
            <a:endParaRPr lang="en-US" sz="1100" cap="all" dirty="0">
              <a:solidFill>
                <a:prstClr val="black"/>
              </a:solidFill>
              <a:latin typeface="Arial"/>
              <a:sym typeface="Circular Pro Medium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5087836" y="6462676"/>
            <a:ext cx="1964624" cy="35393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1219108">
              <a:defRPr/>
            </a:pPr>
            <a:r>
              <a:rPr lang="en-US" sz="1500" dirty="0" smtClean="0">
                <a:solidFill>
                  <a:srgbClr val="000000"/>
                </a:solidFill>
                <a:latin typeface="Arial"/>
                <a:cs typeface="Arial" charset="0"/>
                <a:sym typeface="Circular Pro Medium"/>
              </a:rPr>
              <a:t>Corporate Overview</a:t>
            </a:r>
          </a:p>
        </p:txBody>
      </p:sp>
      <p:pic>
        <p:nvPicPr>
          <p:cNvPr id="5" name="Picture 4" descr="Synerzip-Logo-NoTagLin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22993"/>
            <a:ext cx="2193398" cy="2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35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ree-Arro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03430"/>
            <a:ext cx="5737412" cy="2854575"/>
          </a:xfrm>
          <a:prstGeom prst="rect">
            <a:avLst/>
          </a:prstGeom>
        </p:spPr>
      </p:pic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915400" y="6454518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z="1600" smtClean="0">
                <a:latin typeface="Arial"/>
                <a:sym typeface="Circular Pro Medium"/>
              </a:rPr>
              <a:pPr defTabSz="1219108"/>
              <a:t>‹#›</a:t>
            </a:fld>
            <a:endParaRPr lang="en-US" sz="1600" dirty="0">
              <a:latin typeface="Arial"/>
              <a:sym typeface="Circular Pro Medium"/>
            </a:endParaRPr>
          </a:p>
        </p:txBody>
      </p:sp>
      <p:pic>
        <p:nvPicPr>
          <p:cNvPr id="6" name="Picture 5" descr="Synerzip-Logo-NoTagLin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22993"/>
            <a:ext cx="2193398" cy="2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58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74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erzip Yellow with Arrows">
    <p:bg>
      <p:bgPr>
        <a:solidFill>
          <a:srgbClr val="EAC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ree-Arro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67" y="3420534"/>
            <a:ext cx="6874934" cy="3420534"/>
          </a:xfrm>
          <a:prstGeom prst="rect">
            <a:avLst/>
          </a:prstGeom>
        </p:spPr>
      </p:pic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915400" y="6454518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mtClean="0">
                <a:latin typeface="Arial"/>
                <a:sym typeface="Circular Pro Medium"/>
              </a:rPr>
              <a:pPr defTabSz="1219108"/>
              <a:t>‹#›</a:t>
            </a:fld>
            <a:endParaRPr lang="en-US" dirty="0">
              <a:latin typeface="Arial"/>
              <a:sym typeface="Circular Pro Medium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0375692" y="6555011"/>
            <a:ext cx="11232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08"/>
            <a:r>
              <a:rPr lang="en-US" sz="1100" cap="all" dirty="0" smtClean="0">
                <a:solidFill>
                  <a:prstClr val="black"/>
                </a:solidFill>
                <a:latin typeface="Arial"/>
                <a:sym typeface="Circular Pro Medium"/>
              </a:rPr>
              <a:t>©Synerzip2017</a:t>
            </a:r>
            <a:endParaRPr lang="en-US" sz="1100" cap="all" dirty="0">
              <a:solidFill>
                <a:prstClr val="black"/>
              </a:solidFill>
              <a:latin typeface="Arial"/>
              <a:sym typeface="Circular Pro Medium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5087836" y="6462676"/>
            <a:ext cx="1964624" cy="35393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1219108">
              <a:defRPr/>
            </a:pPr>
            <a:r>
              <a:rPr lang="en-US" sz="1500" dirty="0" smtClean="0">
                <a:solidFill>
                  <a:srgbClr val="000000"/>
                </a:solidFill>
                <a:latin typeface="Arial"/>
                <a:cs typeface="Arial" charset="0"/>
                <a:sym typeface="Circular Pro Medium"/>
              </a:rPr>
              <a:t>Corporate Overview</a:t>
            </a:r>
          </a:p>
        </p:txBody>
      </p:sp>
      <p:pic>
        <p:nvPicPr>
          <p:cNvPr id="7" name="Picture 6" descr="Synerzip-Logo-NoTagLin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22993"/>
            <a:ext cx="2193398" cy="2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94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73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2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50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641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2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erzip Yellow-NO LOGO">
    <p:bg>
      <p:bgPr>
        <a:solidFill>
          <a:srgbClr val="EAC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8331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87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53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7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794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598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0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ey Background-NO LOGO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705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ey Background-NO LOG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18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Arrows-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ree-Arro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03425"/>
            <a:ext cx="5737412" cy="285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8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-NO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ynerzip-white-noTag-sm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499179"/>
            <a:ext cx="2193398" cy="350944"/>
          </a:xfrm>
          <a:prstGeom prst="rect">
            <a:avLst/>
          </a:prstGeom>
        </p:spPr>
      </p:pic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915400" y="6448347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z="1600" smtClean="0">
                <a:solidFill>
                  <a:prstClr val="white"/>
                </a:solidFill>
                <a:latin typeface="Arial"/>
                <a:sym typeface="Circular Pro Medium"/>
              </a:rPr>
              <a:pPr defTabSz="1219108"/>
              <a:t>‹#›</a:t>
            </a:fld>
            <a:endParaRPr lang="en-US" sz="1600" dirty="0">
              <a:solidFill>
                <a:prstClr val="white"/>
              </a:solidFill>
              <a:latin typeface="Arial"/>
              <a:sym typeface="Circular Pr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2331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erzip Yellow with Arrow-NO LOGOs">
    <p:bg>
      <p:bgPr>
        <a:solidFill>
          <a:srgbClr val="EAC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ree-Arro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67" y="3420534"/>
            <a:ext cx="6874934" cy="34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3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S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-banner-1024x68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0" b="7990"/>
          <a:stretch/>
        </p:blipFill>
        <p:spPr>
          <a:xfrm>
            <a:off x="-9642" y="-1"/>
            <a:ext cx="12201643" cy="6858002"/>
          </a:xfrm>
          <a:prstGeom prst="rect">
            <a:avLst/>
          </a:prstGeom>
        </p:spPr>
      </p:pic>
      <p:pic>
        <p:nvPicPr>
          <p:cNvPr id="10" name="Picture 9" descr="Synerzip-white-noTag-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479258"/>
            <a:ext cx="2193398" cy="350944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04804" y="6380155"/>
            <a:ext cx="11577018" cy="68192"/>
          </a:xfrm>
          <a:prstGeom prst="line">
            <a:avLst/>
          </a:prstGeom>
          <a:ln w="57150" cmpd="thickThin">
            <a:solidFill>
              <a:srgbClr val="EAC9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915400" y="6448347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mtClean="0">
                <a:solidFill>
                  <a:prstClr val="white"/>
                </a:solidFill>
                <a:latin typeface="Arial"/>
                <a:sym typeface="Circular Pro Medium"/>
              </a:rPr>
              <a:pPr defTabSz="1219108"/>
              <a:t>‹#›</a:t>
            </a:fld>
            <a:endParaRPr lang="en-US" dirty="0">
              <a:solidFill>
                <a:prstClr val="white"/>
              </a:solidFill>
              <a:latin typeface="Arial"/>
              <a:sym typeface="Circular Pro Medium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0375692" y="6569339"/>
            <a:ext cx="11232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08"/>
            <a:r>
              <a:rPr lang="en-US" sz="1100" cap="all" dirty="0" smtClean="0">
                <a:solidFill>
                  <a:prstClr val="white"/>
                </a:solidFill>
                <a:latin typeface="Arial"/>
                <a:sym typeface="Circular Pro Medium"/>
              </a:rPr>
              <a:t>©Synerzip2017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087836" y="6477002"/>
            <a:ext cx="1964624" cy="35393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1219108">
              <a:defRPr/>
            </a:pPr>
            <a:r>
              <a:rPr lang="en-US" sz="1500" dirty="0" smtClean="0">
                <a:solidFill>
                  <a:prstClr val="white"/>
                </a:solidFill>
                <a:latin typeface="Arial"/>
                <a:cs typeface="Arial" charset="0"/>
                <a:sym typeface="Circular Pro Medium"/>
              </a:rPr>
              <a:t>Corporate Overview</a:t>
            </a:r>
          </a:p>
        </p:txBody>
      </p:sp>
    </p:spTree>
    <p:extLst>
      <p:ext uri="{BB962C8B-B14F-4D97-AF65-F5344CB8AC3E}">
        <p14:creationId xmlns:p14="http://schemas.microsoft.com/office/powerpoint/2010/main" val="116276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erzip Yellow">
    <p:bg>
      <p:bgPr>
        <a:solidFill>
          <a:srgbClr val="EAC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915400" y="6454518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mtClean="0">
                <a:latin typeface="Arial"/>
                <a:sym typeface="Circular Pro Medium"/>
              </a:rPr>
              <a:pPr defTabSz="1219108"/>
              <a:t>‹#›</a:t>
            </a:fld>
            <a:endParaRPr lang="en-US" dirty="0">
              <a:latin typeface="Arial"/>
              <a:sym typeface="Circular Pro Medium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375692" y="6555011"/>
            <a:ext cx="11232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08"/>
            <a:r>
              <a:rPr lang="en-US" sz="1100" cap="all" dirty="0" smtClean="0">
                <a:solidFill>
                  <a:prstClr val="black"/>
                </a:solidFill>
                <a:latin typeface="Arial"/>
                <a:sym typeface="Circular Pro Medium"/>
              </a:rPr>
              <a:t>©Synerzip2017</a:t>
            </a:r>
            <a:endParaRPr lang="en-US" sz="1100" cap="all" dirty="0">
              <a:solidFill>
                <a:prstClr val="black"/>
              </a:solidFill>
              <a:latin typeface="Arial"/>
              <a:sym typeface="Circular Pro Medium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087836" y="6462676"/>
            <a:ext cx="1964624" cy="35393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1219108">
              <a:defRPr/>
            </a:pPr>
            <a:r>
              <a:rPr lang="en-US" sz="1500" dirty="0" smtClean="0">
                <a:solidFill>
                  <a:srgbClr val="000000"/>
                </a:solidFill>
                <a:latin typeface="Arial"/>
                <a:cs typeface="Arial" charset="0"/>
                <a:sym typeface="Circular Pro Medium"/>
              </a:rPr>
              <a:t>Corporate Overview</a:t>
            </a:r>
          </a:p>
        </p:txBody>
      </p:sp>
      <p:pic>
        <p:nvPicPr>
          <p:cNvPr id="12" name="Picture 11" descr="Synerzip-Logo-NoTagLin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22993"/>
            <a:ext cx="2193398" cy="2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4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121917" tIns="60959" rIns="121917" bIns="6095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4"/>
          </a:xfrm>
          <a:prstGeom prst="rect">
            <a:avLst/>
          </a:prstGeom>
        </p:spPr>
        <p:txBody>
          <a:bodyPr vert="horz" lIns="121917" tIns="60959" rIns="121917" bIns="6095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lIns="121917" tIns="60959" rIns="121917" bIns="6095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14B99067-7E7E-244A-A6F0-0E4235EB2D5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sym typeface="Circular Pro Medium"/>
              </a:rPr>
              <a:pPr defTabSz="609585"/>
              <a:t>9/17/2019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sym typeface="Circular Pro Medium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 vert="horz" lIns="121917" tIns="60959" rIns="121917" bIns="6095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endParaRPr lang="en-US">
              <a:solidFill>
                <a:prstClr val="black">
                  <a:tint val="75000"/>
                </a:prstClr>
              </a:solidFill>
              <a:latin typeface="Calibri"/>
              <a:sym typeface="Circular Pro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lIns="121917" tIns="60959" rIns="121917" bIns="6095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802757F1-60D4-2F49-AF5A-EE05FD553D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sym typeface="Circular Pro Medium"/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sym typeface="Circular Pro Medium"/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915400" y="6454518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39"/>
            <a:fld id="{24C46141-E31C-41A4-BE53-0A6DFD9041A4}" type="slidenum">
              <a:rPr lang="en-US" sz="1600" smtClean="0">
                <a:latin typeface="Arial"/>
                <a:sym typeface="Circular Pro Medium"/>
              </a:rPr>
              <a:pPr defTabSz="1219139"/>
              <a:t>‹#›</a:t>
            </a:fld>
            <a:endParaRPr lang="en-US" sz="1600" dirty="0">
              <a:latin typeface="Arial"/>
              <a:sym typeface="Circular Pro Medium"/>
            </a:endParaRPr>
          </a:p>
        </p:txBody>
      </p:sp>
      <p:pic>
        <p:nvPicPr>
          <p:cNvPr id="8" name="Picture 7" descr="Synerzip-Logo-NoTagLine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22993"/>
            <a:ext cx="2193398" cy="2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3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60958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1" algn="l" defTabSz="609585" rtl="0" eaLnBrk="1" latinLnBrk="0" hangingPunct="1">
        <a:spcBef>
          <a:spcPct val="20000"/>
        </a:spcBef>
        <a:buFont typeface="Arial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3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3" algn="l" defTabSz="609585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2" indent="-304793" algn="l" defTabSz="609585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3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3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3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1" indent="-304793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121912" tIns="60956" rIns="121912" bIns="609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434"/>
          </a:xfrm>
          <a:prstGeom prst="rect">
            <a:avLst/>
          </a:prstGeom>
        </p:spPr>
        <p:txBody>
          <a:bodyPr vert="horz" lIns="121912" tIns="60956" rIns="121912" bIns="609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Synerzip-white-noTag-smal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499179"/>
            <a:ext cx="2193398" cy="350944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304804" y="6380155"/>
            <a:ext cx="11577018" cy="68192"/>
          </a:xfrm>
          <a:prstGeom prst="line">
            <a:avLst/>
          </a:prstGeom>
          <a:ln w="57150" cmpd="thickThin">
            <a:solidFill>
              <a:srgbClr val="EAC9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915400" y="6448347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mtClean="0">
                <a:solidFill>
                  <a:prstClr val="white"/>
                </a:solidFill>
                <a:latin typeface="Arial"/>
                <a:sym typeface="Circular Pro Medium"/>
              </a:rPr>
              <a:pPr defTabSz="1219108"/>
              <a:t>‹#›</a:t>
            </a:fld>
            <a:endParaRPr lang="en-US" dirty="0">
              <a:solidFill>
                <a:prstClr val="white"/>
              </a:solidFill>
              <a:latin typeface="Arial"/>
              <a:sym typeface="Circular Pro Medium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375692" y="6569339"/>
            <a:ext cx="11232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08"/>
            <a:r>
              <a:rPr lang="en-US" sz="1100" cap="all" dirty="0" smtClean="0">
                <a:solidFill>
                  <a:prstClr val="white"/>
                </a:solidFill>
                <a:latin typeface="Arial"/>
                <a:sym typeface="Circular Pro Medium"/>
              </a:rPr>
              <a:t>©Synerzip2017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087836" y="6477002"/>
            <a:ext cx="1964624" cy="35393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1219108">
              <a:defRPr/>
            </a:pPr>
            <a:r>
              <a:rPr lang="en-US" sz="1500" dirty="0" smtClean="0">
                <a:solidFill>
                  <a:prstClr val="white"/>
                </a:solidFill>
                <a:latin typeface="Arial"/>
                <a:cs typeface="Arial" charset="0"/>
                <a:sym typeface="Circular Pro Medium"/>
              </a:rPr>
              <a:t>Corporate Overview</a:t>
            </a:r>
          </a:p>
        </p:txBody>
      </p:sp>
    </p:spTree>
    <p:extLst>
      <p:ext uri="{BB962C8B-B14F-4D97-AF65-F5344CB8AC3E}">
        <p14:creationId xmlns:p14="http://schemas.microsoft.com/office/powerpoint/2010/main" val="145976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txStyles>
    <p:titleStyle>
      <a:lvl1pPr algn="ctr" defTabSz="609556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65" indent="-457165" algn="l" defTabSz="609556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26" indent="-380972" algn="l" defTabSz="609556" rtl="0" eaLnBrk="1" latinLnBrk="0" hangingPunct="1">
        <a:spcBef>
          <a:spcPct val="20000"/>
        </a:spcBef>
        <a:buFont typeface="Arial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886" indent="-304777" algn="l" defTabSz="60955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40" indent="-304777" algn="l" defTabSz="609556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996" indent="-304777" algn="l" defTabSz="609556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7" algn="l" defTabSz="6095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7" algn="l" defTabSz="6095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7" indent="-304777" algn="l" defTabSz="6095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7" algn="l" defTabSz="6095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6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08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7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5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4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14B99067-7E7E-244A-A6F0-0E4235EB2D5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sym typeface="Circular Pro Medium"/>
              </a:rPr>
              <a:pPr defTabSz="609585"/>
              <a:t>9/17/2019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sym typeface="Circular Pro Medium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endParaRPr lang="en-US">
              <a:solidFill>
                <a:prstClr val="black">
                  <a:tint val="75000"/>
                </a:prstClr>
              </a:solidFill>
              <a:latin typeface="Calibri"/>
              <a:sym typeface="Circular Pro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802757F1-60D4-2F49-AF5A-EE05FD553D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sym typeface="Circular Pro Medium"/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sym typeface="Circular Pro Medium"/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964335" y="6350000"/>
            <a:ext cx="931333" cy="5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438278">
              <a:lnSpc>
                <a:spcPct val="100000"/>
              </a:lnSpc>
              <a:spcBef>
                <a:spcPts val="0"/>
              </a:spcBef>
            </a:pPr>
            <a:fld id="{24C46141-E31C-41A4-BE53-0A6DFD9041A4}" type="slidenum">
              <a:rPr lang="en-US" sz="1800" smtClean="0">
                <a:latin typeface="Arial"/>
              </a:rPr>
              <a:pPr defTabSz="2438278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sz="1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478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2.jp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28"/>
          <p:cNvSpPr/>
          <p:nvPr/>
        </p:nvSpPr>
        <p:spPr>
          <a:xfrm>
            <a:off x="321213" y="2750558"/>
            <a:ext cx="8244231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 defTabSz="457200">
              <a:defRPr sz="3100">
                <a:solidFill>
                  <a:srgbClr val="FFFFFF"/>
                </a:solidFill>
              </a:defRPr>
            </a:pPr>
            <a:r>
              <a:rPr lang="en-US" sz="4800" dirty="0" smtClean="0">
                <a:solidFill>
                  <a:schemeClr val="tx1"/>
                </a:solidFill>
              </a:rPr>
              <a:t>TDD &amp; BDD Introduction</a:t>
            </a:r>
          </a:p>
          <a:p>
            <a:pPr algn="ctr" defTabSz="457200">
              <a:defRPr sz="3100">
                <a:solidFill>
                  <a:srgbClr val="FFFFFF"/>
                </a:solidFill>
              </a:defRPr>
            </a:pPr>
            <a:r>
              <a:rPr lang="en-US" dirty="0" smtClean="0">
                <a:solidFill>
                  <a:schemeClr val="tx1"/>
                </a:solidFill>
              </a:rPr>
              <a:t>Mostafa </a:t>
            </a:r>
            <a:r>
              <a:rPr lang="en-US" dirty="0" err="1" smtClean="0">
                <a:solidFill>
                  <a:schemeClr val="tx1"/>
                </a:solidFill>
              </a:rPr>
              <a:t>Rastegar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7000" y="6378222"/>
            <a:ext cx="11938000" cy="479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6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Driven Development(BDD) introduction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0" indent="0" algn="ctr" rtl="0">
              <a:buNone/>
            </a:pPr>
            <a:r>
              <a:rPr lang="en-US" dirty="0" smtClean="0"/>
              <a:t>First, we should </a:t>
            </a:r>
            <a:r>
              <a:rPr lang="en-US" dirty="0"/>
              <a:t>consider that BDD </a:t>
            </a:r>
            <a:r>
              <a:rPr lang="en-US" dirty="0" smtClean="0"/>
              <a:t>begins </a:t>
            </a:r>
            <a:r>
              <a:rPr lang="en-US" dirty="0"/>
              <a:t>with Test Driven Development (TDD)</a:t>
            </a:r>
          </a:p>
          <a:p>
            <a:pPr marL="0" indent="0" algn="l" rtl="0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34203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Let’s begin with an example called cash machine:</a:t>
            </a:r>
          </a:p>
          <a:p>
            <a:pPr marL="0" indent="0" algn="l" rtl="0">
              <a:buNone/>
            </a:pPr>
            <a:r>
              <a:rPr lang="en-US" dirty="0" smtClean="0"/>
              <a:t>Given the account balance is £100</a:t>
            </a:r>
          </a:p>
          <a:p>
            <a:pPr marL="0" indent="0" algn="l" rtl="0">
              <a:buNone/>
            </a:pPr>
            <a:r>
              <a:rPr lang="en-US" dirty="0" smtClean="0"/>
              <a:t>	And the card is valid</a:t>
            </a:r>
          </a:p>
          <a:p>
            <a:pPr marL="0" indent="0" algn="l" rtl="0">
              <a:buNone/>
            </a:pPr>
            <a:r>
              <a:rPr lang="en-US" dirty="0" smtClean="0"/>
              <a:t>	And the machine has enough money</a:t>
            </a:r>
          </a:p>
          <a:p>
            <a:pPr marL="0" indent="0" algn="l" rtl="0">
              <a:buNone/>
            </a:pPr>
            <a:r>
              <a:rPr lang="en-US" dirty="0" smtClean="0"/>
              <a:t>When the account holder requests £20</a:t>
            </a: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Then the cashpoint should dispense </a:t>
            </a:r>
            <a:r>
              <a:rPr lang="en-US" dirty="0"/>
              <a:t>£20</a:t>
            </a:r>
          </a:p>
          <a:p>
            <a:pPr marL="0" indent="0" algn="l" rtl="0">
              <a:buNone/>
            </a:pPr>
            <a:r>
              <a:rPr lang="en-US" dirty="0" smtClean="0"/>
              <a:t>	And the account balance should be £80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And the card should be returned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424" y="1179562"/>
            <a:ext cx="2619375" cy="1743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423" y="2989102"/>
            <a:ext cx="2619375" cy="17389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422" y="4794560"/>
            <a:ext cx="2619375" cy="17238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87228" y="2854165"/>
            <a:ext cx="7559249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The test scenario is in plain English</a:t>
            </a:r>
          </a:p>
        </p:txBody>
      </p:sp>
    </p:spTree>
    <p:extLst>
      <p:ext uri="{BB962C8B-B14F-4D97-AF65-F5344CB8AC3E}">
        <p14:creationId xmlns:p14="http://schemas.microsoft.com/office/powerpoint/2010/main" val="311067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is made up three different </a:t>
            </a:r>
            <a:r>
              <a:rPr lang="en-US" dirty="0" smtClean="0"/>
              <a:t>sections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3018" y="1825624"/>
            <a:ext cx="7640782" cy="4769139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dirty="0" smtClean="0">
                <a:solidFill>
                  <a:srgbClr val="7030A0"/>
                </a:solidFill>
              </a:rPr>
              <a:t>Given </a:t>
            </a:r>
            <a:r>
              <a:rPr lang="en-US" dirty="0">
                <a:solidFill>
                  <a:srgbClr val="7030A0"/>
                </a:solidFill>
              </a:rPr>
              <a:t>the account balance is £100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7030A0"/>
                </a:solidFill>
              </a:rPr>
              <a:t>	And the card is valid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7030A0"/>
                </a:solidFill>
              </a:rPr>
              <a:t>	And the machine has enough </a:t>
            </a:r>
            <a:r>
              <a:rPr lang="en-US" dirty="0" smtClean="0">
                <a:solidFill>
                  <a:srgbClr val="7030A0"/>
                </a:solidFill>
              </a:rPr>
              <a:t>money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When the account holder requests £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20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Then the cashpoint should dispense £20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	And the account balance should be £80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	And the card should be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returned</a:t>
            </a:r>
            <a:endParaRPr lang="fa-I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47801" y="1936458"/>
            <a:ext cx="1433945" cy="130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7030A0"/>
                </a:solidFill>
              </a:rPr>
              <a:t>Context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>
            <a:off x="2881746" y="1825622"/>
            <a:ext cx="831272" cy="1748849"/>
          </a:xfrm>
          <a:prstGeom prst="leftBrace">
            <a:avLst>
              <a:gd name="adj1" fmla="val 33333"/>
              <a:gd name="adj2" fmla="val 50000"/>
            </a:avLst>
          </a:prstGeom>
          <a:noFill/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>
              <a:solidFill>
                <a:srgbClr val="7030A0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2881746" y="3820242"/>
            <a:ext cx="831272" cy="1111978"/>
          </a:xfrm>
          <a:prstGeom prst="leftBrace">
            <a:avLst>
              <a:gd name="adj1" fmla="val 21666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2881746" y="5123721"/>
            <a:ext cx="831272" cy="1444918"/>
          </a:xfrm>
          <a:prstGeom prst="leftBrace">
            <a:avLst>
              <a:gd name="adj1" fmla="val 31666"/>
              <a:gd name="adj2" fmla="val 5000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47800" y="3709405"/>
            <a:ext cx="1433945" cy="130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Event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05345" y="5094147"/>
            <a:ext cx="1676400" cy="130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Outcomes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9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is made up three different </a:t>
            </a:r>
            <a:r>
              <a:rPr lang="en-US" dirty="0" smtClean="0"/>
              <a:t>sections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007" y="1825622"/>
            <a:ext cx="7640782" cy="4769139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 marL="0" indent="0" algn="l" rtl="0">
              <a:buNone/>
            </a:pPr>
            <a:r>
              <a:rPr lang="en-US" sz="5000" dirty="0">
                <a:solidFill>
                  <a:srgbClr val="7030A0"/>
                </a:solidFill>
              </a:rPr>
              <a:t>Starting State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l" rtl="0">
              <a:buNone/>
            </a:pPr>
            <a:r>
              <a:rPr lang="en-US" sz="5000" dirty="0" smtClean="0">
                <a:solidFill>
                  <a:schemeClr val="accent2">
                    <a:lumMod val="75000"/>
                  </a:schemeClr>
                </a:solidFill>
              </a:rPr>
              <a:t>What </a:t>
            </a:r>
            <a:r>
              <a:rPr lang="en-US" sz="5000" dirty="0">
                <a:solidFill>
                  <a:schemeClr val="accent2">
                    <a:lumMod val="75000"/>
                  </a:schemeClr>
                </a:solidFill>
              </a:rPr>
              <a:t>the user does</a:t>
            </a:r>
          </a:p>
          <a:p>
            <a:pPr marL="0" indent="0" algn="l" rtl="0">
              <a:buNone/>
            </a:pPr>
            <a:endParaRPr lang="en-US" sz="3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l" rtl="0">
              <a:buNone/>
            </a:pPr>
            <a:r>
              <a:rPr lang="en-US" sz="5000" dirty="0" smtClean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US" sz="5000" dirty="0">
                <a:solidFill>
                  <a:schemeClr val="accent2">
                    <a:lumMod val="50000"/>
                  </a:schemeClr>
                </a:solidFill>
              </a:rPr>
              <a:t>expected results</a:t>
            </a:r>
            <a:endParaRPr lang="fa-IR" sz="5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47801" y="1936458"/>
            <a:ext cx="1433945" cy="130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7030A0"/>
                </a:solidFill>
              </a:rPr>
              <a:t>Context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>
            <a:off x="2881746" y="1825622"/>
            <a:ext cx="831272" cy="1748849"/>
          </a:xfrm>
          <a:prstGeom prst="leftBrace">
            <a:avLst>
              <a:gd name="adj1" fmla="val 33333"/>
              <a:gd name="adj2" fmla="val 50000"/>
            </a:avLst>
          </a:prstGeom>
          <a:noFill/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>
              <a:solidFill>
                <a:srgbClr val="7030A0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2881746" y="3820242"/>
            <a:ext cx="831272" cy="1111978"/>
          </a:xfrm>
          <a:prstGeom prst="leftBrace">
            <a:avLst>
              <a:gd name="adj1" fmla="val 21666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2881746" y="5123721"/>
            <a:ext cx="831272" cy="1444918"/>
          </a:xfrm>
          <a:prstGeom prst="leftBrace">
            <a:avLst>
              <a:gd name="adj1" fmla="val 31666"/>
              <a:gd name="adj2" fmla="val 5000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47800" y="3709405"/>
            <a:ext cx="1433945" cy="130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Event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05345" y="5094147"/>
            <a:ext cx="1676400" cy="130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Outcomes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3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tests can be written at any time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rgbClr val="00B050"/>
                </a:solidFill>
              </a:rPr>
              <a:t>Before</a:t>
            </a:r>
          </a:p>
          <a:p>
            <a:pPr lvl="1" algn="l" rtl="0"/>
            <a:r>
              <a:rPr lang="en-US" dirty="0" smtClean="0">
                <a:solidFill>
                  <a:srgbClr val="00B050"/>
                </a:solidFill>
              </a:rPr>
              <a:t>Behavioral Driven Development</a:t>
            </a:r>
          </a:p>
          <a:p>
            <a:pPr lvl="1" algn="l" rtl="0"/>
            <a:r>
              <a:rPr lang="en-US" dirty="0" smtClean="0">
                <a:solidFill>
                  <a:srgbClr val="00B050"/>
                </a:solidFill>
              </a:rPr>
              <a:t>First focus on the behaviors that matter to the customer</a:t>
            </a:r>
          </a:p>
          <a:p>
            <a:pPr algn="l" rtl="0"/>
            <a:r>
              <a:rPr lang="en-US" dirty="0" smtClean="0">
                <a:solidFill>
                  <a:schemeClr val="accent2"/>
                </a:solidFill>
              </a:rPr>
              <a:t>During</a:t>
            </a:r>
          </a:p>
          <a:p>
            <a:pPr lvl="1" algn="l" rtl="0"/>
            <a:endParaRPr lang="en-US" dirty="0" smtClean="0">
              <a:solidFill>
                <a:schemeClr val="accent2"/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After</a:t>
            </a:r>
          </a:p>
          <a:p>
            <a:pPr lvl="1"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Difficult to write unit case for an existing system</a:t>
            </a:r>
          </a:p>
          <a:p>
            <a:pPr lvl="1"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Writing behavioral tests for an existing system presents no special difficulties</a:t>
            </a:r>
            <a:endParaRPr lang="fa-IR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31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developers begin their work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Behavioral Test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Behavioral Test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…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Behavioral Test</a:t>
            </a:r>
            <a:endParaRPr lang="fa-IR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5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developers begin their work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chemeClr val="accent6"/>
                </a:solidFill>
              </a:rPr>
              <a:t>Behavioral Test	</a:t>
            </a:r>
            <a:r>
              <a:rPr lang="en-US" dirty="0" smtClean="0">
                <a:solidFill>
                  <a:schemeClr val="accent5"/>
                </a:solidFill>
              </a:rPr>
              <a:t>New Feature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Behavioral Test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…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Behavioral Test</a:t>
            </a:r>
            <a:endParaRPr lang="fa-IR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1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developers begin their work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chemeClr val="accent6"/>
                </a:solidFill>
              </a:rPr>
              <a:t>Behavioral Test	</a:t>
            </a:r>
            <a:r>
              <a:rPr lang="en-US" dirty="0" smtClean="0">
                <a:solidFill>
                  <a:schemeClr val="accent5"/>
                </a:solidFill>
              </a:rPr>
              <a:t>New Feature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>
                <a:solidFill>
                  <a:schemeClr val="accent6"/>
                </a:solidFill>
              </a:rPr>
              <a:t>Behavioral </a:t>
            </a:r>
            <a:r>
              <a:rPr lang="en-US" dirty="0" smtClean="0">
                <a:solidFill>
                  <a:schemeClr val="accent6"/>
                </a:solidFill>
              </a:rPr>
              <a:t>Test	</a:t>
            </a:r>
            <a:r>
              <a:rPr lang="en-US" dirty="0">
                <a:solidFill>
                  <a:schemeClr val="accent5"/>
                </a:solidFill>
              </a:rPr>
              <a:t>New </a:t>
            </a:r>
            <a:r>
              <a:rPr lang="en-US" dirty="0" smtClean="0">
                <a:solidFill>
                  <a:schemeClr val="accent5"/>
                </a:solidFill>
              </a:rPr>
              <a:t>Feature</a:t>
            </a:r>
            <a:endParaRPr lang="en-US" dirty="0">
              <a:solidFill>
                <a:schemeClr val="accent6"/>
              </a:solidFill>
            </a:endParaRP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…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Behavioral Test</a:t>
            </a:r>
            <a:endParaRPr lang="fa-IR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24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developers begin their work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chemeClr val="accent6"/>
                </a:solidFill>
              </a:rPr>
              <a:t>Behavioral Test	</a:t>
            </a:r>
            <a:r>
              <a:rPr lang="en-US" dirty="0" smtClean="0">
                <a:solidFill>
                  <a:schemeClr val="accent5"/>
                </a:solidFill>
              </a:rPr>
              <a:t>New Feature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>
                <a:solidFill>
                  <a:schemeClr val="accent6"/>
                </a:solidFill>
              </a:rPr>
              <a:t>Behavioral </a:t>
            </a:r>
            <a:r>
              <a:rPr lang="en-US" dirty="0" smtClean="0">
                <a:solidFill>
                  <a:schemeClr val="accent6"/>
                </a:solidFill>
              </a:rPr>
              <a:t>Test	</a:t>
            </a:r>
            <a:r>
              <a:rPr lang="en-US" dirty="0">
                <a:solidFill>
                  <a:schemeClr val="accent5"/>
                </a:solidFill>
              </a:rPr>
              <a:t>New </a:t>
            </a:r>
            <a:r>
              <a:rPr lang="en-US" dirty="0" smtClean="0">
                <a:solidFill>
                  <a:schemeClr val="accent5"/>
                </a:solidFill>
              </a:rPr>
              <a:t>Feature</a:t>
            </a:r>
            <a:endParaRPr lang="en-US" dirty="0">
              <a:solidFill>
                <a:schemeClr val="accent6"/>
              </a:solidFill>
            </a:endParaRP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pPr algn="l" rtl="0"/>
            <a:endParaRPr lang="en-US" dirty="0">
              <a:solidFill>
                <a:schemeClr val="accent6"/>
              </a:solidFill>
            </a:endParaRPr>
          </a:p>
          <a:p>
            <a:pPr algn="l" rtl="0"/>
            <a:r>
              <a:rPr lang="en-US" dirty="0">
                <a:solidFill>
                  <a:schemeClr val="accent6"/>
                </a:solidFill>
              </a:rPr>
              <a:t>Behavioral </a:t>
            </a:r>
            <a:r>
              <a:rPr lang="en-US" dirty="0" smtClean="0">
                <a:solidFill>
                  <a:schemeClr val="accent6"/>
                </a:solidFill>
              </a:rPr>
              <a:t>Test	</a:t>
            </a:r>
            <a:r>
              <a:rPr lang="en-US" dirty="0">
                <a:solidFill>
                  <a:schemeClr val="accent5"/>
                </a:solidFill>
              </a:rPr>
              <a:t> New Feature</a:t>
            </a:r>
            <a:endParaRPr lang="fa-I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9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We use Cucumber for BDD</a:t>
            </a:r>
            <a:endParaRPr lang="fa-IR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08315" y="1994416"/>
            <a:ext cx="4638938" cy="1607582"/>
            <a:chOff x="1093752" y="1976925"/>
            <a:chExt cx="4638938" cy="1607582"/>
          </a:xfrm>
        </p:grpSpPr>
        <p:sp>
          <p:nvSpPr>
            <p:cNvPr id="5" name="TextBox 4"/>
            <p:cNvSpPr txBox="1"/>
            <p:nvPr/>
          </p:nvSpPr>
          <p:spPr>
            <a:xfrm>
              <a:off x="1093752" y="1976925"/>
              <a:ext cx="124694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Feature file</a:t>
              </a:r>
              <a:endParaRPr lang="fa-IR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8315" y="2346257"/>
              <a:ext cx="4524375" cy="123825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1208315" y="3905726"/>
            <a:ext cx="4898309" cy="1410675"/>
            <a:chOff x="1208315" y="3905726"/>
            <a:chExt cx="4898309" cy="1410675"/>
          </a:xfrm>
        </p:grpSpPr>
        <p:sp>
          <p:nvSpPr>
            <p:cNvPr id="8" name="TextBox 7"/>
            <p:cNvSpPr txBox="1"/>
            <p:nvPr/>
          </p:nvSpPr>
          <p:spPr>
            <a:xfrm>
              <a:off x="1208315" y="3905726"/>
              <a:ext cx="115127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Junit Class</a:t>
              </a:r>
              <a:endParaRPr lang="fa-IR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7924" y="4240076"/>
              <a:ext cx="4838700" cy="1076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081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0"/>
          <p:cNvSpPr/>
          <p:nvPr/>
        </p:nvSpPr>
        <p:spPr>
          <a:xfrm>
            <a:off x="154745" y="315344"/>
            <a:ext cx="1192940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ctr" defTabSz="390525"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W. Edwards </a:t>
            </a:r>
            <a:r>
              <a:rPr lang="en-US" sz="3600" dirty="0" smtClean="0">
                <a:solidFill>
                  <a:schemeClr val="tx1"/>
                </a:solidFill>
              </a:rPr>
              <a:t>Deming</a:t>
            </a:r>
            <a:r>
              <a:rPr lang="en-US" sz="3600" baseline="30000" dirty="0" smtClean="0">
                <a:solidFill>
                  <a:schemeClr val="tx1"/>
                </a:solidFill>
              </a:rPr>
              <a:t>1</a:t>
            </a:r>
            <a:endParaRPr sz="3600" baseline="30000" dirty="0">
              <a:solidFill>
                <a:schemeClr val="tx1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531151" y="1524001"/>
            <a:ext cx="7126949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/>
              <a:t>“Quality comes not from inspection, but from improvement of the production process. </a:t>
            </a:r>
            <a:r>
              <a:rPr lang="en-US" sz="2800" dirty="0" smtClean="0"/>
              <a:t>“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050" y="1524001"/>
            <a:ext cx="3726329" cy="44196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31151" y="6356350"/>
            <a:ext cx="8727149" cy="365125"/>
          </a:xfrm>
        </p:spPr>
        <p:txBody>
          <a:bodyPr/>
          <a:lstStyle/>
          <a:p>
            <a:r>
              <a:rPr lang="en-US" dirty="0"/>
              <a:t>1. was an American statistician, college professor, author, lecturer, and consultant, known for his work in the field of quality management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151" y="2438400"/>
            <a:ext cx="7126949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“</a:t>
            </a:r>
            <a:r>
              <a:rPr lang="en-US" sz="2800" dirty="0"/>
              <a:t>We cannot rely on mass inspection to improve </a:t>
            </a:r>
            <a:r>
              <a:rPr lang="en-US" sz="2800" dirty="0" smtClean="0"/>
              <a:t>quality… </a:t>
            </a:r>
            <a:r>
              <a:rPr lang="en-US" sz="2800" dirty="0"/>
              <a:t>As Harold S. Dodge said many years ago, 'You cannot inspect quality into a product.' The quality is there or it isn't by the time it's inspected. </a:t>
            </a:r>
            <a:r>
              <a:rPr lang="en-US" sz="2800" dirty="0" smtClean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28419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use Cucumber for BDD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428" y="2228964"/>
            <a:ext cx="7991475" cy="3457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7428" y="1859632"/>
            <a:ext cx="17377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Integration Class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43369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use Cucumber for BDD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310" y="2060020"/>
            <a:ext cx="6878461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6310" y="1690688"/>
            <a:ext cx="208281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Corresponding Class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50736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0"/>
          <p:cNvSpPr/>
          <p:nvPr/>
        </p:nvSpPr>
        <p:spPr>
          <a:xfrm>
            <a:off x="154745" y="315344"/>
            <a:ext cx="1192940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ctr" defTabSz="390525"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z="3600" smtClean="0">
                <a:solidFill>
                  <a:schemeClr val="tx1"/>
                </a:solidFill>
              </a:rPr>
              <a:t>Questions</a:t>
            </a:r>
            <a:endParaRPr sz="3600" dirty="0">
              <a:solidFill>
                <a:schemeClr val="tx1"/>
              </a:solidFill>
            </a:endParaRPr>
          </a:p>
        </p:txBody>
      </p:sp>
      <p:pic>
        <p:nvPicPr>
          <p:cNvPr id="4" name="man-with-question-mark-22632s.png" descr="man-with-question-mark-22632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34493" y="1600200"/>
            <a:ext cx="4523014" cy="452301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5070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0000">
            <a:off x="3521409" y="2155107"/>
            <a:ext cx="1642265" cy="19011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68" y="1727455"/>
            <a:ext cx="1190348" cy="122605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671" y="4108053"/>
            <a:ext cx="1190348" cy="122605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511" y="4098722"/>
            <a:ext cx="1190348" cy="122605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5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00">
            <a:off x="6144320" y="2340986"/>
            <a:ext cx="1642265" cy="190114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070" y="2968762"/>
            <a:ext cx="1679745" cy="173012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301837" y="2123975"/>
            <a:ext cx="582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Red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46855" y="4518128"/>
            <a:ext cx="824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Green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33249" y="4518128"/>
            <a:ext cx="10600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Refactor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20764" y="3443965"/>
            <a:ext cx="11560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TDD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77826" y="2561947"/>
            <a:ext cx="28646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Write a unit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Validate that the test fails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587980" y="5301250"/>
            <a:ext cx="4264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Write just the minimum code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Validate that the test passes successfully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731551" y="2561947"/>
            <a:ext cx="2133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Refactor the code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78269">
            <a:off x="4706570" y="4286784"/>
            <a:ext cx="1642264" cy="1901144"/>
          </a:xfrm>
          <a:prstGeom prst="rect">
            <a:avLst/>
          </a:prstGeom>
        </p:spPr>
      </p:pic>
      <p:sp>
        <p:nvSpPr>
          <p:cNvPr id="31" name="Shape 30"/>
          <p:cNvSpPr/>
          <p:nvPr/>
        </p:nvSpPr>
        <p:spPr>
          <a:xfrm>
            <a:off x="154745" y="315344"/>
            <a:ext cx="1192940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ctr" defTabSz="390525"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z="3600" dirty="0" smtClean="0">
                <a:solidFill>
                  <a:schemeClr val="tx1"/>
                </a:solidFill>
              </a:rPr>
              <a:t>Test Driver Development(TDD) lifecycle</a:t>
            </a:r>
            <a:endParaRPr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9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698" y="376093"/>
            <a:ext cx="6296025" cy="4333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Steps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Write some unit test[s]</a:t>
            </a:r>
          </a:p>
          <a:p>
            <a:pPr lvl="1" algn="l" rtl="0"/>
            <a:r>
              <a:rPr lang="en-US" dirty="0" smtClean="0"/>
              <a:t>It definitely fails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Try to correct it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Pass test[s]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Code refactor</a:t>
            </a:r>
          </a:p>
          <a:p>
            <a:pPr marL="0" indent="0" algn="l" rtl="0">
              <a:buNone/>
            </a:pPr>
            <a:endParaRPr lang="en-US" b="1" dirty="0" smtClean="0"/>
          </a:p>
          <a:p>
            <a:pPr marL="0" indent="0" algn="l" rtl="0">
              <a:buNone/>
            </a:pPr>
            <a:r>
              <a:rPr lang="en-US" b="1" dirty="0" smtClean="0"/>
              <a:t>Outcome:</a:t>
            </a:r>
            <a:r>
              <a:rPr lang="en-US" dirty="0" smtClean="0"/>
              <a:t> The code coverage of </a:t>
            </a:r>
          </a:p>
          <a:p>
            <a:pPr marL="0" indent="0" algn="l" rtl="0">
              <a:buNone/>
            </a:pPr>
            <a:r>
              <a:rPr lang="en-US" dirty="0"/>
              <a:t>u</a:t>
            </a:r>
            <a:r>
              <a:rPr lang="en-US" dirty="0" smtClean="0"/>
              <a:t>nit tests will be 100%</a:t>
            </a:r>
          </a:p>
        </p:txBody>
      </p:sp>
      <p:sp>
        <p:nvSpPr>
          <p:cNvPr id="6" name="Explosion 1 5"/>
          <p:cNvSpPr/>
          <p:nvPr/>
        </p:nvSpPr>
        <p:spPr>
          <a:xfrm>
            <a:off x="11083637" y="3795568"/>
            <a:ext cx="914400" cy="914400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698" y="4844905"/>
            <a:ext cx="5838825" cy="1285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06450" y="3878971"/>
            <a:ext cx="668773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4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fa-IR" sz="4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9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During writing unit tests, we sometimes need some mock objects or services to pass tests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Mockito</a:t>
            </a:r>
            <a:r>
              <a:rPr lang="en-US" dirty="0" smtClean="0"/>
              <a:t> is a powerful framework for mocking objects</a:t>
            </a:r>
          </a:p>
          <a:p>
            <a:pPr marL="0" indent="0" algn="l" rtl="0">
              <a:buNone/>
            </a:pPr>
            <a:endParaRPr lang="fa-I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95637"/>
            <a:ext cx="3495675" cy="1381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5" y="3195637"/>
            <a:ext cx="75723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4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Mockito</a:t>
            </a:r>
            <a:endParaRPr lang="fa-IR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5160" y="1825625"/>
            <a:ext cx="47616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6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Mockito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4655" y="1341032"/>
            <a:ext cx="6913418" cy="526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During writing unit tests, we sometimes need some mock objects or services to pass tests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Wiremock</a:t>
            </a:r>
            <a:r>
              <a:rPr lang="en-US" dirty="0" smtClean="0"/>
              <a:t> is </a:t>
            </a:r>
            <a:r>
              <a:rPr lang="en-US" dirty="0"/>
              <a:t>also </a:t>
            </a:r>
            <a:r>
              <a:rPr lang="en-US" dirty="0" smtClean="0"/>
              <a:t>a </a:t>
            </a:r>
            <a:r>
              <a:rPr lang="en-US" dirty="0"/>
              <a:t>library for stubbing and mocking web services.</a:t>
            </a:r>
            <a:endParaRPr lang="en-US" dirty="0" smtClean="0"/>
          </a:p>
          <a:p>
            <a:pPr marL="0" indent="0" algn="l" rtl="0">
              <a:buNone/>
            </a:pP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93" y="2425843"/>
            <a:ext cx="4067175" cy="638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368" y="2425843"/>
            <a:ext cx="74866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1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Wiremock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826" y="1482436"/>
            <a:ext cx="7832991" cy="517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445</Words>
  <Application>Microsoft Office PowerPoint</Application>
  <PresentationFormat>Widescreen</PresentationFormat>
  <Paragraphs>137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Circular Pro Medium</vt:lpstr>
      <vt:lpstr>Times New Roman</vt:lpstr>
      <vt:lpstr>Wingdings</vt:lpstr>
      <vt:lpstr>Custom Design</vt:lpstr>
      <vt:lpstr>1_Custom Design</vt:lpstr>
      <vt:lpstr>Office Theme</vt:lpstr>
      <vt:lpstr>PowerPoint Presentation</vt:lpstr>
      <vt:lpstr>PowerPoint Presentation</vt:lpstr>
      <vt:lpstr>PowerPoint Presentation</vt:lpstr>
      <vt:lpstr>TDD Steps</vt:lpstr>
      <vt:lpstr>During writing unit tests, we sometimes need some mock objects or services to pass tests</vt:lpstr>
      <vt:lpstr>Mockito</vt:lpstr>
      <vt:lpstr>Mockito</vt:lpstr>
      <vt:lpstr>During writing unit tests, we sometimes need some mock objects or services to pass tests</vt:lpstr>
      <vt:lpstr>Wiremock</vt:lpstr>
      <vt:lpstr>Behavior Driven Development(BDD) introduction</vt:lpstr>
      <vt:lpstr>BDD</vt:lpstr>
      <vt:lpstr>The test is made up three different sections</vt:lpstr>
      <vt:lpstr>The test is made up three different sections</vt:lpstr>
      <vt:lpstr>Behavioral tests can be written at any time</vt:lpstr>
      <vt:lpstr>When the developers begin their work</vt:lpstr>
      <vt:lpstr>When the developers begin their work</vt:lpstr>
      <vt:lpstr>When the developers begin their work</vt:lpstr>
      <vt:lpstr>When the developers begin their work</vt:lpstr>
      <vt:lpstr>We use Cucumber for BDD</vt:lpstr>
      <vt:lpstr>We use Cucumber for BDD</vt:lpstr>
      <vt:lpstr>We use Cucumber for BDD</vt:lpstr>
      <vt:lpstr>PowerPoint Presentation</vt:lpstr>
    </vt:vector>
  </TitlesOfParts>
  <Company>Oracle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Apke</dc:creator>
  <cp:lastModifiedBy>Rastgar Mostafa</cp:lastModifiedBy>
  <cp:revision>102</cp:revision>
  <dcterms:created xsi:type="dcterms:W3CDTF">2017-07-07T16:32:54Z</dcterms:created>
  <dcterms:modified xsi:type="dcterms:W3CDTF">2019-09-17T12:01:25Z</dcterms:modified>
</cp:coreProperties>
</file>