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2C83B3-BC70-42EF-8C53-F06C1DCB747B}" type="datetimeFigureOut">
              <a:rPr lang="fa-IR" smtClean="0"/>
              <a:t>04/11/1440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04DB9CF-E72C-422D-BCB7-B971EA9A73B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1570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B9CF-E72C-422D-BCB7-B971EA9A73BF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477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DB9CF-E72C-422D-BCB7-B971EA9A73BF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26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1B5A-7E4F-4837-8588-1FE53E41A393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1F7B-9B06-4C0D-B3A2-660B70585E5C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EABA-1C8D-4FB2-B217-249DA5EB4A06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B4E5-5788-4E3C-B5B8-CEB68F9998B9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7986-99D1-4BA1-B007-15BEAD6298A7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991C-DC97-4C14-9CD8-DCE54427E85F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1842-2ED5-4B07-9D13-8E7B1CC790E9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5A49-717B-48EB-B6AE-8C33070367C3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C988-B6CC-42A6-88AB-7F0D281CE272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39D-F247-4646-9CD1-B644946FB679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72B9-AD07-4CEC-A594-8B1EB2C3A532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737F-C3B9-49E3-ACA5-D08AEAE759CD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8AA6-B948-4BF4-8AA9-B08B102ED3A3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8C7F-5B8D-4BFD-9CA6-B8BA056DC279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325F-6C83-43F5-A20B-31F37F2F45D6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20C-DFBF-4845-9193-0991A603F496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07EA-9C86-4146-B6F7-CFC50B167FC5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E08572-BC67-4108-AF07-CD265644E416}" type="datetime1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000" dirty="0"/>
              <a:t>Spring boot and rest </a:t>
            </a:r>
            <a:r>
              <a:rPr lang="en-US" sz="6000" dirty="0" err="1"/>
              <a:t>webservices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Mostafa Rastgar</a:t>
            </a:r>
          </a:p>
          <a:p>
            <a:r>
              <a:rPr lang="en-US" dirty="0" err="1" smtClean="0"/>
              <a:t>june</a:t>
            </a:r>
            <a:r>
              <a:rPr lang="en-US" dirty="0" smtClean="0"/>
              <a:t> 2019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Auto Configuration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185" y="1853248"/>
            <a:ext cx="8946541" cy="4195481"/>
          </a:xfrm>
        </p:spPr>
        <p:txBody>
          <a:bodyPr/>
          <a:lstStyle/>
          <a:p>
            <a:pPr algn="l" rtl="0"/>
            <a:r>
              <a:rPr lang="en-US" dirty="0"/>
              <a:t>Where is Spring Boot Auto Configuration?</a:t>
            </a:r>
          </a:p>
          <a:p>
            <a:pPr lvl="1" algn="l" rtl="0"/>
            <a:r>
              <a:rPr lang="en-US" dirty="0"/>
              <a:t>spring-bootautoconfigure.jar</a:t>
            </a:r>
          </a:p>
          <a:p>
            <a:pPr lvl="1" algn="l" rtl="0"/>
            <a:r>
              <a:rPr lang="en-US" dirty="0"/>
              <a:t>/METAINF/</a:t>
            </a:r>
            <a:r>
              <a:rPr lang="en-US" dirty="0" err="1"/>
              <a:t>spring.factories</a:t>
            </a:r>
            <a:endParaRPr lang="en-US" dirty="0"/>
          </a:p>
          <a:p>
            <a:pPr lvl="1" algn="l" rtl="0"/>
            <a:r>
              <a:rPr lang="en-US" dirty="0"/>
              <a:t>Turn on debug logging to display </a:t>
            </a:r>
            <a:r>
              <a:rPr lang="en-US" dirty="0" smtClean="0"/>
              <a:t>auto-configured beans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85" y="3487882"/>
            <a:ext cx="92773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Starters - </a:t>
            </a:r>
            <a:r>
              <a:rPr lang="en-US" dirty="0" smtClean="0"/>
              <a:t>Web and JPA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if we do not have starter projects?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3311" y="2615609"/>
            <a:ext cx="266061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groupId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  <a:r>
              <a:rPr lang="en-US" sz="800" dirty="0" err="1">
                <a:solidFill>
                  <a:schemeClr val="bg1"/>
                </a:solidFill>
              </a:rPr>
              <a:t>org.springframework</a:t>
            </a:r>
            <a:r>
              <a:rPr lang="en-US" sz="800" dirty="0">
                <a:solidFill>
                  <a:schemeClr val="bg1"/>
                </a:solidFill>
              </a:rPr>
              <a:t>&lt;/</a:t>
            </a:r>
            <a:r>
              <a:rPr lang="en-US" sz="800" dirty="0" err="1">
                <a:solidFill>
                  <a:schemeClr val="bg1"/>
                </a:solidFill>
              </a:rPr>
              <a:t>groupId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artifactId</a:t>
            </a:r>
            <a:r>
              <a:rPr lang="en-US" sz="800" dirty="0">
                <a:solidFill>
                  <a:schemeClr val="bg1"/>
                </a:solidFill>
              </a:rPr>
              <a:t>&gt;spring-</a:t>
            </a:r>
            <a:r>
              <a:rPr lang="en-US" sz="800" dirty="0" err="1">
                <a:solidFill>
                  <a:schemeClr val="bg1"/>
                </a:solidFill>
              </a:rPr>
              <a:t>webmvc</a:t>
            </a:r>
            <a:r>
              <a:rPr lang="en-US" sz="800" dirty="0">
                <a:solidFill>
                  <a:schemeClr val="bg1"/>
                </a:solidFill>
              </a:rPr>
              <a:t>&lt;/</a:t>
            </a:r>
            <a:r>
              <a:rPr lang="en-US" sz="800" dirty="0" err="1">
                <a:solidFill>
                  <a:schemeClr val="bg1"/>
                </a:solidFill>
              </a:rPr>
              <a:t>artifactId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&lt;version&gt;4.2.2.RELEASE&lt;/version&gt;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&lt;/dependency&gt;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groupId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  <a:r>
              <a:rPr lang="en-US" sz="800" dirty="0" err="1">
                <a:solidFill>
                  <a:schemeClr val="bg1"/>
                </a:solidFill>
              </a:rPr>
              <a:t>com.fasterxml.jackson.core</a:t>
            </a:r>
            <a:r>
              <a:rPr lang="en-US" sz="800" dirty="0">
                <a:solidFill>
                  <a:schemeClr val="bg1"/>
                </a:solidFill>
              </a:rPr>
              <a:t>&lt;/</a:t>
            </a:r>
            <a:r>
              <a:rPr lang="en-US" sz="800" dirty="0" err="1">
                <a:solidFill>
                  <a:schemeClr val="bg1"/>
                </a:solidFill>
              </a:rPr>
              <a:t>groupId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artifactId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  <a:r>
              <a:rPr lang="en-US" sz="800" dirty="0" err="1">
                <a:solidFill>
                  <a:schemeClr val="bg1"/>
                </a:solidFill>
              </a:rPr>
              <a:t>jackson-databind</a:t>
            </a:r>
            <a:r>
              <a:rPr lang="en-US" sz="800" dirty="0">
                <a:solidFill>
                  <a:schemeClr val="bg1"/>
                </a:solidFill>
              </a:rPr>
              <a:t>&lt;/</a:t>
            </a:r>
            <a:r>
              <a:rPr lang="en-US" sz="800" dirty="0" err="1">
                <a:solidFill>
                  <a:schemeClr val="bg1"/>
                </a:solidFill>
              </a:rPr>
              <a:t>artifactId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&lt;version&gt;2.5.3&lt;/version&gt;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&lt;/dependency&gt;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groupId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  <a:r>
              <a:rPr lang="en-US" sz="800" dirty="0" err="1">
                <a:solidFill>
                  <a:schemeClr val="bg1"/>
                </a:solidFill>
              </a:rPr>
              <a:t>org.hibernate</a:t>
            </a:r>
            <a:r>
              <a:rPr lang="en-US" sz="800" dirty="0">
                <a:solidFill>
                  <a:schemeClr val="bg1"/>
                </a:solidFill>
              </a:rPr>
              <a:t>&lt;/</a:t>
            </a:r>
            <a:r>
              <a:rPr lang="en-US" sz="800" dirty="0" err="1">
                <a:solidFill>
                  <a:schemeClr val="bg1"/>
                </a:solidFill>
              </a:rPr>
              <a:t>groupId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artifactId</a:t>
            </a:r>
            <a:r>
              <a:rPr lang="en-US" sz="800" dirty="0">
                <a:solidFill>
                  <a:schemeClr val="bg1"/>
                </a:solidFill>
              </a:rPr>
              <a:t>&gt;hibernate-validator&lt;/</a:t>
            </a:r>
            <a:r>
              <a:rPr lang="en-US" sz="800" dirty="0" err="1">
                <a:solidFill>
                  <a:schemeClr val="bg1"/>
                </a:solidFill>
              </a:rPr>
              <a:t>artifactId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&lt;version&gt;5.0.2.Final&lt;/version&gt;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&lt;/dependency&gt;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groupId</a:t>
            </a:r>
            <a:r>
              <a:rPr lang="en-US" sz="800" dirty="0">
                <a:solidFill>
                  <a:schemeClr val="bg1"/>
                </a:solidFill>
              </a:rPr>
              <a:t>&gt;log4j&lt;/</a:t>
            </a:r>
            <a:r>
              <a:rPr lang="en-US" sz="800" dirty="0" err="1">
                <a:solidFill>
                  <a:schemeClr val="bg1"/>
                </a:solidFill>
              </a:rPr>
              <a:t>groupId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artifactId</a:t>
            </a:r>
            <a:r>
              <a:rPr lang="en-US" sz="800" dirty="0">
                <a:solidFill>
                  <a:schemeClr val="bg1"/>
                </a:solidFill>
              </a:rPr>
              <a:t>&gt;log4j&lt;/</a:t>
            </a:r>
            <a:r>
              <a:rPr lang="en-US" sz="800" dirty="0" err="1">
                <a:solidFill>
                  <a:schemeClr val="bg1"/>
                </a:solidFill>
              </a:rPr>
              <a:t>artifactId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&lt;version&gt;1.2.17&lt;/version&gt;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&lt;/dependency&gt;</a:t>
            </a:r>
            <a:endParaRPr lang="fa-IR" sz="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9790" y="2615608"/>
            <a:ext cx="3678865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&lt;bean</a:t>
            </a:r>
          </a:p>
          <a:p>
            <a:r>
              <a:rPr lang="en-US" sz="800" dirty="0">
                <a:solidFill>
                  <a:schemeClr val="bg1"/>
                </a:solidFill>
              </a:rPr>
              <a:t>class="org.springframework.web.servlet.view.InternalResourceViewResolver"&gt;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name="prefix"&gt;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&lt;value&gt;/WEB-INF/views/&lt;/value&gt;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&lt;/property&gt;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name="suffix"&gt;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&lt;value&gt;.</a:t>
            </a:r>
            <a:r>
              <a:rPr lang="en-US" sz="800" dirty="0" err="1">
                <a:solidFill>
                  <a:schemeClr val="bg1"/>
                </a:solidFill>
              </a:rPr>
              <a:t>jsp</a:t>
            </a:r>
            <a:r>
              <a:rPr lang="en-US" sz="800" dirty="0">
                <a:solidFill>
                  <a:schemeClr val="bg1"/>
                </a:solidFill>
              </a:rPr>
              <a:t>&lt;/value&gt;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&lt;/property&gt;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&lt;/bean&gt;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&lt;bean id="</a:t>
            </a:r>
            <a:r>
              <a:rPr lang="en-US" sz="800" dirty="0" err="1">
                <a:solidFill>
                  <a:schemeClr val="bg1"/>
                </a:solidFill>
              </a:rPr>
              <a:t>messageSource</a:t>
            </a:r>
            <a:r>
              <a:rPr lang="en-US" sz="800" dirty="0">
                <a:solidFill>
                  <a:schemeClr val="bg1"/>
                </a:solidFill>
              </a:rPr>
              <a:t>" class="org.springframework.context.support.ReloadableResourceBundleMessageSource"&gt;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</a:t>
            </a:r>
            <a:r>
              <a:rPr lang="en-US" sz="800" dirty="0" err="1">
                <a:solidFill>
                  <a:schemeClr val="bg1"/>
                </a:solidFill>
              </a:rPr>
              <a:t>basename</a:t>
            </a:r>
            <a:r>
              <a:rPr lang="en-US" sz="800" dirty="0">
                <a:solidFill>
                  <a:schemeClr val="bg1"/>
                </a:solidFill>
              </a:rPr>
              <a:t>" value="</a:t>
            </a:r>
            <a:r>
              <a:rPr lang="en-US" sz="800" dirty="0" err="1">
                <a:solidFill>
                  <a:schemeClr val="bg1"/>
                </a:solidFill>
              </a:rPr>
              <a:t>classpath:messages</a:t>
            </a:r>
            <a:r>
              <a:rPr lang="en-US" sz="800" dirty="0">
                <a:solidFill>
                  <a:schemeClr val="bg1"/>
                </a:solidFill>
              </a:rPr>
              <a:t>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</a:t>
            </a:r>
            <a:r>
              <a:rPr lang="en-US" sz="800" dirty="0" err="1">
                <a:solidFill>
                  <a:schemeClr val="bg1"/>
                </a:solidFill>
              </a:rPr>
              <a:t>defaultEncoding</a:t>
            </a:r>
            <a:r>
              <a:rPr lang="en-US" sz="800" dirty="0">
                <a:solidFill>
                  <a:schemeClr val="bg1"/>
                </a:solidFill>
              </a:rPr>
              <a:t>" value="UTF-8"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&lt;/bean&gt;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mvc:resources</a:t>
            </a:r>
            <a:r>
              <a:rPr lang="en-US" sz="800" dirty="0">
                <a:solidFill>
                  <a:schemeClr val="bg1"/>
                </a:solidFill>
              </a:rPr>
              <a:t> mapping="/</a:t>
            </a:r>
            <a:r>
              <a:rPr lang="en-US" sz="800" dirty="0" err="1">
                <a:solidFill>
                  <a:schemeClr val="bg1"/>
                </a:solidFill>
              </a:rPr>
              <a:t>webjars</a:t>
            </a:r>
            <a:r>
              <a:rPr lang="en-US" sz="800" dirty="0">
                <a:solidFill>
                  <a:schemeClr val="bg1"/>
                </a:solidFill>
              </a:rPr>
              <a:t>/**" location="/</a:t>
            </a:r>
            <a:r>
              <a:rPr lang="en-US" sz="800" dirty="0" err="1">
                <a:solidFill>
                  <a:schemeClr val="bg1"/>
                </a:solidFill>
              </a:rPr>
              <a:t>webjars</a:t>
            </a:r>
            <a:r>
              <a:rPr lang="en-US" sz="800" dirty="0">
                <a:solidFill>
                  <a:schemeClr val="bg1"/>
                </a:solidFill>
              </a:rPr>
              <a:t>/"/&gt;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&lt;servlet&gt;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&lt;servlet-name&gt;dispatcher&lt;/servlet-name&gt;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&lt;servlet-class&gt;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org.springframework.web.servlet.DispatcherServlet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&lt;/servlet-class&gt;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init-param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param</a:t>
            </a:r>
            <a:r>
              <a:rPr lang="en-US" sz="800" dirty="0">
                <a:solidFill>
                  <a:schemeClr val="bg1"/>
                </a:solidFill>
              </a:rPr>
              <a:t>-name&gt;</a:t>
            </a:r>
            <a:r>
              <a:rPr lang="en-US" sz="800" dirty="0" err="1">
                <a:solidFill>
                  <a:schemeClr val="bg1"/>
                </a:solidFill>
              </a:rPr>
              <a:t>contextConfigLocation</a:t>
            </a:r>
            <a:r>
              <a:rPr lang="en-US" sz="800" dirty="0">
                <a:solidFill>
                  <a:schemeClr val="bg1"/>
                </a:solidFill>
              </a:rPr>
              <a:t>&lt;/</a:t>
            </a:r>
            <a:r>
              <a:rPr lang="en-US" sz="800" dirty="0" err="1">
                <a:solidFill>
                  <a:schemeClr val="bg1"/>
                </a:solidFill>
              </a:rPr>
              <a:t>param</a:t>
            </a:r>
            <a:r>
              <a:rPr lang="en-US" sz="800" dirty="0">
                <a:solidFill>
                  <a:schemeClr val="bg1"/>
                </a:solidFill>
              </a:rPr>
              <a:t>-name&gt;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param</a:t>
            </a:r>
            <a:r>
              <a:rPr lang="en-US" sz="800" dirty="0">
                <a:solidFill>
                  <a:schemeClr val="bg1"/>
                </a:solidFill>
              </a:rPr>
              <a:t>-value&gt;/WEB-INF/todo-servlet.xml&lt;/</a:t>
            </a:r>
            <a:r>
              <a:rPr lang="en-US" sz="800" dirty="0" err="1">
                <a:solidFill>
                  <a:schemeClr val="bg1"/>
                </a:solidFill>
              </a:rPr>
              <a:t>paramvalue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</a:t>
            </a:r>
            <a:r>
              <a:rPr lang="en-US" sz="800" dirty="0" err="1">
                <a:solidFill>
                  <a:schemeClr val="bg1"/>
                </a:solidFill>
              </a:rPr>
              <a:t>init-param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&lt;load-on-startup&gt;1&lt;/load-on-startup&gt;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&lt;/servlet&gt;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&lt;servlet-mapping&gt;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&lt;servlet-name&gt;dispatcher&lt;/servlet-name&gt;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url</a:t>
            </a:r>
            <a:r>
              <a:rPr lang="en-US" sz="800" dirty="0">
                <a:solidFill>
                  <a:schemeClr val="bg1"/>
                </a:solidFill>
              </a:rPr>
              <a:t>-pattern&gt;/&lt;/</a:t>
            </a:r>
            <a:r>
              <a:rPr lang="en-US" sz="800" dirty="0" err="1">
                <a:solidFill>
                  <a:schemeClr val="bg1"/>
                </a:solidFill>
              </a:rPr>
              <a:t>url</a:t>
            </a:r>
            <a:r>
              <a:rPr lang="en-US" sz="800" dirty="0">
                <a:solidFill>
                  <a:schemeClr val="bg1"/>
                </a:solidFill>
              </a:rPr>
              <a:t>-pattern&gt;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&lt;/servlet-mapping&gt;</a:t>
            </a:r>
            <a:endParaRPr lang="fa-IR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4519" y="2615608"/>
            <a:ext cx="3678865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&lt;bean id="</a:t>
            </a:r>
            <a:r>
              <a:rPr lang="en-US" sz="800" dirty="0" err="1">
                <a:solidFill>
                  <a:schemeClr val="bg1"/>
                </a:solidFill>
              </a:rPr>
              <a:t>dataSource</a:t>
            </a:r>
            <a:r>
              <a:rPr lang="en-US" sz="800" dirty="0">
                <a:solidFill>
                  <a:schemeClr val="bg1"/>
                </a:solidFill>
              </a:rPr>
              <a:t>" class="com.mchange.v2.c3p0.ComboPooledDataSource" destroy-method="close"&gt;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</a:t>
            </a:r>
            <a:r>
              <a:rPr lang="en-US" sz="800" dirty="0" err="1">
                <a:solidFill>
                  <a:schemeClr val="bg1"/>
                </a:solidFill>
              </a:rPr>
              <a:t>driverClass</a:t>
            </a:r>
            <a:r>
              <a:rPr lang="en-US" sz="800" dirty="0">
                <a:solidFill>
                  <a:schemeClr val="bg1"/>
                </a:solidFill>
              </a:rPr>
              <a:t>" value="${</a:t>
            </a:r>
            <a:r>
              <a:rPr lang="en-US" sz="800" dirty="0" err="1">
                <a:solidFill>
                  <a:schemeClr val="bg1"/>
                </a:solidFill>
              </a:rPr>
              <a:t>db.driver</a:t>
            </a:r>
            <a:r>
              <a:rPr lang="en-US" sz="800" dirty="0">
                <a:solidFill>
                  <a:schemeClr val="bg1"/>
                </a:solidFill>
              </a:rPr>
              <a:t>}"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</a:t>
            </a:r>
            <a:r>
              <a:rPr lang="en-US" sz="800" dirty="0" err="1">
                <a:solidFill>
                  <a:schemeClr val="bg1"/>
                </a:solidFill>
              </a:rPr>
              <a:t>jdbcUrl</a:t>
            </a:r>
            <a:r>
              <a:rPr lang="en-US" sz="800" dirty="0">
                <a:solidFill>
                  <a:schemeClr val="bg1"/>
                </a:solidFill>
              </a:rPr>
              <a:t>" value="${db.url}"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name="user" value="${</a:t>
            </a:r>
            <a:r>
              <a:rPr lang="en-US" sz="800" dirty="0" err="1">
                <a:solidFill>
                  <a:schemeClr val="bg1"/>
                </a:solidFill>
              </a:rPr>
              <a:t>db.username</a:t>
            </a:r>
            <a:r>
              <a:rPr lang="en-US" sz="800" dirty="0">
                <a:solidFill>
                  <a:schemeClr val="bg1"/>
                </a:solidFill>
              </a:rPr>
              <a:t>}"/&gt;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name="password" value="${</a:t>
            </a:r>
            <a:r>
              <a:rPr lang="en-US" sz="800" dirty="0" err="1">
                <a:solidFill>
                  <a:schemeClr val="bg1"/>
                </a:solidFill>
              </a:rPr>
              <a:t>db.password</a:t>
            </a:r>
            <a:r>
              <a:rPr lang="en-US" sz="800" dirty="0">
                <a:solidFill>
                  <a:schemeClr val="bg1"/>
                </a:solidFill>
              </a:rPr>
              <a:t>}"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&lt;/bean&gt;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jdbc:initialize-database</a:t>
            </a:r>
            <a:r>
              <a:rPr lang="en-US" sz="800" dirty="0">
                <a:solidFill>
                  <a:schemeClr val="bg1"/>
                </a:solidFill>
              </a:rPr>
              <a:t> data-source="</a:t>
            </a:r>
            <a:r>
              <a:rPr lang="en-US" sz="800" dirty="0" err="1">
                <a:solidFill>
                  <a:schemeClr val="bg1"/>
                </a:solidFill>
              </a:rPr>
              <a:t>dataSource</a:t>
            </a:r>
            <a:r>
              <a:rPr lang="en-US" sz="8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jdbc:script</a:t>
            </a:r>
            <a:r>
              <a:rPr lang="en-US" sz="800" dirty="0">
                <a:solidFill>
                  <a:schemeClr val="bg1"/>
                </a:solidFill>
              </a:rPr>
              <a:t> location="</a:t>
            </a:r>
            <a:r>
              <a:rPr lang="en-US" sz="800" dirty="0" err="1">
                <a:solidFill>
                  <a:schemeClr val="bg1"/>
                </a:solidFill>
              </a:rPr>
              <a:t>classpath:config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schema.sql</a:t>
            </a:r>
            <a:r>
              <a:rPr lang="en-US" sz="800" dirty="0">
                <a:solidFill>
                  <a:schemeClr val="bg1"/>
                </a:solidFill>
              </a:rPr>
              <a:t>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jdbc:script</a:t>
            </a:r>
            <a:r>
              <a:rPr lang="en-US" sz="800" dirty="0">
                <a:solidFill>
                  <a:schemeClr val="bg1"/>
                </a:solidFill>
              </a:rPr>
              <a:t> location="</a:t>
            </a:r>
            <a:r>
              <a:rPr lang="en-US" sz="800" dirty="0" err="1">
                <a:solidFill>
                  <a:schemeClr val="bg1"/>
                </a:solidFill>
              </a:rPr>
              <a:t>classpath:config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data.sql</a:t>
            </a:r>
            <a:r>
              <a:rPr lang="en-US" sz="800" dirty="0">
                <a:solidFill>
                  <a:schemeClr val="bg1"/>
                </a:solidFill>
              </a:rPr>
              <a:t>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</a:t>
            </a:r>
            <a:r>
              <a:rPr lang="en-US" sz="800" dirty="0" err="1">
                <a:solidFill>
                  <a:schemeClr val="bg1"/>
                </a:solidFill>
              </a:rPr>
              <a:t>jdbc:initialize-database</a:t>
            </a:r>
            <a:r>
              <a:rPr lang="en-US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&lt;bean class="org.springframework.orm.jpa.LocalContainerEntityManagerFactoryBean" id="</a:t>
            </a:r>
            <a:r>
              <a:rPr lang="en-US" sz="800" dirty="0" err="1">
                <a:solidFill>
                  <a:schemeClr val="bg1"/>
                </a:solidFill>
              </a:rPr>
              <a:t>entityManagerFactory</a:t>
            </a:r>
            <a:r>
              <a:rPr lang="en-US" sz="8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</a:t>
            </a:r>
            <a:r>
              <a:rPr lang="en-US" sz="800" dirty="0" err="1">
                <a:solidFill>
                  <a:schemeClr val="bg1"/>
                </a:solidFill>
              </a:rPr>
              <a:t>persistenceUnitName</a:t>
            </a:r>
            <a:r>
              <a:rPr lang="en-US" sz="800" dirty="0">
                <a:solidFill>
                  <a:schemeClr val="bg1"/>
                </a:solidFill>
              </a:rPr>
              <a:t>" value="</a:t>
            </a:r>
            <a:r>
              <a:rPr lang="en-US" sz="800" dirty="0" err="1">
                <a:solidFill>
                  <a:schemeClr val="bg1"/>
                </a:solidFill>
              </a:rPr>
              <a:t>hsql_pu</a:t>
            </a:r>
            <a:r>
              <a:rPr lang="en-US" sz="800" dirty="0">
                <a:solidFill>
                  <a:schemeClr val="bg1"/>
                </a:solidFill>
              </a:rPr>
              <a:t>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</a:t>
            </a:r>
            <a:r>
              <a:rPr lang="en-US" sz="800" dirty="0" err="1">
                <a:solidFill>
                  <a:schemeClr val="bg1"/>
                </a:solidFill>
              </a:rPr>
              <a:t>dataSource</a:t>
            </a:r>
            <a:r>
              <a:rPr lang="en-US" sz="800" dirty="0">
                <a:solidFill>
                  <a:schemeClr val="bg1"/>
                </a:solidFill>
              </a:rPr>
              <a:t>" ref="</a:t>
            </a:r>
            <a:r>
              <a:rPr lang="en-US" sz="800" dirty="0" err="1">
                <a:solidFill>
                  <a:schemeClr val="bg1"/>
                </a:solidFill>
              </a:rPr>
              <a:t>dataSource</a:t>
            </a:r>
            <a:r>
              <a:rPr lang="en-US" sz="800" dirty="0">
                <a:solidFill>
                  <a:schemeClr val="bg1"/>
                </a:solidFill>
              </a:rPr>
              <a:t>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&lt;/bean&gt;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&lt;bean id="</a:t>
            </a:r>
            <a:r>
              <a:rPr lang="en-US" sz="800" dirty="0" err="1">
                <a:solidFill>
                  <a:schemeClr val="bg1"/>
                </a:solidFill>
              </a:rPr>
              <a:t>transactionManager</a:t>
            </a:r>
            <a:r>
              <a:rPr lang="en-US" sz="800" dirty="0">
                <a:solidFill>
                  <a:schemeClr val="bg1"/>
                </a:solidFill>
              </a:rPr>
              <a:t>" class="</a:t>
            </a:r>
            <a:r>
              <a:rPr lang="en-US" sz="800" dirty="0" err="1">
                <a:solidFill>
                  <a:schemeClr val="bg1"/>
                </a:solidFill>
              </a:rPr>
              <a:t>org.springframework.orm.jpa.JpaTransactionManager</a:t>
            </a:r>
            <a:r>
              <a:rPr lang="en-US" sz="8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</a:t>
            </a:r>
            <a:r>
              <a:rPr lang="en-US" sz="800" dirty="0" err="1">
                <a:solidFill>
                  <a:schemeClr val="bg1"/>
                </a:solidFill>
              </a:rPr>
              <a:t>entityManagerFactory</a:t>
            </a:r>
            <a:r>
              <a:rPr lang="en-US" sz="800" dirty="0">
                <a:solidFill>
                  <a:schemeClr val="bg1"/>
                </a:solidFill>
              </a:rPr>
              <a:t>" ref="</a:t>
            </a:r>
            <a:r>
              <a:rPr lang="en-US" sz="800" dirty="0" err="1">
                <a:solidFill>
                  <a:schemeClr val="bg1"/>
                </a:solidFill>
              </a:rPr>
              <a:t>entityManagerFactory</a:t>
            </a:r>
            <a:r>
              <a:rPr lang="en-US" sz="800" dirty="0">
                <a:solidFill>
                  <a:schemeClr val="bg1"/>
                </a:solidFill>
              </a:rPr>
              <a:t>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&lt;property name="</a:t>
            </a:r>
            <a:r>
              <a:rPr lang="en-US" sz="800" dirty="0" err="1">
                <a:solidFill>
                  <a:schemeClr val="bg1"/>
                </a:solidFill>
              </a:rPr>
              <a:t>dataSource</a:t>
            </a:r>
            <a:r>
              <a:rPr lang="en-US" sz="800" dirty="0">
                <a:solidFill>
                  <a:schemeClr val="bg1"/>
                </a:solidFill>
              </a:rPr>
              <a:t>" ref="</a:t>
            </a:r>
            <a:r>
              <a:rPr lang="en-US" sz="800" dirty="0" err="1">
                <a:solidFill>
                  <a:schemeClr val="bg1"/>
                </a:solidFill>
              </a:rPr>
              <a:t>dataSource</a:t>
            </a:r>
            <a:r>
              <a:rPr lang="en-US" sz="800" dirty="0">
                <a:solidFill>
                  <a:schemeClr val="bg1"/>
                </a:solidFill>
              </a:rPr>
              <a:t>" /&gt;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&lt;/bean&gt;</a:t>
            </a:r>
          </a:p>
          <a:p>
            <a:r>
              <a:rPr lang="en-US" sz="800" dirty="0">
                <a:solidFill>
                  <a:schemeClr val="bg1"/>
                </a:solidFill>
              </a:rPr>
              <a:t>&lt;</a:t>
            </a:r>
            <a:r>
              <a:rPr lang="en-US" sz="800" dirty="0" err="1">
                <a:solidFill>
                  <a:schemeClr val="bg1"/>
                </a:solidFill>
              </a:rPr>
              <a:t>tx:annotation-driven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transactionmanager</a:t>
            </a:r>
            <a:r>
              <a:rPr lang="en-US" sz="800" dirty="0">
                <a:solidFill>
                  <a:schemeClr val="bg1"/>
                </a:solidFill>
              </a:rPr>
              <a:t>="</a:t>
            </a:r>
            <a:r>
              <a:rPr lang="en-US" sz="800" dirty="0" err="1">
                <a:solidFill>
                  <a:schemeClr val="bg1"/>
                </a:solidFill>
              </a:rPr>
              <a:t>transactionManager</a:t>
            </a:r>
            <a:r>
              <a:rPr lang="en-US" sz="800" dirty="0">
                <a:solidFill>
                  <a:schemeClr val="bg1"/>
                </a:solidFill>
              </a:rPr>
              <a:t>"/&gt;</a:t>
            </a:r>
            <a:endParaRPr lang="fa-I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Starters - Web and JPA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621005" cy="4195481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Spring Boot Starter </a:t>
            </a:r>
            <a:r>
              <a:rPr lang="en-US" dirty="0" smtClean="0"/>
              <a:t>Web</a:t>
            </a:r>
          </a:p>
          <a:p>
            <a:pPr lvl="1" algn="l" rtl="0"/>
            <a:r>
              <a:rPr lang="en-US" dirty="0"/>
              <a:t>Compatible Dependencies that are needed to develop web </a:t>
            </a:r>
            <a:r>
              <a:rPr lang="en-US" dirty="0" smtClean="0"/>
              <a:t>applications</a:t>
            </a:r>
            <a:endParaRPr lang="en-US" dirty="0"/>
          </a:p>
          <a:p>
            <a:pPr lvl="1" algn="l" rtl="0"/>
            <a:r>
              <a:rPr lang="en-US" dirty="0"/>
              <a:t>Auto </a:t>
            </a:r>
            <a:r>
              <a:rPr lang="en-US" dirty="0" smtClean="0"/>
              <a:t>Configuration</a:t>
            </a:r>
          </a:p>
          <a:p>
            <a:pPr lvl="1" algn="l" rtl="0"/>
            <a:r>
              <a:rPr lang="en-US" dirty="0"/>
              <a:t>Dependencies can be classified into:</a:t>
            </a:r>
          </a:p>
          <a:p>
            <a:pPr lvl="2" algn="l" rtl="0"/>
            <a:r>
              <a:rPr lang="en-US" dirty="0"/>
              <a:t>Spring - core, beans, context, </a:t>
            </a:r>
            <a:r>
              <a:rPr lang="en-US" dirty="0" err="1"/>
              <a:t>aop</a:t>
            </a:r>
            <a:endParaRPr lang="en-US" dirty="0"/>
          </a:p>
          <a:p>
            <a:pPr lvl="2" algn="l" rtl="0"/>
            <a:r>
              <a:rPr lang="en-US" dirty="0"/>
              <a:t>Web MVC - (Spring MVC)</a:t>
            </a:r>
          </a:p>
          <a:p>
            <a:pPr lvl="2" algn="l" rtl="0"/>
            <a:r>
              <a:rPr lang="en-US" dirty="0"/>
              <a:t>Jackson - for JSON Binding</a:t>
            </a:r>
          </a:p>
          <a:p>
            <a:pPr lvl="2" algn="l" rtl="0"/>
            <a:r>
              <a:rPr lang="en-US" dirty="0"/>
              <a:t>Validation - Hibernate Validator, Validation API</a:t>
            </a:r>
          </a:p>
          <a:p>
            <a:pPr lvl="2" algn="l" rtl="0"/>
            <a:r>
              <a:rPr lang="en-US" dirty="0"/>
              <a:t>Embedded Servlet Container - Tomcat</a:t>
            </a:r>
          </a:p>
          <a:p>
            <a:pPr lvl="2" algn="l" rtl="0"/>
            <a:r>
              <a:rPr lang="en-US" dirty="0"/>
              <a:t>Logging - </a:t>
            </a:r>
            <a:r>
              <a:rPr lang="en-US" dirty="0" err="1"/>
              <a:t>logback</a:t>
            </a:r>
            <a:r>
              <a:rPr lang="en-US" dirty="0"/>
              <a:t>, slf4j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17" y="1853248"/>
            <a:ext cx="52292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 </a:t>
            </a:r>
            <a:r>
              <a:rPr lang="en-US" dirty="0" smtClean="0"/>
              <a:t>Parent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817006" cy="4195481"/>
          </a:xfrm>
        </p:spPr>
        <p:txBody>
          <a:bodyPr/>
          <a:lstStyle/>
          <a:p>
            <a:pPr algn="l" rtl="0"/>
            <a:r>
              <a:rPr lang="en-US" dirty="0"/>
              <a:t>What is Spring Boot Starter Parent</a:t>
            </a:r>
            <a:r>
              <a:rPr lang="en-US" dirty="0" smtClean="0"/>
              <a:t>?</a:t>
            </a:r>
          </a:p>
          <a:p>
            <a:pPr lvl="1" algn="l" rtl="0"/>
            <a:r>
              <a:rPr lang="en-US" dirty="0"/>
              <a:t>All Spring Boot projects typically use spring-boot-starter-parent as the parent in </a:t>
            </a:r>
            <a:r>
              <a:rPr lang="en-US" dirty="0" smtClean="0"/>
              <a:t>pom.xml</a:t>
            </a:r>
          </a:p>
          <a:p>
            <a:pPr lvl="1" algn="l" rtl="0"/>
            <a:r>
              <a:rPr lang="en-US" dirty="0"/>
              <a:t>Parent </a:t>
            </a:r>
            <a:r>
              <a:rPr lang="en-US" dirty="0" err="1"/>
              <a:t>Poms</a:t>
            </a:r>
            <a:r>
              <a:rPr lang="en-US" dirty="0"/>
              <a:t> allow you to manage the following things for multiple child projects and modules:</a:t>
            </a:r>
          </a:p>
          <a:p>
            <a:pPr lvl="2" algn="l" rtl="0"/>
            <a:r>
              <a:rPr lang="en-US" dirty="0"/>
              <a:t>Configuration - Java Version and Other Properties</a:t>
            </a:r>
          </a:p>
          <a:p>
            <a:pPr lvl="2" algn="l" rtl="0"/>
            <a:r>
              <a:rPr lang="en-US" dirty="0" smtClean="0"/>
              <a:t>Dependency </a:t>
            </a:r>
            <a:r>
              <a:rPr lang="en-US" dirty="0"/>
              <a:t>Management - Version of dependencies</a:t>
            </a:r>
          </a:p>
          <a:p>
            <a:pPr lvl="2" algn="l" rtl="0"/>
            <a:r>
              <a:rPr lang="en-US" dirty="0"/>
              <a:t>Default Plugin Configuration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8472" y="4836481"/>
            <a:ext cx="6564618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&lt;parent&gt;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</a:t>
            </a:r>
            <a:r>
              <a:rPr lang="en-US" dirty="0" err="1">
                <a:solidFill>
                  <a:schemeClr val="bg1"/>
                </a:solidFill>
              </a:rPr>
              <a:t>groupId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org.springframework.boot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 err="1">
                <a:solidFill>
                  <a:schemeClr val="bg1"/>
                </a:solidFill>
              </a:rPr>
              <a:t>groupId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</a:t>
            </a:r>
            <a:r>
              <a:rPr lang="en-US" dirty="0" err="1">
                <a:solidFill>
                  <a:schemeClr val="bg1"/>
                </a:solidFill>
              </a:rPr>
              <a:t>artifactId</a:t>
            </a:r>
            <a:r>
              <a:rPr lang="en-US" dirty="0">
                <a:solidFill>
                  <a:schemeClr val="bg1"/>
                </a:solidFill>
              </a:rPr>
              <a:t>&gt;spring-boot-starter-parent&lt;/</a:t>
            </a:r>
            <a:r>
              <a:rPr lang="en-US" dirty="0" err="1">
                <a:solidFill>
                  <a:schemeClr val="bg1"/>
                </a:solidFill>
              </a:rPr>
              <a:t>artifactId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&lt;version&gt;2.1.5.RELEASE&lt;/version&gt;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</a:t>
            </a:r>
            <a:r>
              <a:rPr lang="en-US" dirty="0" err="1">
                <a:solidFill>
                  <a:schemeClr val="bg1"/>
                </a:solidFill>
              </a:rPr>
              <a:t>relativePath</a:t>
            </a:r>
            <a:r>
              <a:rPr lang="en-US" dirty="0">
                <a:solidFill>
                  <a:schemeClr val="bg1"/>
                </a:solidFill>
              </a:rPr>
              <a:t>/&gt; &lt;!-- lookup parent from repository --&gt;</a:t>
            </a:r>
          </a:p>
          <a:p>
            <a:r>
              <a:rPr lang="en-US" dirty="0">
                <a:solidFill>
                  <a:schemeClr val="bg1"/>
                </a:solidFill>
              </a:rPr>
              <a:t>&lt;/parent&gt;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Developer Tools and </a:t>
            </a:r>
            <a:r>
              <a:rPr lang="en-US" dirty="0" smtClean="0"/>
              <a:t>Live Reload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88124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Problem with Server </a:t>
            </a:r>
            <a:r>
              <a:rPr lang="en-US" dirty="0" smtClean="0"/>
              <a:t>Restarts</a:t>
            </a:r>
          </a:p>
          <a:p>
            <a:pPr lvl="1" algn="l" rtl="0"/>
            <a:r>
              <a:rPr lang="en-US" dirty="0"/>
              <a:t>When we develop our applications (Web or RESTful API), we would want to be able to test our changes </a:t>
            </a:r>
            <a:r>
              <a:rPr lang="en-US" dirty="0" smtClean="0"/>
              <a:t>quickly</a:t>
            </a:r>
          </a:p>
          <a:p>
            <a:pPr lvl="1" algn="l" rtl="0"/>
            <a:r>
              <a:rPr lang="en-US" dirty="0"/>
              <a:t>Typically, in the Java world, we need to restart the server to pick up the </a:t>
            </a:r>
            <a:r>
              <a:rPr lang="en-US" dirty="0" smtClean="0"/>
              <a:t>changes</a:t>
            </a:r>
          </a:p>
          <a:p>
            <a:pPr algn="l" rtl="0"/>
            <a:r>
              <a:rPr lang="en-US" dirty="0"/>
              <a:t>Adding Spring Boot Developer Tools to Your </a:t>
            </a:r>
            <a:r>
              <a:rPr lang="en-US" dirty="0" smtClean="0"/>
              <a:t>Project</a:t>
            </a:r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Go </a:t>
            </a:r>
            <a:r>
              <a:rPr lang="en-US" dirty="0"/>
              <a:t>ahead and make a simple change to your controller. You would see that these changes are automatically picked </a:t>
            </a:r>
            <a:r>
              <a:rPr lang="en-US" dirty="0" smtClean="0"/>
              <a:t>up(it is more eclipse friendly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1384" y="3996509"/>
            <a:ext cx="6564618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&lt;parent&gt;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</a:t>
            </a:r>
            <a:r>
              <a:rPr lang="en-US" dirty="0" err="1">
                <a:solidFill>
                  <a:schemeClr val="bg1"/>
                </a:solidFill>
              </a:rPr>
              <a:t>groupId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org.springframework.boot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 err="1">
                <a:solidFill>
                  <a:schemeClr val="bg1"/>
                </a:solidFill>
              </a:rPr>
              <a:t>groupId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</a:t>
            </a:r>
            <a:r>
              <a:rPr lang="en-US" dirty="0" err="1">
                <a:solidFill>
                  <a:schemeClr val="bg1"/>
                </a:solidFill>
              </a:rPr>
              <a:t>artifactId</a:t>
            </a:r>
            <a:r>
              <a:rPr lang="en-US" dirty="0">
                <a:solidFill>
                  <a:schemeClr val="bg1"/>
                </a:solidFill>
              </a:rPr>
              <a:t>&gt;spring-boot-starter-parent&lt;/</a:t>
            </a:r>
            <a:r>
              <a:rPr lang="en-US" dirty="0" err="1">
                <a:solidFill>
                  <a:schemeClr val="bg1"/>
                </a:solidFill>
              </a:rPr>
              <a:t>artifactId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&lt;version&gt;2.1.5.RELEASE&lt;/version&gt;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</a:t>
            </a:r>
            <a:r>
              <a:rPr lang="en-US" dirty="0" err="1">
                <a:solidFill>
                  <a:schemeClr val="bg1"/>
                </a:solidFill>
              </a:rPr>
              <a:t>relativePath</a:t>
            </a:r>
            <a:r>
              <a:rPr lang="en-US" dirty="0">
                <a:solidFill>
                  <a:schemeClr val="bg1"/>
                </a:solidFill>
              </a:rPr>
              <a:t>/&gt; &lt;!-- lookup parent from repository --&gt;</a:t>
            </a:r>
          </a:p>
          <a:p>
            <a:r>
              <a:rPr lang="en-US" dirty="0">
                <a:solidFill>
                  <a:schemeClr val="bg1"/>
                </a:solidFill>
              </a:rPr>
              <a:t>&lt;/parent&gt;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5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Developer Tools and Live Reload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What kind of changes does Spring Boot Developer Tools pick up</a:t>
            </a:r>
            <a:r>
              <a:rPr lang="en-US" dirty="0" smtClean="0"/>
              <a:t>?</a:t>
            </a:r>
          </a:p>
          <a:p>
            <a:pPr lvl="1" algn="l" rtl="0"/>
            <a:r>
              <a:rPr lang="en-US" dirty="0"/>
              <a:t>By default, any entry on the </a:t>
            </a:r>
            <a:r>
              <a:rPr lang="en-US" dirty="0" err="1"/>
              <a:t>classpath</a:t>
            </a:r>
            <a:r>
              <a:rPr lang="en-US" dirty="0"/>
              <a:t> that points to a folder will be monitored for </a:t>
            </a:r>
            <a:r>
              <a:rPr lang="en-US" dirty="0" smtClean="0"/>
              <a:t>changes</a:t>
            </a:r>
          </a:p>
          <a:p>
            <a:pPr lvl="1" algn="l" rtl="0"/>
            <a:r>
              <a:rPr lang="en-US" dirty="0"/>
              <a:t>These folders will not trigger reload by </a:t>
            </a:r>
            <a:r>
              <a:rPr lang="en-US" dirty="0" smtClean="0"/>
              <a:t>default</a:t>
            </a:r>
          </a:p>
          <a:p>
            <a:pPr lvl="2" algn="l" rtl="0"/>
            <a:r>
              <a:rPr lang="en-US" dirty="0"/>
              <a:t>/META-INF/maven</a:t>
            </a:r>
          </a:p>
          <a:p>
            <a:pPr lvl="2" algn="l" rtl="0"/>
            <a:r>
              <a:rPr lang="en-US" dirty="0"/>
              <a:t>/META-INF/resources</a:t>
            </a:r>
          </a:p>
          <a:p>
            <a:pPr lvl="2" algn="l" rtl="0"/>
            <a:r>
              <a:rPr lang="en-US" dirty="0"/>
              <a:t>/resources</a:t>
            </a:r>
          </a:p>
          <a:p>
            <a:pPr lvl="2" algn="l" rtl="0"/>
            <a:r>
              <a:rPr lang="en-US" dirty="0"/>
              <a:t>/static</a:t>
            </a:r>
          </a:p>
          <a:p>
            <a:pPr lvl="2" algn="l" rtl="0"/>
            <a:r>
              <a:rPr lang="en-US" dirty="0"/>
              <a:t>/public</a:t>
            </a:r>
          </a:p>
          <a:p>
            <a:pPr lvl="2" algn="l" rtl="0"/>
            <a:r>
              <a:rPr lang="en-US" dirty="0"/>
              <a:t>/</a:t>
            </a:r>
            <a:r>
              <a:rPr lang="en-US" dirty="0" smtClean="0"/>
              <a:t>templates</a:t>
            </a:r>
          </a:p>
          <a:p>
            <a:pPr lvl="1" algn="l" rtl="0"/>
            <a:r>
              <a:rPr lang="en-US" dirty="0"/>
              <a:t>You can configure additional folders to </a:t>
            </a:r>
            <a:r>
              <a:rPr lang="en-US" dirty="0" smtClean="0"/>
              <a:t>scan</a:t>
            </a:r>
          </a:p>
          <a:p>
            <a:pPr lvl="2" algn="l" rtl="0"/>
            <a:r>
              <a:rPr lang="en-US" dirty="0" err="1"/>
              <a:t>spring.devtools.restart.exclude</a:t>
            </a:r>
            <a:r>
              <a:rPr lang="en-US" dirty="0"/>
              <a:t>=static/**,public/**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0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with Spring Boot - </a:t>
            </a:r>
            <a:r>
              <a:rPr lang="en-US" dirty="0" err="1"/>
              <a:t>Logback</a:t>
            </a:r>
            <a:r>
              <a:rPr lang="en-US" dirty="0"/>
              <a:t>, </a:t>
            </a:r>
            <a:r>
              <a:rPr lang="en-US" dirty="0" smtClean="0"/>
              <a:t>SLF4j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LOG4j2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968" y="1853248"/>
            <a:ext cx="8946541" cy="4653878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Spring boot provides a default starter for logging - </a:t>
            </a:r>
            <a:r>
              <a:rPr lang="en-US" dirty="0" smtClean="0"/>
              <a:t>spring-boot-starter-logging</a:t>
            </a:r>
          </a:p>
          <a:p>
            <a:pPr algn="l" rtl="0"/>
            <a:r>
              <a:rPr lang="en-US" dirty="0"/>
              <a:t>It is included by default in spring-boot-starter which is included in all other </a:t>
            </a:r>
            <a:r>
              <a:rPr lang="en-US" dirty="0" smtClean="0"/>
              <a:t>starters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look at what is present in the Logging </a:t>
            </a:r>
            <a:r>
              <a:rPr lang="en-US" dirty="0" smtClean="0"/>
              <a:t>Starter</a:t>
            </a:r>
          </a:p>
          <a:p>
            <a:pPr algn="l" rtl="0"/>
            <a:r>
              <a:rPr lang="en-US" dirty="0"/>
              <a:t>Configure Logging </a:t>
            </a:r>
            <a:r>
              <a:rPr lang="en-US" dirty="0" smtClean="0"/>
              <a:t>Levels</a:t>
            </a:r>
          </a:p>
          <a:p>
            <a:pPr lvl="1" algn="l" rtl="0"/>
            <a:r>
              <a:rPr lang="en-US" dirty="0" err="1"/>
              <a:t>logging.level.some.package.path</a:t>
            </a:r>
            <a:r>
              <a:rPr lang="en-US" dirty="0"/>
              <a:t>=DEBUG</a:t>
            </a:r>
          </a:p>
          <a:p>
            <a:pPr lvl="1" algn="l" rtl="0"/>
            <a:r>
              <a:rPr lang="en-US" dirty="0" err="1" smtClean="0"/>
              <a:t>logging.level.some.other.package.path</a:t>
            </a:r>
            <a:r>
              <a:rPr lang="en-US" dirty="0" smtClean="0"/>
              <a:t>=ERROR</a:t>
            </a:r>
          </a:p>
          <a:p>
            <a:pPr lvl="1" algn="l" rtl="0"/>
            <a:r>
              <a:rPr lang="en-US" dirty="0" err="1"/>
              <a:t>logging.file</a:t>
            </a:r>
            <a:r>
              <a:rPr lang="en-US" dirty="0"/>
              <a:t>=\</a:t>
            </a:r>
            <a:r>
              <a:rPr lang="en-US" dirty="0" err="1" smtClean="0"/>
              <a:t>path_to</a:t>
            </a:r>
            <a:r>
              <a:rPr lang="en-US" dirty="0" smtClean="0"/>
              <a:t>\logfile.log</a:t>
            </a:r>
          </a:p>
          <a:p>
            <a:pPr algn="l" rtl="0"/>
            <a:r>
              <a:rPr lang="en-US" dirty="0"/>
              <a:t>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LoggerFactory.getLogger</a:t>
            </a:r>
            <a:r>
              <a:rPr lang="en-US" dirty="0"/>
              <a:t>(</a:t>
            </a:r>
            <a:r>
              <a:rPr lang="en-US" dirty="0" err="1"/>
              <a:t>this.getClass</a:t>
            </a:r>
            <a:r>
              <a:rPr lang="en-US" dirty="0" smtClean="0"/>
              <a:t>());</a:t>
            </a:r>
          </a:p>
          <a:p>
            <a:pPr lvl="1" algn="l" rtl="0"/>
            <a:r>
              <a:rPr lang="en-US" dirty="0" err="1"/>
              <a:t>logger.trace</a:t>
            </a:r>
            <a:r>
              <a:rPr lang="en-US" dirty="0"/>
              <a:t>("Your log - {}", value);</a:t>
            </a:r>
          </a:p>
          <a:p>
            <a:pPr lvl="1" algn="l" rtl="0"/>
            <a:r>
              <a:rPr lang="en-US" dirty="0" err="1"/>
              <a:t>logger.debug</a:t>
            </a:r>
            <a:r>
              <a:rPr lang="en-US" dirty="0"/>
              <a:t>("debug - {}", value);</a:t>
            </a:r>
          </a:p>
          <a:p>
            <a:pPr lvl="1" algn="l" rtl="0"/>
            <a:r>
              <a:rPr lang="en-US" dirty="0"/>
              <a:t>logger.info("info- {}", value);</a:t>
            </a:r>
          </a:p>
          <a:p>
            <a:pPr lvl="1" algn="l" rtl="0"/>
            <a:r>
              <a:rPr lang="en-US" dirty="0" err="1"/>
              <a:t>logger.warn</a:t>
            </a:r>
            <a:r>
              <a:rPr lang="en-US" dirty="0"/>
              <a:t>("warn - {}", value);</a:t>
            </a:r>
          </a:p>
          <a:p>
            <a:pPr lvl="1" algn="l" rtl="0"/>
            <a:r>
              <a:rPr lang="en-US" dirty="0" err="1"/>
              <a:t>logger.error</a:t>
            </a:r>
            <a:r>
              <a:rPr lang="en-US" dirty="0"/>
              <a:t>("error - {}", value);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71" y="2379713"/>
            <a:ext cx="5186023" cy="957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06424" y="3390190"/>
            <a:ext cx="4470169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ch.qos.logback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logback</a:t>
            </a:r>
            <a:r>
              <a:rPr lang="en-US" sz="1000" dirty="0">
                <a:solidFill>
                  <a:schemeClr val="bg1"/>
                </a:solidFill>
              </a:rPr>
              <a:t>-access&lt;/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&lt;version&gt;1.2.3&lt;/version&gt;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&gt;org.apache.logging.log4j&lt;/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&gt;log4j-to-slf4j&lt;/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&lt;version&gt;2.11.2&lt;/version&gt;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&gt;org.slf4j&lt;/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&gt;jul-to-slf4j&lt;/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&lt;version&gt;1.7.26&lt;/version&gt;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&gt;org.slf4j&lt;/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&gt;log4j-over-slf4j&lt;/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&lt;version&gt;1.7.26&lt;/version&gt;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45698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with Spring Boot - </a:t>
            </a:r>
            <a:r>
              <a:rPr lang="en-US" dirty="0" err="1"/>
              <a:t>Logback</a:t>
            </a:r>
            <a:r>
              <a:rPr lang="en-US" dirty="0"/>
              <a:t>, SLF4j and LOG4j2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221441" cy="4195481"/>
          </a:xfrm>
        </p:spPr>
        <p:txBody>
          <a:bodyPr/>
          <a:lstStyle/>
          <a:p>
            <a:pPr algn="l" rtl="0"/>
            <a:r>
              <a:rPr lang="en-US" dirty="0"/>
              <a:t>Using Log4j2 for logging with Spring </a:t>
            </a:r>
            <a:r>
              <a:rPr lang="en-US" dirty="0" smtClean="0"/>
              <a:t>Boot</a:t>
            </a:r>
          </a:p>
          <a:p>
            <a:pPr lvl="1" algn="l" rtl="0"/>
            <a:r>
              <a:rPr lang="en-US" dirty="0"/>
              <a:t>We would need to exclude the dependency on spring-boot-</a:t>
            </a:r>
            <a:r>
              <a:rPr lang="en-US" dirty="0" err="1"/>
              <a:t>starterlogging</a:t>
            </a:r>
            <a:r>
              <a:rPr lang="en-US" dirty="0"/>
              <a:t> and add a dependency on </a:t>
            </a:r>
            <a:r>
              <a:rPr lang="en-US" dirty="0" smtClean="0"/>
              <a:t>spring-boot-starter-log4j2</a:t>
            </a:r>
          </a:p>
          <a:p>
            <a:pPr lvl="1" algn="l" rtl="0"/>
            <a:r>
              <a:rPr lang="en-US" dirty="0"/>
              <a:t>Custom configuration using </a:t>
            </a:r>
            <a:r>
              <a:rPr lang="en-US" dirty="0" smtClean="0"/>
              <a:t>log4j2.xml</a:t>
            </a:r>
          </a:p>
          <a:p>
            <a:pPr lvl="1" algn="l" rtl="0"/>
            <a:r>
              <a:rPr lang="en-US" dirty="0"/>
              <a:t>You also have the option of using YAML or JSON with </a:t>
            </a:r>
            <a:r>
              <a:rPr lang="en-US" dirty="0" smtClean="0"/>
              <a:t>Log4j2</a:t>
            </a:r>
          </a:p>
          <a:p>
            <a:pPr lvl="2" algn="l" rtl="0"/>
            <a:r>
              <a:rPr lang="en-US" dirty="0"/>
              <a:t>YAML - log4j2.yaml or log4j2.yml</a:t>
            </a:r>
          </a:p>
          <a:p>
            <a:pPr lvl="2" algn="l" rtl="0"/>
            <a:r>
              <a:rPr lang="en-US" dirty="0"/>
              <a:t>JSON - log4j2.json or </a:t>
            </a:r>
            <a:r>
              <a:rPr lang="en-US" dirty="0" smtClean="0"/>
              <a:t>log4j2.jsn</a:t>
            </a:r>
          </a:p>
          <a:p>
            <a:pPr lvl="1" algn="l" rtl="0"/>
            <a:r>
              <a:rPr lang="en-US" dirty="0"/>
              <a:t>However, you would need to include the appropriate dependency to handle </a:t>
            </a:r>
            <a:r>
              <a:rPr lang="en-US" dirty="0" err="1"/>
              <a:t>yaml</a:t>
            </a:r>
            <a:r>
              <a:rPr lang="en-US" dirty="0"/>
              <a:t>(</a:t>
            </a:r>
            <a:r>
              <a:rPr lang="en-US" dirty="0" err="1"/>
              <a:t>jackson-dataformat-yaml</a:t>
            </a:r>
            <a:r>
              <a:rPr lang="en-US" dirty="0"/>
              <a:t>) or </a:t>
            </a:r>
            <a:r>
              <a:rPr lang="en-US" dirty="0" err="1"/>
              <a:t>json</a:t>
            </a:r>
            <a:r>
              <a:rPr lang="en-US" dirty="0"/>
              <a:t>(</a:t>
            </a:r>
            <a:r>
              <a:rPr lang="en-US" dirty="0" err="1"/>
              <a:t>jackson-databind</a:t>
            </a:r>
            <a:r>
              <a:rPr lang="en-US" dirty="0"/>
              <a:t>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39758" y="3103785"/>
            <a:ext cx="3225563" cy="2400657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org.springframework.boot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&gt;spring-boot-starter&lt;/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&lt;exclusions&gt;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&lt;exclusion&gt;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org.springframework.boot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&gt;spring-boot-</a:t>
            </a:r>
            <a:r>
              <a:rPr lang="en-US" sz="1000" dirty="0" err="1">
                <a:solidFill>
                  <a:schemeClr val="bg1"/>
                </a:solidFill>
              </a:rPr>
              <a:t>starterlogging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&lt;/exclusion&gt;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&lt;/exclusions&gt;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org.springframework.boot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&gt;spring-boot-starter-log4j2&lt;/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0227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Spring </a:t>
            </a:r>
            <a:r>
              <a:rPr lang="en-US" dirty="0" smtClean="0"/>
              <a:t>Data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What is Spring Data</a:t>
            </a:r>
            <a:r>
              <a:rPr lang="en-US" dirty="0" smtClean="0"/>
              <a:t>?</a:t>
            </a:r>
          </a:p>
          <a:p>
            <a:pPr lvl="1" algn="l" rtl="0"/>
            <a:r>
              <a:rPr lang="en-US" dirty="0"/>
              <a:t>When Spring Framework was created, in early 2000s, the only kind of database was relational database - Oracle, MS SQL Server, My SQL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 algn="l" rtl="0"/>
            <a:r>
              <a:rPr lang="en-US" dirty="0"/>
              <a:t>In the last few years, there are a wide variety of databases that are getting popular - most of them not relational and not using SQL. NoSQL, for </a:t>
            </a:r>
            <a:r>
              <a:rPr lang="en-US" dirty="0" smtClean="0"/>
              <a:t>example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To </a:t>
            </a:r>
            <a:r>
              <a:rPr lang="en-US" dirty="0"/>
              <a:t>make it simpler, Spring Data provides Abstractions (interfaces) you can use irrespective of underlying data source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94" y="3456911"/>
            <a:ext cx="71913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Spring Data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Crud </a:t>
            </a:r>
            <a:r>
              <a:rPr lang="en-US" dirty="0" smtClean="0"/>
              <a:t>Repository</a:t>
            </a:r>
          </a:p>
          <a:p>
            <a:pPr lvl="1" algn="l" rtl="0"/>
            <a:r>
              <a:rPr lang="en-US" dirty="0"/>
              <a:t>public interface </a:t>
            </a:r>
            <a:r>
              <a:rPr lang="en-US" dirty="0" err="1"/>
              <a:t>CrudRepository</a:t>
            </a:r>
            <a:r>
              <a:rPr lang="en-US" dirty="0"/>
              <a:t>&lt;T, ID&gt; extends Repository&lt;T, ID</a:t>
            </a:r>
            <a:r>
              <a:rPr lang="en-US" dirty="0" smtClean="0"/>
              <a:t>&gt;</a:t>
            </a:r>
          </a:p>
          <a:p>
            <a:pPr algn="l" rtl="0"/>
            <a:r>
              <a:rPr lang="en-US" dirty="0" err="1" smtClean="0"/>
              <a:t>PagingAndSortingRepository</a:t>
            </a:r>
            <a:endParaRPr lang="en-US" dirty="0" smtClean="0"/>
          </a:p>
          <a:p>
            <a:pPr lvl="1" algn="l" rtl="0"/>
            <a:r>
              <a:rPr lang="en-US" dirty="0"/>
              <a:t>Sort your data using Sort interface</a:t>
            </a:r>
          </a:p>
          <a:p>
            <a:pPr lvl="1" algn="l" rtl="0"/>
            <a:r>
              <a:rPr lang="en-US" dirty="0"/>
              <a:t>Paginate your data using </a:t>
            </a:r>
            <a:r>
              <a:rPr lang="en-US" dirty="0" err="1"/>
              <a:t>Pageable</a:t>
            </a:r>
            <a:r>
              <a:rPr lang="en-US" dirty="0"/>
              <a:t> interface, which provides methods for pagination - </a:t>
            </a:r>
            <a:r>
              <a:rPr lang="en-US" dirty="0" err="1"/>
              <a:t>getPageNumber</a:t>
            </a:r>
            <a:r>
              <a:rPr lang="en-US" dirty="0"/>
              <a:t>(), </a:t>
            </a:r>
            <a:r>
              <a:rPr lang="en-US" dirty="0" err="1"/>
              <a:t>getPageSize</a:t>
            </a:r>
            <a:r>
              <a:rPr lang="en-US" dirty="0"/>
              <a:t>(), next(), </a:t>
            </a:r>
            <a:r>
              <a:rPr lang="en-US" dirty="0" err="1"/>
              <a:t>previousOrFirst</a:t>
            </a:r>
            <a:r>
              <a:rPr lang="en-US" dirty="0"/>
              <a:t>() etc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Defining custom </a:t>
            </a:r>
            <a:r>
              <a:rPr lang="en-US" dirty="0" smtClean="0"/>
              <a:t>queries</a:t>
            </a:r>
          </a:p>
          <a:p>
            <a:pPr lvl="1" algn="l" rtl="0"/>
            <a:r>
              <a:rPr lang="en-US" dirty="0"/>
              <a:t>List&lt;Person&gt; </a:t>
            </a:r>
            <a:r>
              <a:rPr lang="en-US" dirty="0" err="1"/>
              <a:t>findByFirstNameAndLastname</a:t>
            </a:r>
            <a:r>
              <a:rPr lang="en-US" dirty="0"/>
              <a:t>(String </a:t>
            </a:r>
            <a:r>
              <a:rPr lang="en-US" dirty="0" err="1"/>
              <a:t>firstName</a:t>
            </a:r>
            <a:r>
              <a:rPr lang="en-US" dirty="0"/>
              <a:t>, String </a:t>
            </a:r>
            <a:r>
              <a:rPr lang="en-US" dirty="0" err="1"/>
              <a:t>lastname</a:t>
            </a:r>
            <a:r>
              <a:rPr lang="en-US" dirty="0" smtClean="0"/>
              <a:t>);</a:t>
            </a:r>
          </a:p>
          <a:p>
            <a:pPr lvl="1" algn="l" rtl="0"/>
            <a:r>
              <a:rPr lang="en-US" dirty="0"/>
              <a:t>Above method helps you search a data store by passing in the first name and last name of a person. This would generate the  </a:t>
            </a:r>
            <a:r>
              <a:rPr lang="en-US" dirty="0" err="1"/>
              <a:t>ppropriate</a:t>
            </a:r>
            <a:r>
              <a:rPr lang="en-US" dirty="0"/>
              <a:t> query for the data store to return the person </a:t>
            </a:r>
            <a:r>
              <a:rPr lang="en-US" dirty="0" smtClean="0"/>
              <a:t>details</a:t>
            </a:r>
          </a:p>
          <a:p>
            <a:pPr algn="l" rtl="0"/>
            <a:r>
              <a:rPr lang="en-US" dirty="0"/>
              <a:t>Auditing with Spring Data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0567" y="5559906"/>
            <a:ext cx="2141933" cy="1169551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class Student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@</a:t>
            </a:r>
            <a:r>
              <a:rPr lang="en-US" sz="1000" dirty="0" err="1">
                <a:solidFill>
                  <a:schemeClr val="bg1"/>
                </a:solidFill>
              </a:rPr>
              <a:t>CreatedBy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private User </a:t>
            </a:r>
            <a:r>
              <a:rPr lang="en-US" sz="1000" dirty="0" err="1">
                <a:solidFill>
                  <a:schemeClr val="bg1"/>
                </a:solidFill>
              </a:rPr>
              <a:t>createdUser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@</a:t>
            </a:r>
            <a:r>
              <a:rPr lang="en-US" sz="1000" dirty="0" err="1">
                <a:solidFill>
                  <a:schemeClr val="bg1"/>
                </a:solidFill>
              </a:rPr>
              <a:t>CreatedDate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private </a:t>
            </a:r>
            <a:r>
              <a:rPr lang="en-US" sz="1000" dirty="0" err="1">
                <a:solidFill>
                  <a:schemeClr val="bg1"/>
                </a:solidFill>
              </a:rPr>
              <a:t>DateTime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createdDate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// … further properties omitted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02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Spring Boot vs Spring MVC vs </a:t>
            </a:r>
            <a:r>
              <a:rPr lang="en-US" dirty="0" smtClean="0"/>
              <a:t>Spring</a:t>
            </a:r>
          </a:p>
          <a:p>
            <a:pPr algn="l" rtl="0"/>
            <a:r>
              <a:rPr lang="en-US" dirty="0"/>
              <a:t>Spring </a:t>
            </a:r>
            <a:r>
              <a:rPr lang="en-US" dirty="0" smtClean="0"/>
              <a:t>Initializer</a:t>
            </a:r>
          </a:p>
          <a:p>
            <a:pPr algn="l" rtl="0"/>
            <a:r>
              <a:rPr lang="en-US" dirty="0"/>
              <a:t>Spring Boot </a:t>
            </a:r>
            <a:r>
              <a:rPr lang="en-US" dirty="0" smtClean="0"/>
              <a:t>Auto Configuration</a:t>
            </a:r>
          </a:p>
          <a:p>
            <a:pPr algn="l" rtl="0"/>
            <a:r>
              <a:rPr lang="en-US" dirty="0"/>
              <a:t>Spring Boot Starters - Web and </a:t>
            </a:r>
            <a:r>
              <a:rPr lang="en-US" dirty="0" smtClean="0"/>
              <a:t>JPA</a:t>
            </a:r>
          </a:p>
          <a:p>
            <a:pPr algn="l" rtl="0"/>
            <a:r>
              <a:rPr lang="en-US" dirty="0"/>
              <a:t>Spring Boot Starter </a:t>
            </a:r>
            <a:r>
              <a:rPr lang="en-US" dirty="0" smtClean="0"/>
              <a:t>Parent</a:t>
            </a:r>
          </a:p>
          <a:p>
            <a:pPr algn="l" rtl="0"/>
            <a:r>
              <a:rPr lang="en-US" dirty="0" smtClean="0"/>
              <a:t>Spring </a:t>
            </a:r>
            <a:r>
              <a:rPr lang="en-US" dirty="0"/>
              <a:t>Boot Developer Tools and Live </a:t>
            </a:r>
            <a:r>
              <a:rPr lang="en-US" dirty="0" smtClean="0"/>
              <a:t>Reload</a:t>
            </a:r>
          </a:p>
          <a:p>
            <a:pPr algn="l" rtl="0"/>
            <a:r>
              <a:rPr lang="en-US" dirty="0"/>
              <a:t>Logging with Spring Boot - </a:t>
            </a:r>
            <a:r>
              <a:rPr lang="en-US" dirty="0" err="1"/>
              <a:t>Logback</a:t>
            </a:r>
            <a:r>
              <a:rPr lang="en-US" dirty="0"/>
              <a:t>, </a:t>
            </a:r>
            <a:r>
              <a:rPr lang="en-US" dirty="0" smtClean="0"/>
              <a:t>SLF4j and LOG4j2</a:t>
            </a:r>
          </a:p>
          <a:p>
            <a:pPr algn="l" rtl="0"/>
            <a:r>
              <a:rPr lang="en-US" dirty="0" smtClean="0"/>
              <a:t>Introduction to Spring Data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Spring Data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6982"/>
            <a:ext cx="8946541" cy="514532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Spring Data </a:t>
            </a:r>
            <a:r>
              <a:rPr lang="en-US" dirty="0" smtClean="0"/>
              <a:t>Implementations</a:t>
            </a:r>
          </a:p>
          <a:p>
            <a:pPr lvl="1" algn="l" rtl="0"/>
            <a:r>
              <a:rPr lang="en-US" dirty="0"/>
              <a:t>Spring Data JPA - Connect to relational databases using ORM frameworks.</a:t>
            </a:r>
          </a:p>
          <a:p>
            <a:pPr lvl="1" algn="l" rtl="0"/>
            <a:r>
              <a:rPr lang="en-US" dirty="0"/>
              <a:t>Spring Data MongoDB - Repositories for MongoDB.</a:t>
            </a:r>
          </a:p>
          <a:p>
            <a:pPr lvl="1" algn="l" rtl="0"/>
            <a:r>
              <a:rPr lang="en-US" dirty="0"/>
              <a:t>Spring Data REST - Exposes HATEOAS RESTful resources around Spring </a:t>
            </a:r>
            <a:r>
              <a:rPr lang="en-US" dirty="0" smtClean="0"/>
              <a:t>Data repositories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Spring Data </a:t>
            </a:r>
            <a:r>
              <a:rPr lang="en-US" dirty="0" err="1"/>
              <a:t>Redis</a:t>
            </a:r>
            <a:r>
              <a:rPr lang="en-US" dirty="0"/>
              <a:t> - Repositories for </a:t>
            </a:r>
            <a:r>
              <a:rPr lang="en-US" dirty="0" err="1"/>
              <a:t>Redis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Spring Data JPA helps you to connect to relational databases using ORM frameworks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/>
              <a:t>public interface </a:t>
            </a:r>
            <a:r>
              <a:rPr lang="en-US" dirty="0" err="1"/>
              <a:t>JpaRepository</a:t>
            </a:r>
            <a:r>
              <a:rPr lang="en-US" dirty="0"/>
              <a:t>&lt;T, ID&gt; extends </a:t>
            </a:r>
            <a:r>
              <a:rPr lang="en-US" dirty="0" err="1"/>
              <a:t>PagingAndSortingRepository</a:t>
            </a:r>
            <a:r>
              <a:rPr lang="en-US" dirty="0"/>
              <a:t>&lt;T, ID&gt;, </a:t>
            </a:r>
            <a:r>
              <a:rPr lang="en-US" dirty="0" err="1"/>
              <a:t>QueryByExampleExecutor</a:t>
            </a:r>
            <a:r>
              <a:rPr lang="en-US" dirty="0"/>
              <a:t>&lt;T</a:t>
            </a:r>
            <a:r>
              <a:rPr lang="en-US" dirty="0" smtClean="0"/>
              <a:t>&gt;</a:t>
            </a:r>
          </a:p>
          <a:p>
            <a:pPr algn="l" rtl="0"/>
            <a:r>
              <a:rPr lang="en-US" dirty="0" smtClean="0"/>
              <a:t>Exposing as a REST API</a:t>
            </a:r>
          </a:p>
          <a:p>
            <a:pPr lvl="1" algn="l" rtl="0"/>
            <a:r>
              <a:rPr lang="en-US" dirty="0"/>
              <a:t>@</a:t>
            </a:r>
            <a:r>
              <a:rPr lang="en-US" dirty="0" err="1"/>
              <a:t>RepositoryRestResource</a:t>
            </a:r>
            <a:r>
              <a:rPr lang="en-US" dirty="0"/>
              <a:t>(</a:t>
            </a:r>
            <a:r>
              <a:rPr lang="en-US" dirty="0" err="1"/>
              <a:t>collectionResourceRel</a:t>
            </a:r>
            <a:r>
              <a:rPr lang="en-US" dirty="0"/>
              <a:t> = "rates", path = "rates")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4714" y="4549813"/>
            <a:ext cx="3522118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org.springframework.boot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&gt;spring-boot-starter-data-</a:t>
            </a:r>
            <a:r>
              <a:rPr lang="en-US" sz="1000" dirty="0" err="1">
                <a:solidFill>
                  <a:schemeClr val="bg1"/>
                </a:solidFill>
              </a:rPr>
              <a:t>jpa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6654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Spring Data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 smtClean="0"/>
              <a:t>spring-boot-starter-data-rest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lvl="1" algn="l" rtl="0"/>
            <a:r>
              <a:rPr lang="en-US" dirty="0"/>
              <a:t>Spring Data REST is using the HATEOAS (Hypermedia As The Engine Of Application State</a:t>
            </a:r>
            <a:r>
              <a:rPr lang="en-US" dirty="0" smtClean="0"/>
              <a:t>)</a:t>
            </a:r>
          </a:p>
          <a:p>
            <a:pPr lvl="2" algn="l" rtl="0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resource has its own </a:t>
            </a:r>
            <a:r>
              <a:rPr lang="en-US" dirty="0" smtClean="0"/>
              <a:t>URI</a:t>
            </a:r>
          </a:p>
          <a:p>
            <a:pPr lvl="2" algn="l" rtl="0"/>
            <a:r>
              <a:rPr lang="en-US" dirty="0" smtClean="0"/>
              <a:t>You </a:t>
            </a:r>
            <a:r>
              <a:rPr lang="en-US" dirty="0"/>
              <a:t>always transfer the whole state of your object behind an </a:t>
            </a:r>
            <a:r>
              <a:rPr lang="en-US" dirty="0" smtClean="0"/>
              <a:t>endpoint</a:t>
            </a:r>
          </a:p>
          <a:p>
            <a:pPr lvl="2" algn="l" rtl="0"/>
            <a:r>
              <a:rPr lang="en-US" dirty="0"/>
              <a:t>if you want to change it, manipulate it in your client and send it back to the server</a:t>
            </a:r>
            <a:endParaRPr lang="en-US" dirty="0" smtClean="0"/>
          </a:p>
          <a:p>
            <a:pPr lvl="1" algn="l" rtl="0"/>
            <a:r>
              <a:rPr lang="en-US" dirty="0"/>
              <a:t>supports HAL (Hypertext Application Language) as a semantic </a:t>
            </a:r>
            <a:r>
              <a:rPr lang="en-US" dirty="0" smtClean="0"/>
              <a:t>layer</a:t>
            </a:r>
          </a:p>
          <a:p>
            <a:pPr lvl="2" algn="l" rtl="0"/>
            <a:r>
              <a:rPr lang="en-US" dirty="0"/>
              <a:t>As HATEOAS itself has no rules of how things like linking between resources, pagination, searches and other various meta data related task are handled, a few rivaling solutions exist, and HAL is for Spring Data REST HAL the </a:t>
            </a:r>
            <a:r>
              <a:rPr lang="en-US" dirty="0" smtClean="0"/>
              <a:t>winner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3335" y="2468973"/>
            <a:ext cx="3852337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org.springframework.boot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&gt;spring-boot-starter-data-rest&lt;/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&lt;/</a:t>
            </a:r>
            <a:r>
              <a:rPr lang="en-US" sz="1000" dirty="0">
                <a:solidFill>
                  <a:schemeClr val="bg1"/>
                </a:solidFill>
              </a:rPr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60704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Spring Data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63820"/>
            <a:ext cx="8946541" cy="5007101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Explore in spring-boot-starter-data-rest with HAL Browser</a:t>
            </a:r>
          </a:p>
          <a:p>
            <a:pPr lvl="1" algn="l" rtl="0"/>
            <a:r>
              <a:rPr lang="en-US" dirty="0"/>
              <a:t>http://localhost:8080</a:t>
            </a:r>
            <a:r>
              <a:rPr lang="en-US" dirty="0" smtClean="0"/>
              <a:t>/</a:t>
            </a:r>
          </a:p>
          <a:p>
            <a:pPr lvl="2" algn="l" rtl="0"/>
            <a:r>
              <a:rPr lang="en-US" dirty="0"/>
              <a:t>__links_ is part of HAL and give an </a:t>
            </a:r>
            <a:r>
              <a:rPr lang="en-US" dirty="0" smtClean="0"/>
              <a:t>overview </a:t>
            </a:r>
            <a:r>
              <a:rPr lang="en-US" dirty="0"/>
              <a:t>which links are available on exactly this </a:t>
            </a:r>
            <a:r>
              <a:rPr lang="en-US" dirty="0" smtClean="0"/>
              <a:t>endpoint</a:t>
            </a:r>
          </a:p>
          <a:p>
            <a:pPr lvl="2" algn="l" rtl="0"/>
            <a:r>
              <a:rPr lang="en-US" i="1" dirty="0"/>
              <a:t>profile</a:t>
            </a:r>
            <a:r>
              <a:rPr lang="en-US" dirty="0"/>
              <a:t> exposes additional meta data a potential client could use. We will ignore the profile and discover what </a:t>
            </a:r>
            <a:r>
              <a:rPr lang="en-US" i="1" dirty="0"/>
              <a:t>users</a:t>
            </a:r>
            <a:r>
              <a:rPr lang="en-US" dirty="0"/>
              <a:t> has to </a:t>
            </a:r>
            <a:r>
              <a:rPr lang="en-US" dirty="0" smtClean="0"/>
              <a:t>offer</a:t>
            </a:r>
          </a:p>
          <a:p>
            <a:pPr lvl="1" algn="l" rtl="0"/>
            <a:r>
              <a:rPr lang="en-US" dirty="0"/>
              <a:t>Add a </a:t>
            </a:r>
            <a:r>
              <a:rPr lang="en-US" dirty="0" smtClean="0"/>
              <a:t>new rate</a:t>
            </a:r>
          </a:p>
          <a:p>
            <a:pPr lvl="2" algn="l" rtl="0"/>
            <a:r>
              <a:rPr lang="en-US" dirty="0" smtClean="0"/>
              <a:t>call </a:t>
            </a:r>
            <a:r>
              <a:rPr lang="en-US" dirty="0" err="1" smtClean="0"/>
              <a:t>exchangeValues</a:t>
            </a:r>
            <a:r>
              <a:rPr lang="en-US" dirty="0" smtClean="0"/>
              <a:t> with POST method</a:t>
            </a:r>
          </a:p>
          <a:p>
            <a:pPr lvl="1" algn="l" rtl="0"/>
            <a:r>
              <a:rPr lang="en-US" dirty="0"/>
              <a:t>Modifying </a:t>
            </a:r>
            <a:r>
              <a:rPr lang="en-US" dirty="0" smtClean="0"/>
              <a:t>a rate</a:t>
            </a:r>
          </a:p>
          <a:p>
            <a:pPr lvl="2" algn="l" rtl="0"/>
            <a:r>
              <a:rPr lang="en-US" dirty="0" smtClean="0"/>
              <a:t>Call /X with PUT method to modify all fields</a:t>
            </a:r>
          </a:p>
          <a:p>
            <a:pPr lvl="2" algn="l" rtl="0"/>
            <a:r>
              <a:rPr lang="en-US" dirty="0"/>
              <a:t>Call /X with PATCH method to modify </a:t>
            </a:r>
            <a:r>
              <a:rPr lang="en-US" dirty="0" smtClean="0"/>
              <a:t>specific fields</a:t>
            </a:r>
          </a:p>
          <a:p>
            <a:pPr lvl="1" algn="l" rtl="0"/>
            <a:r>
              <a:rPr lang="en-US" dirty="0" err="1" smtClean="0"/>
              <a:t>Detele</a:t>
            </a:r>
            <a:r>
              <a:rPr lang="en-US" dirty="0" smtClean="0"/>
              <a:t> a rate</a:t>
            </a:r>
          </a:p>
          <a:p>
            <a:pPr lvl="2" algn="l" rtl="0"/>
            <a:r>
              <a:rPr lang="en-US" dirty="0" smtClean="0"/>
              <a:t>Call /X with DETELTE method</a:t>
            </a:r>
          </a:p>
          <a:p>
            <a:pPr lvl="1" algn="l" rtl="0"/>
            <a:r>
              <a:rPr lang="en-US" dirty="0"/>
              <a:t>/</a:t>
            </a:r>
            <a:r>
              <a:rPr lang="en-US" dirty="0" err="1"/>
              <a:t>exchangeValues</a:t>
            </a:r>
            <a:r>
              <a:rPr lang="en-US" dirty="0"/>
              <a:t>{?</a:t>
            </a:r>
            <a:r>
              <a:rPr lang="en-US" dirty="0" err="1"/>
              <a:t>page,size,sort</a:t>
            </a:r>
            <a:r>
              <a:rPr lang="en-US" dirty="0"/>
              <a:t>}</a:t>
            </a:r>
            <a:endParaRPr lang="en-US" dirty="0" smtClean="0"/>
          </a:p>
          <a:p>
            <a:pPr lvl="1" algn="l" rtl="0"/>
            <a:r>
              <a:rPr lang="en-US" dirty="0"/>
              <a:t>/search/</a:t>
            </a:r>
            <a:r>
              <a:rPr lang="en-US" dirty="0" err="1"/>
              <a:t>findByFromAndTo</a:t>
            </a:r>
            <a:r>
              <a:rPr lang="en-US" dirty="0"/>
              <a:t>{?</a:t>
            </a:r>
            <a:r>
              <a:rPr lang="en-US" dirty="0" err="1"/>
              <a:t>from,to</a:t>
            </a: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3" y="3133783"/>
            <a:ext cx="5111549" cy="35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Spring Data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err="1" smtClean="0"/>
              <a:t>RepositoryDetectionStrategy</a:t>
            </a:r>
            <a:endParaRPr lang="en-US" dirty="0" smtClean="0"/>
          </a:p>
          <a:p>
            <a:pPr lvl="1" algn="l" rtl="0"/>
            <a:r>
              <a:rPr lang="en-US" dirty="0"/>
              <a:t>DEFAULT: all public repository interfaces but considers settings on annotations</a:t>
            </a:r>
          </a:p>
          <a:p>
            <a:pPr lvl="1" algn="l" rtl="0"/>
            <a:r>
              <a:rPr lang="en-US" dirty="0"/>
              <a:t>ALL: all repositories independently of type visibility and annotations</a:t>
            </a:r>
          </a:p>
          <a:p>
            <a:pPr lvl="1" algn="l" rtl="0"/>
            <a:r>
              <a:rPr lang="en-US" dirty="0"/>
              <a:t>ANNOTATION: only annotated repositories unless they are set to false</a:t>
            </a:r>
          </a:p>
          <a:p>
            <a:pPr lvl="1" algn="l" rtl="0"/>
            <a:r>
              <a:rPr lang="en-US" dirty="0"/>
              <a:t>VISIBILITY: only public annotated repositories</a:t>
            </a:r>
          </a:p>
          <a:p>
            <a:pPr algn="l" rtl="0"/>
            <a:r>
              <a:rPr lang="en-US" dirty="0"/>
              <a:t>You can change the strategy by providing the </a:t>
            </a:r>
            <a:r>
              <a:rPr lang="en-US" dirty="0" err="1" smtClean="0"/>
              <a:t>RepositoryRestConfigurer</a:t>
            </a:r>
            <a:r>
              <a:rPr lang="en-US" dirty="0" smtClean="0"/>
              <a:t> </a:t>
            </a:r>
            <a:r>
              <a:rPr lang="en-US" dirty="0"/>
              <a:t>in your @</a:t>
            </a:r>
            <a:r>
              <a:rPr lang="en-US" dirty="0" smtClean="0"/>
              <a:t>Configuration</a:t>
            </a:r>
          </a:p>
          <a:p>
            <a:pPr algn="l" rtl="0"/>
            <a:r>
              <a:rPr lang="en-US" dirty="0" smtClean="0"/>
              <a:t>Annotations</a:t>
            </a:r>
          </a:p>
          <a:p>
            <a:pPr lvl="1" algn="l" rtl="0"/>
            <a:r>
              <a:rPr lang="en-US" i="1" dirty="0"/>
              <a:t>@</a:t>
            </a:r>
            <a:r>
              <a:rPr lang="en-US" i="1" dirty="0" err="1"/>
              <a:t>RestResource</a:t>
            </a:r>
            <a:r>
              <a:rPr lang="en-US" dirty="0"/>
              <a:t> is used on model classes and define how to expose the model</a:t>
            </a:r>
          </a:p>
          <a:p>
            <a:pPr lvl="1" algn="l" rtl="0"/>
            <a:r>
              <a:rPr lang="en-US" i="1" dirty="0"/>
              <a:t>@</a:t>
            </a:r>
            <a:r>
              <a:rPr lang="en-US" i="1" dirty="0" err="1"/>
              <a:t>RepositoryRestResource</a:t>
            </a:r>
            <a:r>
              <a:rPr lang="en-US" dirty="0"/>
              <a:t> is used on repositories </a:t>
            </a:r>
            <a:r>
              <a:rPr lang="en-US" dirty="0" smtClean="0"/>
              <a:t>and </a:t>
            </a:r>
            <a:r>
              <a:rPr lang="en-US" dirty="0"/>
              <a:t>define how to expose the model</a:t>
            </a:r>
          </a:p>
          <a:p>
            <a:pPr lvl="1" algn="l" rtl="0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81" y="518041"/>
            <a:ext cx="4742121" cy="63228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44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Spring Boot vs Spring MVC vs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is the core problem that Spring </a:t>
            </a:r>
            <a:r>
              <a:rPr lang="en-US" dirty="0" smtClean="0"/>
              <a:t>Framework solves?</a:t>
            </a:r>
          </a:p>
          <a:p>
            <a:pPr lvl="1" algn="l" rtl="0"/>
            <a:r>
              <a:rPr lang="en-US" dirty="0"/>
              <a:t>Most important feature of Spring Framework is Dependency Injection. At the core of all Spring Modules is Dependency Injection or IOC Inversion of Control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423372"/>
            <a:ext cx="5407169" cy="2914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17" y="3255647"/>
            <a:ext cx="4622222" cy="34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vs Spring MVC vs Spring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0145"/>
            <a:ext cx="8946541" cy="5056909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What else does Spring Framework solve</a:t>
            </a:r>
            <a:r>
              <a:rPr lang="en-US" dirty="0" smtClean="0"/>
              <a:t>?</a:t>
            </a:r>
          </a:p>
          <a:p>
            <a:pPr lvl="1" algn="l" rtl="0"/>
            <a:r>
              <a:rPr lang="en-US" dirty="0"/>
              <a:t>Does Spring Framework stop with Dependency Injection? No. It builds on the core concept of </a:t>
            </a:r>
            <a:r>
              <a:rPr lang="en-US" dirty="0" smtClean="0"/>
              <a:t>Dependency </a:t>
            </a:r>
            <a:r>
              <a:rPr lang="en-US" dirty="0"/>
              <a:t>Injection with a number of Spring Modules</a:t>
            </a:r>
          </a:p>
          <a:p>
            <a:pPr lvl="2" algn="l" rtl="0"/>
            <a:r>
              <a:rPr lang="en-US" dirty="0"/>
              <a:t>Spring JDBC</a:t>
            </a:r>
          </a:p>
          <a:p>
            <a:pPr lvl="2" algn="l" rtl="0"/>
            <a:r>
              <a:rPr lang="en-US" dirty="0"/>
              <a:t>Spring MVC</a:t>
            </a:r>
          </a:p>
          <a:p>
            <a:pPr lvl="2" algn="l" rtl="0"/>
            <a:r>
              <a:rPr lang="en-US" dirty="0"/>
              <a:t>Spring AOP</a:t>
            </a:r>
          </a:p>
          <a:p>
            <a:pPr lvl="2" algn="l" rtl="0"/>
            <a:r>
              <a:rPr lang="en-US" dirty="0"/>
              <a:t>Spring ORM</a:t>
            </a:r>
          </a:p>
          <a:p>
            <a:pPr lvl="2" algn="l" rtl="0"/>
            <a:r>
              <a:rPr lang="en-US" dirty="0"/>
              <a:t>Spring JMS</a:t>
            </a:r>
          </a:p>
          <a:p>
            <a:pPr lvl="2" algn="l" rtl="0"/>
            <a:r>
              <a:rPr lang="en-US" dirty="0"/>
              <a:t>Spring </a:t>
            </a:r>
            <a:r>
              <a:rPr lang="en-US" dirty="0" smtClean="0"/>
              <a:t>Test</a:t>
            </a:r>
          </a:p>
          <a:p>
            <a:pPr lvl="1" algn="l" rtl="0"/>
            <a:r>
              <a:rPr lang="en-US" dirty="0"/>
              <a:t>Good Integration with Other </a:t>
            </a:r>
            <a:r>
              <a:rPr lang="en-US" dirty="0" smtClean="0"/>
              <a:t>Frameworks</a:t>
            </a:r>
          </a:p>
          <a:p>
            <a:pPr lvl="2" algn="l" rtl="0"/>
            <a:r>
              <a:rPr lang="en-US" dirty="0"/>
              <a:t>Hibernate for ORM</a:t>
            </a:r>
          </a:p>
          <a:p>
            <a:pPr lvl="2" algn="l" rtl="0"/>
            <a:r>
              <a:rPr lang="en-US" dirty="0" err="1"/>
              <a:t>iBatis</a:t>
            </a:r>
            <a:r>
              <a:rPr lang="en-US" dirty="0"/>
              <a:t> for Object Mapping</a:t>
            </a:r>
          </a:p>
          <a:p>
            <a:pPr lvl="2" algn="l" rtl="0"/>
            <a:r>
              <a:rPr lang="en-US" dirty="0"/>
              <a:t>JUnit &amp; </a:t>
            </a:r>
            <a:r>
              <a:rPr lang="en-US" dirty="0" err="1"/>
              <a:t>Mockito</a:t>
            </a:r>
            <a:r>
              <a:rPr lang="en-US" dirty="0"/>
              <a:t> for Unit </a:t>
            </a:r>
            <a:r>
              <a:rPr lang="en-US" dirty="0" smtClean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vs Spring MVC vs Spring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3355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What is the core problem that Spring MVC Framework solves</a:t>
            </a:r>
            <a:r>
              <a:rPr lang="en-US" dirty="0" smtClean="0"/>
              <a:t>?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A conventional </a:t>
            </a:r>
            <a:r>
              <a:rPr lang="en-US" dirty="0"/>
              <a:t>Spring </a:t>
            </a:r>
            <a:r>
              <a:rPr lang="en-US" dirty="0" smtClean="0"/>
              <a:t>MVC based project configuration:</a:t>
            </a:r>
          </a:p>
          <a:p>
            <a:pPr lvl="1" algn="l" rtl="0"/>
            <a:r>
              <a:rPr lang="en-US" dirty="0"/>
              <a:t>component </a:t>
            </a:r>
            <a:r>
              <a:rPr lang="en-US" dirty="0" smtClean="0"/>
              <a:t>scan</a:t>
            </a:r>
          </a:p>
          <a:p>
            <a:pPr lvl="1" algn="l" rtl="0"/>
            <a:r>
              <a:rPr lang="en-US" dirty="0"/>
              <a:t>dispatcher </a:t>
            </a:r>
            <a:r>
              <a:rPr lang="en-US" dirty="0" smtClean="0"/>
              <a:t>servlet</a:t>
            </a:r>
          </a:p>
          <a:p>
            <a:pPr lvl="1" algn="l" rtl="0"/>
            <a:r>
              <a:rPr lang="en-US" dirty="0"/>
              <a:t>view </a:t>
            </a:r>
            <a:r>
              <a:rPr lang="en-US" dirty="0" smtClean="0"/>
              <a:t>resolver</a:t>
            </a:r>
          </a:p>
          <a:p>
            <a:pPr lvl="1" algn="l" rtl="0"/>
            <a:r>
              <a:rPr lang="en-US" dirty="0"/>
              <a:t>web jars(for delivering static content) among other </a:t>
            </a:r>
            <a:r>
              <a:rPr lang="en-US" dirty="0" smtClean="0"/>
              <a:t>things</a:t>
            </a:r>
          </a:p>
          <a:p>
            <a:pPr lvl="1" algn="l" rtl="0"/>
            <a:r>
              <a:rPr lang="en-US" dirty="0" err="1" smtClean="0"/>
              <a:t>datasource</a:t>
            </a:r>
            <a:r>
              <a:rPr lang="en-US" dirty="0"/>
              <a:t>, </a:t>
            </a:r>
            <a:r>
              <a:rPr lang="en-US" dirty="0" smtClean="0"/>
              <a:t>entity </a:t>
            </a:r>
            <a:r>
              <a:rPr lang="en-US" dirty="0"/>
              <a:t>manager factory, </a:t>
            </a:r>
            <a:r>
              <a:rPr lang="en-US" dirty="0" smtClean="0"/>
              <a:t>transaction manager</a:t>
            </a:r>
          </a:p>
          <a:p>
            <a:pPr lvl="1" algn="l" rtl="0"/>
            <a:r>
              <a:rPr lang="en-US" dirty="0" smtClean="0"/>
              <a:t>…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05" y="2626879"/>
            <a:ext cx="71723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vs Spring MVC vs Spring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453" y="1853248"/>
            <a:ext cx="8946541" cy="4195481"/>
          </a:xfrm>
        </p:spPr>
        <p:txBody>
          <a:bodyPr/>
          <a:lstStyle/>
          <a:p>
            <a:pPr algn="l" rtl="0"/>
            <a:r>
              <a:rPr lang="en-US" dirty="0"/>
              <a:t>Why do we need Spring Boot?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174" y="278971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6" y="2803878"/>
            <a:ext cx="5637731" cy="648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65" y="3659482"/>
            <a:ext cx="5637731" cy="800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64" y="4667031"/>
            <a:ext cx="5602699" cy="129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657" y="2803878"/>
            <a:ext cx="5640187" cy="639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656" y="3659482"/>
            <a:ext cx="5649185" cy="12886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656" y="5164319"/>
            <a:ext cx="5640188" cy="10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9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vs Spring MVC vs Spring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04332"/>
            <a:ext cx="9980641" cy="5283547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/>
              <a:t>Spring Boot </a:t>
            </a:r>
            <a:r>
              <a:rPr lang="en-US" dirty="0" smtClean="0"/>
              <a:t>Starter </a:t>
            </a:r>
            <a:r>
              <a:rPr lang="en-US" dirty="0"/>
              <a:t>Project </a:t>
            </a:r>
            <a:r>
              <a:rPr lang="en-US" dirty="0" smtClean="0"/>
              <a:t>Options</a:t>
            </a:r>
          </a:p>
          <a:p>
            <a:pPr lvl="1" algn="l" rtl="0"/>
            <a:r>
              <a:rPr lang="en-US" dirty="0"/>
              <a:t>spring-boot-starter-web-services - SOAP Web Services</a:t>
            </a:r>
          </a:p>
          <a:p>
            <a:pPr lvl="1" algn="l" rtl="0"/>
            <a:r>
              <a:rPr lang="en-US" dirty="0"/>
              <a:t>spring-boot-starter-web - Web &amp; RESTful applications</a:t>
            </a:r>
          </a:p>
          <a:p>
            <a:pPr lvl="1" algn="l" rtl="0"/>
            <a:r>
              <a:rPr lang="en-US" dirty="0"/>
              <a:t>spring-boot-starter-test - Unit testing and Integration Testing</a:t>
            </a:r>
          </a:p>
          <a:p>
            <a:pPr lvl="1" algn="l" rtl="0"/>
            <a:r>
              <a:rPr lang="en-US" dirty="0"/>
              <a:t>spring-boot-starter-</a:t>
            </a:r>
            <a:r>
              <a:rPr lang="en-US" dirty="0" err="1"/>
              <a:t>jdbc</a:t>
            </a:r>
            <a:r>
              <a:rPr lang="en-US" dirty="0"/>
              <a:t> - Traditional JDBC</a:t>
            </a:r>
          </a:p>
          <a:p>
            <a:pPr lvl="1" algn="l" rtl="0"/>
            <a:r>
              <a:rPr lang="en-US" dirty="0"/>
              <a:t>spring-boot-starter-</a:t>
            </a:r>
            <a:r>
              <a:rPr lang="en-US" dirty="0" err="1"/>
              <a:t>hateoas</a:t>
            </a:r>
            <a:r>
              <a:rPr lang="en-US" dirty="0"/>
              <a:t> - Add HATEOAS features to your services</a:t>
            </a:r>
          </a:p>
          <a:p>
            <a:pPr lvl="1" algn="l" rtl="0"/>
            <a:r>
              <a:rPr lang="en-US" dirty="0"/>
              <a:t>spring-boot-starter-security - Authentication and Authorization using Spring Security</a:t>
            </a:r>
          </a:p>
          <a:p>
            <a:pPr lvl="1" algn="l" rtl="0"/>
            <a:r>
              <a:rPr lang="en-US" dirty="0"/>
              <a:t>spring-boot-starter-data-</a:t>
            </a:r>
            <a:r>
              <a:rPr lang="en-US" dirty="0" err="1"/>
              <a:t>jpa</a:t>
            </a:r>
            <a:r>
              <a:rPr lang="en-US" dirty="0"/>
              <a:t> - Spring Data JPA with Hibernate</a:t>
            </a:r>
          </a:p>
          <a:p>
            <a:pPr lvl="1" algn="l" rtl="0"/>
            <a:r>
              <a:rPr lang="en-US" dirty="0"/>
              <a:t>spring-boot-starter-cache - Enabling Spring Framework’s caching support</a:t>
            </a:r>
          </a:p>
          <a:p>
            <a:pPr lvl="1" algn="l" rtl="0"/>
            <a:r>
              <a:rPr lang="en-US" dirty="0"/>
              <a:t>spring-boot-starter-data-rest - Expose Simple REST Services using Spring Data </a:t>
            </a:r>
            <a:r>
              <a:rPr lang="en-US" dirty="0" smtClean="0"/>
              <a:t>REST</a:t>
            </a:r>
          </a:p>
          <a:p>
            <a:pPr lvl="1" algn="l" rtl="0"/>
            <a:r>
              <a:rPr lang="en-US" dirty="0"/>
              <a:t>spring-boot-starter-actuator - To use advanced features like monitoring &amp; tracing to your application out of the box</a:t>
            </a:r>
          </a:p>
          <a:p>
            <a:pPr lvl="1" algn="l" rtl="0"/>
            <a:r>
              <a:rPr lang="en-US" dirty="0"/>
              <a:t>spring-boot-starter-undertow, spring-boot-starter-jetty, spring-boot-</a:t>
            </a:r>
            <a:r>
              <a:rPr lang="en-US" dirty="0" err="1"/>
              <a:t>startertomcat</a:t>
            </a:r>
            <a:r>
              <a:rPr lang="en-US" dirty="0"/>
              <a:t> - To pick your specific choice of Embedded Servlet Container</a:t>
            </a:r>
          </a:p>
          <a:p>
            <a:pPr lvl="1" algn="l" rtl="0"/>
            <a:r>
              <a:rPr lang="en-US" dirty="0"/>
              <a:t>spring-boot-starter-logging - For Logging using </a:t>
            </a:r>
            <a:r>
              <a:rPr lang="en-US" dirty="0" err="1"/>
              <a:t>logback</a:t>
            </a:r>
            <a:endParaRPr lang="en-US" dirty="0"/>
          </a:p>
          <a:p>
            <a:pPr lvl="1" algn="l" rtl="0"/>
            <a:r>
              <a:rPr lang="en-US" dirty="0"/>
              <a:t>spring-boot-starter-log4j2 - Logging using </a:t>
            </a:r>
            <a:r>
              <a:rPr lang="en-US" dirty="0" smtClean="0"/>
              <a:t>Log4j2</a:t>
            </a:r>
          </a:p>
          <a:p>
            <a:pPr algn="l" rtl="0"/>
            <a:r>
              <a:rPr lang="en-US" dirty="0"/>
              <a:t>Spring Boot aims to enable production ready applications in quick </a:t>
            </a:r>
            <a:r>
              <a:rPr lang="en-US" dirty="0" smtClean="0"/>
              <a:t>time</a:t>
            </a:r>
          </a:p>
          <a:p>
            <a:pPr lvl="1" algn="l" rtl="0"/>
            <a:r>
              <a:rPr lang="en-US" dirty="0"/>
              <a:t>Actuator : Enables Advanced Monitoring and Tracing of applications.</a:t>
            </a:r>
          </a:p>
          <a:p>
            <a:pPr lvl="1" algn="l" rtl="0"/>
            <a:r>
              <a:rPr lang="en-US" dirty="0"/>
              <a:t>Embedded Server Integrations - Since server is integrated into the application, I would NOT need to have a separate application server installed on the server.</a:t>
            </a:r>
          </a:p>
          <a:p>
            <a:pPr lvl="1" algn="l" rtl="0"/>
            <a:r>
              <a:rPr lang="en-US" dirty="0"/>
              <a:t>Default Error Handling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9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Initializer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Show Demo</a:t>
            </a:r>
          </a:p>
          <a:p>
            <a:pPr algn="l" rtl="0"/>
            <a:r>
              <a:rPr lang="en-US" dirty="0" smtClean="0"/>
              <a:t>Run with jetty</a:t>
            </a:r>
          </a:p>
          <a:p>
            <a:pPr algn="l" rtl="0"/>
            <a:r>
              <a:rPr lang="en-US" dirty="0" smtClean="0"/>
              <a:t>Run with undertow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2493" y="2052918"/>
            <a:ext cx="5633273" cy="1785104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		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org.springframework.boot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&gt;spring-boot-starter-web&lt;/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&lt;exclusions&gt;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	&lt;!-- Exclude the Tomcat dependency --&gt;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	&lt;exclusion&gt;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		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org.springframework.boot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		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&gt;spring-boot-starter-tomcat&lt;/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	&lt;/exclusion&gt;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&lt;/exclusions&gt;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&lt;/dependency&gt;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2493" y="3934972"/>
            <a:ext cx="4523995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		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org.springframework.boot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&gt;spring-boot-starter-jetty&lt;/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&lt;/dependency&gt;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2492" y="4737742"/>
            <a:ext cx="4847802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		&lt;dependency&gt;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&lt;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  <a:r>
              <a:rPr lang="en-US" sz="1000" dirty="0" err="1">
                <a:solidFill>
                  <a:schemeClr val="bg1"/>
                </a:solidFill>
              </a:rPr>
              <a:t>org.springframework.boot</a:t>
            </a:r>
            <a:r>
              <a:rPr lang="en-US" sz="1000" dirty="0">
                <a:solidFill>
                  <a:schemeClr val="bg1"/>
                </a:solidFill>
              </a:rPr>
              <a:t>&lt;/</a:t>
            </a:r>
            <a:r>
              <a:rPr lang="en-US" sz="1000" dirty="0" err="1">
                <a:solidFill>
                  <a:schemeClr val="bg1"/>
                </a:solidFill>
              </a:rPr>
              <a:t>groupId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	&lt;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&gt;spring-boot-starter-undertow&lt;/</a:t>
            </a:r>
            <a:r>
              <a:rPr lang="en-US" sz="1000" dirty="0" err="1">
                <a:solidFill>
                  <a:schemeClr val="bg1"/>
                </a:solidFill>
              </a:rPr>
              <a:t>artifactId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	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89740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Auto </a:t>
            </a:r>
            <a:r>
              <a:rPr lang="en-US" dirty="0" smtClean="0"/>
              <a:t>Configuration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232" y="1481109"/>
            <a:ext cx="8946541" cy="419548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Launch Spring </a:t>
            </a:r>
            <a:r>
              <a:rPr lang="en-US" dirty="0" smtClean="0"/>
              <a:t>Initializer </a:t>
            </a:r>
            <a:r>
              <a:rPr lang="en-US" dirty="0"/>
              <a:t>and choose the </a:t>
            </a:r>
            <a:r>
              <a:rPr lang="en-US" dirty="0" smtClean="0"/>
              <a:t>following dependencies</a:t>
            </a:r>
            <a:endParaRPr lang="en-US" dirty="0"/>
          </a:p>
          <a:p>
            <a:pPr lvl="1" algn="l" rtl="0"/>
            <a:r>
              <a:rPr lang="en-US" dirty="0"/>
              <a:t>Web</a:t>
            </a:r>
          </a:p>
          <a:p>
            <a:pPr lvl="1" algn="l" rtl="0"/>
            <a:r>
              <a:rPr lang="en-US" dirty="0"/>
              <a:t>Actuator</a:t>
            </a:r>
          </a:p>
          <a:p>
            <a:pPr lvl="1" algn="l" rtl="0"/>
            <a:r>
              <a:rPr lang="en-US" dirty="0" err="1" smtClean="0"/>
              <a:t>DevTools</a:t>
            </a:r>
            <a:endParaRPr lang="en-US" dirty="0" smtClean="0"/>
          </a:p>
          <a:p>
            <a:pPr algn="l" rtl="0"/>
            <a:r>
              <a:rPr lang="en-US" dirty="0" smtClean="0"/>
              <a:t>Run the application and see the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00" y="3591756"/>
            <a:ext cx="6981604" cy="31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1886</TotalTime>
  <Words>2181</Words>
  <Application>Microsoft Office PowerPoint</Application>
  <PresentationFormat>Widescreen</PresentationFormat>
  <Paragraphs>386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Spring boot and rest webservices</vt:lpstr>
      <vt:lpstr>Agenda</vt:lpstr>
      <vt:lpstr>Spring Boot vs Spring MVC vs Spring</vt:lpstr>
      <vt:lpstr>Spring Boot vs Spring MVC vs Spring</vt:lpstr>
      <vt:lpstr>Spring Boot vs Spring MVC vs Spring</vt:lpstr>
      <vt:lpstr>Spring Boot vs Spring MVC vs Spring</vt:lpstr>
      <vt:lpstr>Spring Boot vs Spring MVC vs Spring</vt:lpstr>
      <vt:lpstr>Spring Initializer</vt:lpstr>
      <vt:lpstr>Spring Boot Auto Configuration</vt:lpstr>
      <vt:lpstr>Spring Boot Auto Configuration</vt:lpstr>
      <vt:lpstr>Spring Boot Starters - Web and JPA</vt:lpstr>
      <vt:lpstr>Spring Boot Starters - Web and JPA</vt:lpstr>
      <vt:lpstr>Spring Boot Starter Parent</vt:lpstr>
      <vt:lpstr>Spring Boot Developer Tools and Live Reload</vt:lpstr>
      <vt:lpstr>Spring Boot Developer Tools and Live Reload</vt:lpstr>
      <vt:lpstr>Logging with Spring Boot - Logback, SLF4j and LOG4j2</vt:lpstr>
      <vt:lpstr>Logging with Spring Boot - Logback, SLF4j and LOG4j2</vt:lpstr>
      <vt:lpstr>Introduction to Spring Data</vt:lpstr>
      <vt:lpstr>Introduction to Spring Data</vt:lpstr>
      <vt:lpstr>Introduction to Spring Data</vt:lpstr>
      <vt:lpstr>Introduction to Spring Data</vt:lpstr>
      <vt:lpstr>Introduction to Spring Data</vt:lpstr>
      <vt:lpstr>Introduction to Spring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Microservices Programing Introduction</dc:title>
  <dc:creator>Rastgar Mostafa</dc:creator>
  <cp:lastModifiedBy>Rastgar Mostafa</cp:lastModifiedBy>
  <cp:revision>82</cp:revision>
  <dcterms:created xsi:type="dcterms:W3CDTF">2019-05-25T03:50:23Z</dcterms:created>
  <dcterms:modified xsi:type="dcterms:W3CDTF">2019-07-06T07:11:52Z</dcterms:modified>
</cp:coreProperties>
</file>