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6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47" autoAdjust="0"/>
    <p:restoredTop sz="94660"/>
  </p:normalViewPr>
  <p:slideViewPr>
    <p:cSldViewPr snapToGrid="0">
      <p:cViewPr varScale="1">
        <p:scale>
          <a:sx n="92" d="100"/>
          <a:sy n="92" d="100"/>
        </p:scale>
        <p:origin x="6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E2C83B3-BC70-42EF-8C53-F06C1DCB747B}" type="datetimeFigureOut">
              <a:rPr lang="fa-IR" smtClean="0"/>
              <a:t>11/11/1440</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04DB9CF-E72C-422D-BCB7-B971EA9A73BF}" type="slidenum">
              <a:rPr lang="fa-IR" smtClean="0"/>
              <a:t>‹#›</a:t>
            </a:fld>
            <a:endParaRPr lang="fa-IR"/>
          </a:p>
        </p:txBody>
      </p:sp>
    </p:spTree>
    <p:extLst>
      <p:ext uri="{BB962C8B-B14F-4D97-AF65-F5344CB8AC3E}">
        <p14:creationId xmlns:p14="http://schemas.microsoft.com/office/powerpoint/2010/main" val="311570700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E04DB9CF-E72C-422D-BCB7-B971EA9A73BF}" type="slidenum">
              <a:rPr lang="fa-IR" smtClean="0"/>
              <a:t>1</a:t>
            </a:fld>
            <a:endParaRPr lang="fa-IR"/>
          </a:p>
        </p:txBody>
      </p:sp>
    </p:spTree>
    <p:extLst>
      <p:ext uri="{BB962C8B-B14F-4D97-AF65-F5344CB8AC3E}">
        <p14:creationId xmlns:p14="http://schemas.microsoft.com/office/powerpoint/2010/main" val="1374771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E04DB9CF-E72C-422D-BCB7-B971EA9A73BF}" type="slidenum">
              <a:rPr lang="fa-IR" smtClean="0"/>
              <a:t>2</a:t>
            </a:fld>
            <a:endParaRPr lang="fa-IR"/>
          </a:p>
        </p:txBody>
      </p:sp>
    </p:spTree>
    <p:extLst>
      <p:ext uri="{BB962C8B-B14F-4D97-AF65-F5344CB8AC3E}">
        <p14:creationId xmlns:p14="http://schemas.microsoft.com/office/powerpoint/2010/main" val="129268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1C1B5A-7E4F-4837-8588-1FE53E41A393}" type="datetime1">
              <a:rPr lang="en-US" smtClean="0"/>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D81F7B-9B06-4C0D-B3A2-660B70585E5C}" type="datetime1">
              <a:rPr lang="en-US" smtClean="0"/>
              <a:t>7/13/2019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A9EABA-1C8D-4FB2-B217-249DA5EB4A06}" type="datetime1">
              <a:rPr lang="en-US" smtClean="0"/>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B2B4E5-5788-4E3C-B5B8-CEB68F9998B9}" type="datetime1">
              <a:rPr lang="en-US" smtClean="0"/>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347986-99D1-4BA1-B007-15BEAD6298A7}" type="datetime1">
              <a:rPr lang="en-US" smtClean="0"/>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DC991C-DC97-4C14-9CD8-DCE54427E85F}" type="datetime1">
              <a:rPr lang="en-US" smtClean="0"/>
              <a:t>7/13/2019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B1842-2ED5-4B07-9D13-8E7B1CC790E9}" type="datetime1">
              <a:rPr lang="en-US" smtClean="0"/>
              <a:t>7/13/2019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595A49-717B-48EB-B6AE-8C33070367C3}" type="datetime1">
              <a:rPr lang="en-US" smtClean="0"/>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83C988-B6CC-42A6-88AB-7F0D281CE272}" type="datetime1">
              <a:rPr lang="en-US" smtClean="0"/>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F1F39D-F247-4646-9CD1-B644946FB679}" type="datetime1">
              <a:rPr lang="en-US" smtClean="0"/>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3472B9-AD07-4CEC-A594-8B1EB2C3A532}" type="datetime1">
              <a:rPr lang="en-US" smtClean="0"/>
              <a:t>7/13/2019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3C737F-C3B9-49E3-ACA5-D08AEAE759CD}" type="datetime1">
              <a:rPr lang="en-US" smtClean="0"/>
              <a:t>7/13/2019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9B8AA6-B948-4BF4-8AA9-B08B102ED3A3}" type="datetime1">
              <a:rPr lang="en-US" smtClean="0"/>
              <a:t>7/13/2019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E158C7F-5B8D-4BFD-9CA6-B8BA056DC279}" type="datetime1">
              <a:rPr lang="en-US" smtClean="0"/>
              <a:t>7/13/2019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DE325F-6C83-43F5-A20B-31F37F2F45D6}" type="datetime1">
              <a:rPr lang="en-US" smtClean="0"/>
              <a:t>7/13/2019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40F520C-DFBF-4845-9193-0991A603F496}" type="datetime1">
              <a:rPr lang="en-US" smtClean="0"/>
              <a:t>7/13/2019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607EA-9C86-4146-B6F7-CFC50B167FC5}" type="datetime1">
              <a:rPr lang="en-US" smtClean="0"/>
              <a:t>7/13/2019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E08572-BC67-4108-AF07-CD265644E416}" type="datetime1">
              <a:rPr lang="en-US" smtClean="0"/>
              <a:t>7/13/2019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smtClean="0"/>
              <a:t>Load Balancing-API </a:t>
            </a:r>
            <a:r>
              <a:rPr lang="en-US" sz="6000" dirty="0" smtClean="0"/>
              <a:t>Gateway-Kafka </a:t>
            </a:r>
            <a:r>
              <a:rPr lang="en-US" sz="6000" dirty="0"/>
              <a:t>basics</a:t>
            </a:r>
            <a:endParaRPr lang="fa-IR" sz="6000" dirty="0"/>
          </a:p>
        </p:txBody>
      </p:sp>
      <p:sp>
        <p:nvSpPr>
          <p:cNvPr id="3" name="Subtitle 2"/>
          <p:cNvSpPr>
            <a:spLocks noGrp="1"/>
          </p:cNvSpPr>
          <p:nvPr>
            <p:ph type="subTitle" idx="1"/>
          </p:nvPr>
        </p:nvSpPr>
        <p:spPr/>
        <p:txBody>
          <a:bodyPr/>
          <a:lstStyle/>
          <a:p>
            <a:r>
              <a:rPr lang="en-US" dirty="0"/>
              <a:t>Mostafa Rastgar</a:t>
            </a:r>
          </a:p>
          <a:p>
            <a:r>
              <a:rPr lang="en-US" dirty="0" err="1" smtClean="0"/>
              <a:t>june</a:t>
            </a:r>
            <a:r>
              <a:rPr lang="en-US" dirty="0" smtClean="0"/>
              <a:t> 2019</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646567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Eureka Service Discovery</a:t>
            </a:r>
            <a:endParaRPr lang="fa-IR" dirty="0"/>
          </a:p>
        </p:txBody>
      </p:sp>
      <p:sp>
        <p:nvSpPr>
          <p:cNvPr id="3" name="Content Placeholder 2"/>
          <p:cNvSpPr>
            <a:spLocks noGrp="1"/>
          </p:cNvSpPr>
          <p:nvPr>
            <p:ph idx="1"/>
          </p:nvPr>
        </p:nvSpPr>
        <p:spPr/>
        <p:txBody>
          <a:bodyPr/>
          <a:lstStyle/>
          <a:p>
            <a:pPr algn="l" rtl="0"/>
            <a:r>
              <a:rPr lang="en-US" dirty="0" smtClean="0"/>
              <a:t>self preservation and renew threshold</a:t>
            </a:r>
          </a:p>
          <a:p>
            <a:pPr lvl="1" algn="l" rtl="0"/>
            <a:r>
              <a:rPr lang="en-US" b="1" dirty="0" smtClean="0"/>
              <a:t>Question</a:t>
            </a:r>
            <a:r>
              <a:rPr lang="en-US" b="1" dirty="0"/>
              <a:t>:</a:t>
            </a:r>
            <a:r>
              <a:rPr lang="en-US" dirty="0"/>
              <a:t> For every client </a:t>
            </a:r>
            <a:r>
              <a:rPr lang="en-US" dirty="0" smtClean="0"/>
              <a:t>threshold </a:t>
            </a:r>
            <a:r>
              <a:rPr lang="en-US" dirty="0"/>
              <a:t>count increases by +2. </a:t>
            </a:r>
            <a:r>
              <a:rPr lang="en-US" dirty="0" smtClean="0"/>
              <a:t>Is it the exact renew threshold?</a:t>
            </a:r>
          </a:p>
          <a:p>
            <a:pPr lvl="1" algn="l" rtl="0"/>
            <a:r>
              <a:rPr lang="en-US" b="1" dirty="0" smtClean="0"/>
              <a:t>Answer</a:t>
            </a:r>
            <a:r>
              <a:rPr lang="en-US" b="1" dirty="0"/>
              <a:t>: </a:t>
            </a:r>
            <a:r>
              <a:rPr lang="en-US" dirty="0" err="1"/>
              <a:t>eureka.instance.leaseRenewalIntervalInSeconds</a:t>
            </a:r>
            <a:r>
              <a:rPr lang="en-US" dirty="0"/>
              <a:t> defines </a:t>
            </a:r>
            <a:r>
              <a:rPr lang="en-US" u="sng" dirty="0"/>
              <a:t>how many renews sent to server per minute</a:t>
            </a:r>
            <a:r>
              <a:rPr lang="en-US" dirty="0"/>
              <a:t>, but it will </a:t>
            </a:r>
            <a:r>
              <a:rPr lang="en-US" u="sng" dirty="0"/>
              <a:t>multiply</a:t>
            </a:r>
            <a:r>
              <a:rPr lang="en-US" dirty="0"/>
              <a:t> a factor </a:t>
            </a:r>
            <a:r>
              <a:rPr lang="en-US" dirty="0" smtClean="0"/>
              <a:t>‘</a:t>
            </a:r>
            <a:r>
              <a:rPr lang="en-US" dirty="0" err="1" smtClean="0"/>
              <a:t>eureka.server.renewalPercentThreshold</a:t>
            </a:r>
            <a:r>
              <a:rPr lang="en-US" dirty="0" smtClean="0"/>
              <a:t>’ </a:t>
            </a:r>
            <a:r>
              <a:rPr lang="en-US" dirty="0"/>
              <a:t>mentioned above, the default value is </a:t>
            </a:r>
            <a:r>
              <a:rPr lang="en-US" dirty="0" smtClean="0"/>
              <a:t>0.85. </a:t>
            </a:r>
            <a:r>
              <a:rPr lang="en-US" dirty="0"/>
              <a:t>Therefore, If you just want to deploy in demo/dev environment, you can set </a:t>
            </a:r>
            <a:r>
              <a:rPr lang="en-US" dirty="0" err="1"/>
              <a:t>eureka.server.renewalPercentThreshold</a:t>
            </a:r>
            <a:r>
              <a:rPr lang="en-US" dirty="0"/>
              <a:t> to 0.49, so when you start up a Eureka server alone, threshold will be </a:t>
            </a:r>
            <a:r>
              <a:rPr lang="en-US" dirty="0" smtClean="0"/>
              <a:t>0</a:t>
            </a:r>
          </a:p>
          <a:p>
            <a:pPr algn="l" rtl="0"/>
            <a:r>
              <a:rPr lang="en-US" b="1" dirty="0"/>
              <a:t>Summary: </a:t>
            </a:r>
            <a:r>
              <a:rPr lang="en-US" dirty="0"/>
              <a:t>The whole Eureka service settings have been configured with the most reliable default values. Therefore, it is highly recommended to leave them to their </a:t>
            </a:r>
            <a:r>
              <a:rPr lang="en-US" dirty="0" smtClean="0"/>
              <a:t>defaults</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429308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Ribbon as a client-side load-balancer</a:t>
            </a:r>
            <a:endParaRPr lang="fa-IR" dirty="0"/>
          </a:p>
        </p:txBody>
      </p:sp>
      <p:sp>
        <p:nvSpPr>
          <p:cNvPr id="3" name="Content Placeholder 2"/>
          <p:cNvSpPr>
            <a:spLocks noGrp="1"/>
          </p:cNvSpPr>
          <p:nvPr>
            <p:ph idx="1"/>
          </p:nvPr>
        </p:nvSpPr>
        <p:spPr/>
        <p:txBody>
          <a:bodyPr>
            <a:normAutofit fontScale="92500" lnSpcReduction="10000"/>
          </a:bodyPr>
          <a:lstStyle/>
          <a:p>
            <a:pPr algn="l" rtl="0"/>
            <a:r>
              <a:rPr lang="en-US" dirty="0"/>
              <a:t>Spring Netflix Eureka has a built-in client side load balancer called </a:t>
            </a:r>
            <a:r>
              <a:rPr lang="en-US" dirty="0" smtClean="0"/>
              <a:t>Ribbon. The corresponding starter </a:t>
            </a:r>
            <a:r>
              <a:rPr lang="en-US" dirty="0"/>
              <a:t>is ‘spring-cloud-starter-</a:t>
            </a:r>
            <a:r>
              <a:rPr lang="en-US" dirty="0" err="1"/>
              <a:t>netflix</a:t>
            </a:r>
            <a:r>
              <a:rPr lang="en-US" dirty="0"/>
              <a:t>-ribbon’</a:t>
            </a:r>
            <a:endParaRPr lang="en-US" dirty="0" smtClean="0"/>
          </a:p>
          <a:p>
            <a:pPr algn="l" rtl="0"/>
            <a:r>
              <a:rPr lang="en-US" dirty="0" smtClean="0"/>
              <a:t>In other words</a:t>
            </a:r>
            <a:r>
              <a:rPr lang="en-US" dirty="0"/>
              <a:t>, </a:t>
            </a:r>
            <a:r>
              <a:rPr lang="en-US" dirty="0" smtClean="0"/>
              <a:t>spring-cloud-starter-</a:t>
            </a:r>
            <a:r>
              <a:rPr lang="en-US" dirty="0" err="1" smtClean="0"/>
              <a:t>netflix</a:t>
            </a:r>
            <a:r>
              <a:rPr lang="en-US" dirty="0"/>
              <a:t>-eureka-client includes ‘spring-cloud-starter-</a:t>
            </a:r>
            <a:r>
              <a:rPr lang="en-US" dirty="0" err="1"/>
              <a:t>netflix</a:t>
            </a:r>
            <a:r>
              <a:rPr lang="en-US" dirty="0"/>
              <a:t>-ribbon</a:t>
            </a:r>
            <a:r>
              <a:rPr lang="en-US" dirty="0" smtClean="0"/>
              <a:t>’</a:t>
            </a:r>
          </a:p>
          <a:p>
            <a:pPr algn="l" rtl="0"/>
            <a:r>
              <a:rPr lang="en-US" dirty="0"/>
              <a:t>Ribbon can automatically be configured by registering </a:t>
            </a:r>
            <a:r>
              <a:rPr lang="en-US" dirty="0" err="1"/>
              <a:t>RestTemplate</a:t>
            </a:r>
            <a:r>
              <a:rPr lang="en-US" dirty="0"/>
              <a:t> as a bean and annotating it with @</a:t>
            </a:r>
            <a:r>
              <a:rPr lang="en-US" dirty="0" err="1"/>
              <a:t>LoadBalanced</a:t>
            </a:r>
            <a:r>
              <a:rPr lang="en-US" dirty="0" smtClean="0"/>
              <a:t>.</a:t>
            </a:r>
          </a:p>
          <a:p>
            <a:pPr algn="l" rtl="0"/>
            <a:endParaRPr lang="en-US" dirty="0"/>
          </a:p>
          <a:p>
            <a:pPr algn="l" rtl="0"/>
            <a:endParaRPr lang="en-US" dirty="0" smtClean="0"/>
          </a:p>
          <a:p>
            <a:pPr algn="l" rtl="0"/>
            <a:r>
              <a:rPr lang="en-US" dirty="0" smtClean="0"/>
              <a:t>From now on, thanks to </a:t>
            </a:r>
            <a:r>
              <a:rPr lang="en-US" dirty="0"/>
              <a:t>Eureka </a:t>
            </a:r>
            <a:r>
              <a:rPr lang="en-US" dirty="0" smtClean="0"/>
              <a:t>server, we can claim the appropriate </a:t>
            </a:r>
            <a:r>
              <a:rPr lang="en-US" dirty="0" smtClean="0"/>
              <a:t>service </a:t>
            </a:r>
            <a:r>
              <a:rPr lang="en-US" dirty="0" smtClean="0"/>
              <a:t>URL just by calling it with its registered service name such as</a:t>
            </a:r>
            <a:r>
              <a:rPr lang="en-US" dirty="0"/>
              <a:t>: </a:t>
            </a:r>
            <a:r>
              <a:rPr lang="en-US" dirty="0" err="1" smtClean="0"/>
              <a:t>restTemplate.getForEntity</a:t>
            </a:r>
            <a:r>
              <a:rPr lang="en-US" dirty="0"/>
              <a:t>("http</a:t>
            </a:r>
            <a:r>
              <a:rPr lang="en-US" dirty="0" smtClean="0"/>
              <a:t>://[related service name]/[related web method]", [related response entity class]);</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pic>
        <p:nvPicPr>
          <p:cNvPr id="8" name="Picture 7"/>
          <p:cNvPicPr>
            <a:picLocks noChangeAspect="1"/>
          </p:cNvPicPr>
          <p:nvPr/>
        </p:nvPicPr>
        <p:blipFill>
          <a:blip r:embed="rId2"/>
          <a:stretch>
            <a:fillRect/>
          </a:stretch>
        </p:blipFill>
        <p:spPr>
          <a:xfrm>
            <a:off x="1535740" y="3896833"/>
            <a:ext cx="2762250" cy="914400"/>
          </a:xfrm>
          <a:prstGeom prst="rect">
            <a:avLst/>
          </a:prstGeom>
        </p:spPr>
      </p:pic>
    </p:spTree>
    <p:extLst>
      <p:ext uri="{BB962C8B-B14F-4D97-AF65-F5344CB8AC3E}">
        <p14:creationId xmlns:p14="http://schemas.microsoft.com/office/powerpoint/2010/main" val="378800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err="1"/>
              <a:t>Zuul</a:t>
            </a:r>
            <a:r>
              <a:rPr lang="en-US" dirty="0"/>
              <a:t> as an API Gateway</a:t>
            </a:r>
          </a:p>
        </p:txBody>
      </p:sp>
      <p:sp>
        <p:nvSpPr>
          <p:cNvPr id="3" name="Content Placeholder 2"/>
          <p:cNvSpPr>
            <a:spLocks noGrp="1"/>
          </p:cNvSpPr>
          <p:nvPr>
            <p:ph idx="1"/>
          </p:nvPr>
        </p:nvSpPr>
        <p:spPr/>
        <p:txBody>
          <a:bodyPr/>
          <a:lstStyle/>
          <a:p>
            <a:pPr algn="l" rtl="0"/>
            <a:r>
              <a:rPr lang="en-US" dirty="0" smtClean="0"/>
              <a:t>Netflix has more than 600 different </a:t>
            </a:r>
            <a:r>
              <a:rPr lang="en-US" dirty="0" err="1" smtClean="0"/>
              <a:t>microservices</a:t>
            </a:r>
            <a:r>
              <a:rPr lang="en-US" dirty="0" smtClean="0"/>
              <a:t>. Therefore, common aspects such as </a:t>
            </a:r>
            <a:r>
              <a:rPr lang="en-US" dirty="0"/>
              <a:t>UI development, authentication, security, and </a:t>
            </a:r>
            <a:r>
              <a:rPr lang="en-US" dirty="0" smtClean="0"/>
              <a:t>monitoring - should be developed for each </a:t>
            </a:r>
            <a:r>
              <a:rPr lang="en-US" dirty="0" err="1"/>
              <a:t>microservice</a:t>
            </a:r>
            <a:r>
              <a:rPr lang="en-US" dirty="0"/>
              <a:t> </a:t>
            </a:r>
            <a:r>
              <a:rPr lang="en-US" dirty="0" smtClean="0"/>
              <a:t>team, </a:t>
            </a:r>
            <a:r>
              <a:rPr lang="en-US" dirty="0"/>
              <a:t>so the same code has been replicated over </a:t>
            </a:r>
            <a:r>
              <a:rPr lang="en-US" dirty="0" smtClean="0"/>
              <a:t>600 </a:t>
            </a:r>
            <a:r>
              <a:rPr lang="en-US" dirty="0" err="1"/>
              <a:t>microservices</a:t>
            </a:r>
            <a:r>
              <a:rPr lang="en-US" dirty="0" smtClean="0"/>
              <a:t>?</a:t>
            </a:r>
          </a:p>
          <a:p>
            <a:pPr algn="l" rtl="0"/>
            <a:r>
              <a:rPr lang="en-US" dirty="0" smtClean="0"/>
              <a:t>Moreover, changes </a:t>
            </a:r>
            <a:r>
              <a:rPr lang="en-US" dirty="0"/>
              <a:t>in the authentication requirements </a:t>
            </a:r>
            <a:r>
              <a:rPr lang="en-US" dirty="0" smtClean="0"/>
              <a:t>will </a:t>
            </a:r>
            <a:r>
              <a:rPr lang="en-US" dirty="0"/>
              <a:t>ripple over all </a:t>
            </a:r>
            <a:r>
              <a:rPr lang="en-US" dirty="0" smtClean="0"/>
              <a:t>services</a:t>
            </a:r>
          </a:p>
          <a:p>
            <a:pPr algn="l" rtl="0"/>
            <a:r>
              <a:rPr lang="en-US" dirty="0"/>
              <a:t>so this type of design is very error-prone and rigid</a:t>
            </a:r>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0739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Zuul</a:t>
            </a:r>
            <a:r>
              <a:rPr lang="en-US" dirty="0"/>
              <a:t> as an API Gateway</a:t>
            </a:r>
            <a:endParaRPr lang="fa-IR" dirty="0"/>
          </a:p>
        </p:txBody>
      </p:sp>
      <p:sp>
        <p:nvSpPr>
          <p:cNvPr id="3" name="Content Placeholder 2"/>
          <p:cNvSpPr>
            <a:spLocks noGrp="1"/>
          </p:cNvSpPr>
          <p:nvPr>
            <p:ph idx="1"/>
          </p:nvPr>
        </p:nvSpPr>
        <p:spPr>
          <a:xfrm>
            <a:off x="1103312" y="1222744"/>
            <a:ext cx="8946541" cy="5380075"/>
          </a:xfrm>
        </p:spPr>
        <p:txBody>
          <a:bodyPr>
            <a:normAutofit fontScale="70000" lnSpcReduction="20000"/>
          </a:bodyPr>
          <a:lstStyle/>
          <a:p>
            <a:pPr algn="l" rtl="0"/>
            <a:r>
              <a:rPr lang="en-US" dirty="0"/>
              <a:t>Integration </a:t>
            </a:r>
            <a:r>
              <a:rPr lang="en-US" dirty="0" smtClean="0"/>
              <a:t>Patterns</a:t>
            </a:r>
          </a:p>
          <a:p>
            <a:pPr lvl="1" algn="l" rtl="0"/>
            <a:r>
              <a:rPr lang="en-US" dirty="0"/>
              <a:t>API Gateway Pattern</a:t>
            </a:r>
          </a:p>
          <a:p>
            <a:pPr lvl="2" algn="l" rtl="0"/>
            <a:r>
              <a:rPr lang="en-US" dirty="0" smtClean="0"/>
              <a:t>Problem</a:t>
            </a:r>
          </a:p>
          <a:p>
            <a:pPr lvl="3" algn="l" rtl="0"/>
            <a:r>
              <a:rPr lang="en-US" dirty="0" smtClean="0"/>
              <a:t>When </a:t>
            </a:r>
            <a:r>
              <a:rPr lang="en-US" dirty="0"/>
              <a:t>an application is broken down to smaller </a:t>
            </a:r>
            <a:r>
              <a:rPr lang="en-US" dirty="0" err="1"/>
              <a:t>microservices</a:t>
            </a:r>
            <a:r>
              <a:rPr lang="en-US" dirty="0"/>
              <a:t>, there are a few concerns that need to be addressed:</a:t>
            </a:r>
          </a:p>
          <a:p>
            <a:pPr marL="2171700" lvl="4" indent="-342900" algn="l" rtl="0">
              <a:buFont typeface="+mj-lt"/>
              <a:buAutoNum type="arabicPeriod"/>
            </a:pPr>
            <a:r>
              <a:rPr lang="en-US" dirty="0" smtClean="0"/>
              <a:t>How </a:t>
            </a:r>
            <a:r>
              <a:rPr lang="en-US" dirty="0"/>
              <a:t>to call multiple </a:t>
            </a:r>
            <a:r>
              <a:rPr lang="en-US" dirty="0" err="1"/>
              <a:t>microservices</a:t>
            </a:r>
            <a:r>
              <a:rPr lang="en-US" dirty="0"/>
              <a:t> abstracting producer information.</a:t>
            </a:r>
          </a:p>
          <a:p>
            <a:pPr marL="2171700" lvl="4" indent="-342900" algn="l" rtl="0">
              <a:buFont typeface="+mj-lt"/>
              <a:buAutoNum type="arabicPeriod"/>
            </a:pPr>
            <a:r>
              <a:rPr lang="en-US" dirty="0" smtClean="0"/>
              <a:t>On </a:t>
            </a:r>
            <a:r>
              <a:rPr lang="en-US" dirty="0"/>
              <a:t>different channels (like desktop, mobile, and tablets), apps need different data to respond for the same backend service, as the UI might be different.</a:t>
            </a:r>
          </a:p>
          <a:p>
            <a:pPr marL="2171700" lvl="4" indent="-342900" algn="l" rtl="0">
              <a:buFont typeface="+mj-lt"/>
              <a:buAutoNum type="arabicPeriod"/>
            </a:pPr>
            <a:r>
              <a:rPr lang="en-US" dirty="0" smtClean="0"/>
              <a:t>Different </a:t>
            </a:r>
            <a:r>
              <a:rPr lang="en-US" dirty="0"/>
              <a:t>consumers might need a different format of the responses from reusable </a:t>
            </a:r>
            <a:r>
              <a:rPr lang="en-US" dirty="0" err="1"/>
              <a:t>microservices</a:t>
            </a:r>
            <a:r>
              <a:rPr lang="en-US" dirty="0"/>
              <a:t>. Who will do the data transformation or field manipulation?</a:t>
            </a:r>
          </a:p>
          <a:p>
            <a:pPr marL="2171700" lvl="4" indent="-342900" algn="l" rtl="0">
              <a:buFont typeface="+mj-lt"/>
              <a:buAutoNum type="arabicPeriod"/>
            </a:pPr>
            <a:r>
              <a:rPr lang="en-US" dirty="0" smtClean="0"/>
              <a:t>How </a:t>
            </a:r>
            <a:r>
              <a:rPr lang="en-US" dirty="0"/>
              <a:t>to handle different type of Protocols some of which might not be supported by producer </a:t>
            </a:r>
            <a:r>
              <a:rPr lang="en-US" dirty="0" err="1"/>
              <a:t>microservice</a:t>
            </a:r>
            <a:r>
              <a:rPr lang="en-US" dirty="0" smtClean="0"/>
              <a:t>.</a:t>
            </a:r>
          </a:p>
          <a:p>
            <a:pPr lvl="2" algn="l" rtl="0"/>
            <a:r>
              <a:rPr lang="en-US" dirty="0"/>
              <a:t> Solution</a:t>
            </a:r>
          </a:p>
          <a:p>
            <a:pPr lvl="3" algn="l" rtl="0"/>
            <a:r>
              <a:rPr lang="en-US" dirty="0" smtClean="0"/>
              <a:t>An </a:t>
            </a:r>
            <a:r>
              <a:rPr lang="en-US" dirty="0"/>
              <a:t>API Gateway helps to address many concerns raised by </a:t>
            </a:r>
            <a:r>
              <a:rPr lang="en-US" dirty="0" err="1"/>
              <a:t>microservice</a:t>
            </a:r>
            <a:r>
              <a:rPr lang="en-US" dirty="0"/>
              <a:t> implementation, not limited to the ones above.</a:t>
            </a:r>
          </a:p>
          <a:p>
            <a:pPr marL="2171700" lvl="4" indent="-342900" algn="l" rtl="0">
              <a:buFont typeface="+mj-lt"/>
              <a:buAutoNum type="arabicPeriod"/>
            </a:pPr>
            <a:r>
              <a:rPr lang="en-US" dirty="0" smtClean="0"/>
              <a:t>An </a:t>
            </a:r>
            <a:r>
              <a:rPr lang="en-US" dirty="0"/>
              <a:t>API Gateway is the single point of entry for any </a:t>
            </a:r>
            <a:r>
              <a:rPr lang="en-US" dirty="0" err="1"/>
              <a:t>microservice</a:t>
            </a:r>
            <a:r>
              <a:rPr lang="en-US" dirty="0"/>
              <a:t> call</a:t>
            </a:r>
            <a:r>
              <a:rPr lang="en-US" dirty="0" smtClean="0"/>
              <a:t>.</a:t>
            </a:r>
          </a:p>
          <a:p>
            <a:pPr marL="2171700" lvl="4" indent="-342900" algn="l" rtl="0">
              <a:buFont typeface="+mj-lt"/>
              <a:buAutoNum type="arabicPeriod"/>
            </a:pPr>
            <a:r>
              <a:rPr lang="en-US" dirty="0" smtClean="0"/>
              <a:t>It </a:t>
            </a:r>
            <a:r>
              <a:rPr lang="en-US" dirty="0"/>
              <a:t>can work as a proxy service to route a request to the concerned </a:t>
            </a:r>
            <a:r>
              <a:rPr lang="en-US" dirty="0" err="1"/>
              <a:t>microservice</a:t>
            </a:r>
            <a:r>
              <a:rPr lang="en-US" dirty="0"/>
              <a:t>, abstracting the producer details.</a:t>
            </a:r>
          </a:p>
          <a:p>
            <a:pPr marL="2171700" lvl="4" indent="-342900" algn="l" rtl="0">
              <a:buFont typeface="+mj-lt"/>
              <a:buAutoNum type="arabicPeriod"/>
            </a:pPr>
            <a:r>
              <a:rPr lang="en-US" dirty="0" smtClean="0"/>
              <a:t>It </a:t>
            </a:r>
            <a:r>
              <a:rPr lang="en-US" dirty="0"/>
              <a:t>can fan out a request to multiple services and aggregate the results to send back to the consumer.</a:t>
            </a:r>
          </a:p>
          <a:p>
            <a:pPr marL="2171700" lvl="4" indent="-342900" algn="l" rtl="0">
              <a:buFont typeface="+mj-lt"/>
              <a:buAutoNum type="arabicPeriod"/>
            </a:pPr>
            <a:r>
              <a:rPr lang="en-US" dirty="0" smtClean="0"/>
              <a:t>One-size-fits-all </a:t>
            </a:r>
            <a:r>
              <a:rPr lang="en-US" dirty="0"/>
              <a:t>APIs cannot solve all the consumer's requirements; this solution can create a fine-grained API for each specific type of client.</a:t>
            </a:r>
          </a:p>
          <a:p>
            <a:pPr marL="2171700" lvl="4" indent="-342900" algn="l" rtl="0">
              <a:buFont typeface="+mj-lt"/>
              <a:buAutoNum type="arabicPeriod"/>
            </a:pPr>
            <a:r>
              <a:rPr lang="en-US" dirty="0" smtClean="0"/>
              <a:t>It </a:t>
            </a:r>
            <a:r>
              <a:rPr lang="en-US" dirty="0"/>
              <a:t>can also convert the protocol request (e.g. AMQP) to another protocol (e.g. HTTP) and vice versa so that the producer and consumer can handle it.</a:t>
            </a:r>
          </a:p>
          <a:p>
            <a:pPr marL="2171700" lvl="4" indent="-342900" algn="l" rtl="0">
              <a:buFont typeface="+mj-lt"/>
              <a:buAutoNum type="arabicPeriod"/>
            </a:pPr>
            <a:r>
              <a:rPr lang="en-US" dirty="0" smtClean="0"/>
              <a:t>it </a:t>
            </a:r>
            <a:r>
              <a:rPr lang="en-US" dirty="0"/>
              <a:t>can also offload the authentication/authorization responsibility of the </a:t>
            </a:r>
            <a:r>
              <a:rPr lang="en-US" dirty="0" err="1"/>
              <a:t>microservice</a:t>
            </a:r>
            <a:r>
              <a:rPr lang="en-US" dirty="0" smtClean="0"/>
              <a:t>.</a:t>
            </a:r>
          </a:p>
        </p:txBody>
      </p:sp>
      <p:sp>
        <p:nvSpPr>
          <p:cNvPr id="4" name="Slide Number Placeholder 3"/>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407236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Zuul</a:t>
            </a:r>
            <a:r>
              <a:rPr lang="en-US" dirty="0"/>
              <a:t> as an API Gateway</a:t>
            </a:r>
            <a:endParaRPr lang="fa-IR" dirty="0"/>
          </a:p>
        </p:txBody>
      </p:sp>
      <p:sp>
        <p:nvSpPr>
          <p:cNvPr id="3" name="Content Placeholder 2"/>
          <p:cNvSpPr>
            <a:spLocks noGrp="1"/>
          </p:cNvSpPr>
          <p:nvPr>
            <p:ph idx="1"/>
          </p:nvPr>
        </p:nvSpPr>
        <p:spPr/>
        <p:txBody>
          <a:bodyPr>
            <a:normAutofit fontScale="85000" lnSpcReduction="20000"/>
          </a:bodyPr>
          <a:lstStyle/>
          <a:p>
            <a:pPr algn="l" rtl="0"/>
            <a:r>
              <a:rPr lang="en-US" dirty="0"/>
              <a:t>Aggregator </a:t>
            </a:r>
            <a:r>
              <a:rPr lang="en-US" dirty="0" smtClean="0"/>
              <a:t>Pattern</a:t>
            </a:r>
          </a:p>
          <a:p>
            <a:pPr lvl="1" algn="l" rtl="0"/>
            <a:r>
              <a:rPr lang="en-US" dirty="0"/>
              <a:t>Problem</a:t>
            </a:r>
          </a:p>
          <a:p>
            <a:pPr lvl="2" algn="l" rtl="0"/>
            <a:r>
              <a:rPr lang="en-US" dirty="0" smtClean="0"/>
              <a:t>We </a:t>
            </a:r>
            <a:r>
              <a:rPr lang="en-US" dirty="0"/>
              <a:t>have talked about resolving the aggregating data problem in the API Gateway Pattern. However, we will talk about it here holistically. When breaking the business functionality into several smaller logical pieces of code, it becomes necessary to think about how to collaborate the data returned by each service. This responsibility cannot be left with the consumer, as then it might need to understand the internal implementation of the producer application</a:t>
            </a:r>
            <a:r>
              <a:rPr lang="en-US" dirty="0" smtClean="0"/>
              <a:t>.</a:t>
            </a:r>
          </a:p>
          <a:p>
            <a:pPr lvl="1" algn="l" rtl="0"/>
            <a:r>
              <a:rPr lang="en-US" dirty="0"/>
              <a:t> Solution</a:t>
            </a:r>
          </a:p>
          <a:p>
            <a:pPr lvl="2" algn="l" rtl="0"/>
            <a:r>
              <a:rPr lang="en-US" dirty="0" smtClean="0"/>
              <a:t>The </a:t>
            </a:r>
            <a:r>
              <a:rPr lang="en-US" dirty="0"/>
              <a:t>Aggregator pattern helps to address this. It talks about how we can aggregate the data from different services and then send the final response to the consumer. This can be done in two ways:</a:t>
            </a:r>
          </a:p>
          <a:p>
            <a:pPr marL="1257300" lvl="2" indent="-342900" algn="l" rtl="0">
              <a:buFont typeface="+mj-lt"/>
              <a:buAutoNum type="arabicPeriod"/>
            </a:pPr>
            <a:r>
              <a:rPr lang="en-US" dirty="0" smtClean="0"/>
              <a:t>It </a:t>
            </a:r>
            <a:r>
              <a:rPr lang="en-US" dirty="0"/>
              <a:t>is recommended if </a:t>
            </a:r>
            <a:r>
              <a:rPr lang="en-US" dirty="0" smtClean="0"/>
              <a:t>a composite </a:t>
            </a:r>
            <a:r>
              <a:rPr lang="en-US" dirty="0" err="1"/>
              <a:t>microservice</a:t>
            </a:r>
            <a:r>
              <a:rPr lang="en-US" dirty="0"/>
              <a:t> will make calls to all the required </a:t>
            </a:r>
            <a:r>
              <a:rPr lang="en-US" dirty="0" err="1"/>
              <a:t>microservices</a:t>
            </a:r>
            <a:r>
              <a:rPr lang="en-US" dirty="0"/>
              <a:t>, consolidate the data, and transform the data before sending back.</a:t>
            </a:r>
          </a:p>
          <a:p>
            <a:pPr marL="1257300" lvl="2" indent="-342900" algn="l" rtl="0">
              <a:buFont typeface="+mj-lt"/>
              <a:buAutoNum type="arabicPeriod"/>
            </a:pPr>
            <a:r>
              <a:rPr lang="en-US" dirty="0"/>
              <a:t>An API Gateway can also partition the request to multiple </a:t>
            </a:r>
            <a:r>
              <a:rPr lang="en-US" dirty="0" err="1"/>
              <a:t>microservices</a:t>
            </a:r>
            <a:r>
              <a:rPr lang="en-US" dirty="0"/>
              <a:t> and aggregate the data before sending it to the consumer.</a:t>
            </a:r>
          </a:p>
          <a:p>
            <a:pPr lvl="2" algn="l" rtl="0"/>
            <a:r>
              <a:rPr lang="en-US" dirty="0"/>
              <a:t>It is recommended if any business logic is to be applied, then choose a composite </a:t>
            </a:r>
            <a:r>
              <a:rPr lang="en-US" dirty="0" err="1"/>
              <a:t>microservice</a:t>
            </a:r>
            <a:r>
              <a:rPr lang="en-US" dirty="0"/>
              <a:t>. Otherwise, the API Gateway is the established solution.</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8970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Zuul</a:t>
            </a:r>
            <a:r>
              <a:rPr lang="en-US" dirty="0"/>
              <a:t> as an API Gateway</a:t>
            </a:r>
            <a:endParaRPr lang="fa-IR" dirty="0"/>
          </a:p>
        </p:txBody>
      </p:sp>
      <p:sp>
        <p:nvSpPr>
          <p:cNvPr id="3" name="Content Placeholder 2"/>
          <p:cNvSpPr>
            <a:spLocks noGrp="1"/>
          </p:cNvSpPr>
          <p:nvPr>
            <p:ph idx="1"/>
          </p:nvPr>
        </p:nvSpPr>
        <p:spPr/>
        <p:txBody>
          <a:bodyPr/>
          <a:lstStyle/>
          <a:p>
            <a:pPr algn="l" rtl="0"/>
            <a:r>
              <a:rPr lang="en-US" dirty="0"/>
              <a:t>Here, the </a:t>
            </a:r>
            <a:r>
              <a:rPr lang="en-US" dirty="0" err="1"/>
              <a:t>Zuul</a:t>
            </a:r>
            <a:r>
              <a:rPr lang="en-US" dirty="0"/>
              <a:t> (The Gatekeeper/Demigod) concept pops up.</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391" y="2572413"/>
            <a:ext cx="7070651" cy="3977241"/>
          </a:xfrm>
          <a:prstGeom prst="rect">
            <a:avLst/>
          </a:prstGeom>
        </p:spPr>
      </p:pic>
    </p:spTree>
    <p:extLst>
      <p:ext uri="{BB962C8B-B14F-4D97-AF65-F5344CB8AC3E}">
        <p14:creationId xmlns:p14="http://schemas.microsoft.com/office/powerpoint/2010/main" val="415500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Zuul</a:t>
            </a:r>
            <a:r>
              <a:rPr lang="en-US" dirty="0"/>
              <a:t> as an API Gateway</a:t>
            </a:r>
            <a:endParaRPr lang="fa-IR" dirty="0"/>
          </a:p>
        </p:txBody>
      </p:sp>
      <p:sp>
        <p:nvSpPr>
          <p:cNvPr id="3" name="Content Placeholder 2"/>
          <p:cNvSpPr>
            <a:spLocks noGrp="1"/>
          </p:cNvSpPr>
          <p:nvPr>
            <p:ph idx="1"/>
          </p:nvPr>
        </p:nvSpPr>
        <p:spPr/>
        <p:txBody>
          <a:bodyPr>
            <a:normAutofit lnSpcReduction="10000"/>
          </a:bodyPr>
          <a:lstStyle/>
          <a:p>
            <a:pPr algn="l" rtl="0"/>
            <a:r>
              <a:rPr lang="en-US" dirty="0" err="1"/>
              <a:t>Zuul</a:t>
            </a:r>
            <a:r>
              <a:rPr lang="en-US" dirty="0"/>
              <a:t> acts as an </a:t>
            </a:r>
            <a:r>
              <a:rPr lang="en-US" dirty="0" smtClean="0"/>
              <a:t>API </a:t>
            </a:r>
            <a:r>
              <a:rPr lang="en-US" dirty="0"/>
              <a:t>gateway or Edge </a:t>
            </a:r>
            <a:r>
              <a:rPr lang="en-US" dirty="0" smtClean="0"/>
              <a:t>service</a:t>
            </a:r>
          </a:p>
          <a:p>
            <a:pPr algn="l" rtl="0"/>
            <a:r>
              <a:rPr lang="en-US" dirty="0"/>
              <a:t>It receives all the requests coming from the </a:t>
            </a:r>
            <a:r>
              <a:rPr lang="en-US" dirty="0" smtClean="0"/>
              <a:t>outside of the </a:t>
            </a:r>
            <a:r>
              <a:rPr lang="en-US" dirty="0" err="1" smtClean="0"/>
              <a:t>microservices</a:t>
            </a:r>
            <a:r>
              <a:rPr lang="en-US" dirty="0" smtClean="0"/>
              <a:t> boundary </a:t>
            </a:r>
            <a:r>
              <a:rPr lang="en-US" dirty="0"/>
              <a:t>then delegates the requests to internal </a:t>
            </a:r>
            <a:r>
              <a:rPr lang="en-US" dirty="0" err="1" smtClean="0"/>
              <a:t>microservices</a:t>
            </a:r>
            <a:endParaRPr lang="en-US" dirty="0"/>
          </a:p>
          <a:p>
            <a:pPr algn="l" rtl="0"/>
            <a:r>
              <a:rPr lang="en-US" dirty="0" smtClean="0"/>
              <a:t>It also can adjust data regarding the various kinds of protocol related to different consumers</a:t>
            </a:r>
          </a:p>
          <a:p>
            <a:pPr algn="l" rtl="0"/>
            <a:r>
              <a:rPr lang="en-US" dirty="0"/>
              <a:t>The advantage of this type of design is that common aspects like </a:t>
            </a:r>
            <a:r>
              <a:rPr lang="en-US" dirty="0" smtClean="0"/>
              <a:t>authentication</a:t>
            </a:r>
            <a:r>
              <a:rPr lang="en-US" dirty="0"/>
              <a:t>, and security can be put into a centralized service, so all common aspects will be applied on each request, and if any changes occur in the future, we just have to update the business logic of this Edge </a:t>
            </a:r>
            <a:r>
              <a:rPr lang="en-US" dirty="0" smtClean="0"/>
              <a:t>Service</a:t>
            </a:r>
          </a:p>
          <a:p>
            <a:pPr algn="l" rtl="0"/>
            <a:r>
              <a:rPr lang="en-US" dirty="0"/>
              <a:t>Also, we can implement any routing rules or any filter implementation</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30645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Zuul</a:t>
            </a:r>
            <a:r>
              <a:rPr lang="en-US" dirty="0"/>
              <a:t> as an API Gateway</a:t>
            </a:r>
            <a:endParaRPr lang="fa-IR" dirty="0"/>
          </a:p>
        </p:txBody>
      </p:sp>
      <p:sp>
        <p:nvSpPr>
          <p:cNvPr id="3" name="Content Placeholder 2"/>
          <p:cNvSpPr>
            <a:spLocks noGrp="1"/>
          </p:cNvSpPr>
          <p:nvPr>
            <p:ph idx="1"/>
          </p:nvPr>
        </p:nvSpPr>
        <p:spPr>
          <a:xfrm>
            <a:off x="1104293" y="1393699"/>
            <a:ext cx="8946541" cy="4195481"/>
          </a:xfrm>
        </p:spPr>
        <p:txBody>
          <a:bodyPr/>
          <a:lstStyle/>
          <a:p>
            <a:pPr algn="l" rtl="0"/>
            <a:r>
              <a:rPr lang="en-US" dirty="0"/>
              <a:t>We’ll route requests to a REST Service discovered by Spring Cloud Eureka through </a:t>
            </a:r>
            <a:r>
              <a:rPr lang="en-US" dirty="0" err="1"/>
              <a:t>Zuul</a:t>
            </a:r>
            <a:r>
              <a:rPr lang="en-US" dirty="0"/>
              <a:t> Proxy</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17</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296" y="2161234"/>
            <a:ext cx="5940533" cy="4455400"/>
          </a:xfrm>
          <a:prstGeom prst="rect">
            <a:avLst/>
          </a:prstGeom>
        </p:spPr>
      </p:pic>
    </p:spTree>
    <p:extLst>
      <p:ext uri="{BB962C8B-B14F-4D97-AF65-F5344CB8AC3E}">
        <p14:creationId xmlns:p14="http://schemas.microsoft.com/office/powerpoint/2010/main" val="393707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Zuul</a:t>
            </a:r>
            <a:r>
              <a:rPr lang="en-US" dirty="0"/>
              <a:t> as an API Gateway</a:t>
            </a:r>
            <a:endParaRPr lang="fa-IR" dirty="0"/>
          </a:p>
        </p:txBody>
      </p:sp>
      <p:sp>
        <p:nvSpPr>
          <p:cNvPr id="3" name="Content Placeholder 2"/>
          <p:cNvSpPr>
            <a:spLocks noGrp="1"/>
          </p:cNvSpPr>
          <p:nvPr>
            <p:ph idx="1"/>
          </p:nvPr>
        </p:nvSpPr>
        <p:spPr/>
        <p:txBody>
          <a:bodyPr>
            <a:normAutofit lnSpcReduction="10000"/>
          </a:bodyPr>
          <a:lstStyle/>
          <a:p>
            <a:pPr algn="l" rtl="0"/>
            <a:r>
              <a:rPr lang="en-US" dirty="0" smtClean="0"/>
              <a:t>How to use </a:t>
            </a:r>
            <a:r>
              <a:rPr lang="en-US" dirty="0" err="1" smtClean="0"/>
              <a:t>zuul</a:t>
            </a:r>
            <a:r>
              <a:rPr lang="en-US" dirty="0" smtClean="0"/>
              <a:t>?</a:t>
            </a:r>
          </a:p>
          <a:p>
            <a:pPr lvl="1" algn="l" rtl="0"/>
            <a:r>
              <a:rPr lang="en-US" dirty="0"/>
              <a:t>add @</a:t>
            </a:r>
            <a:r>
              <a:rPr lang="en-US" dirty="0" err="1"/>
              <a:t>EnableZuulproxy</a:t>
            </a:r>
            <a:r>
              <a:rPr lang="en-US" dirty="0"/>
              <a:t> and @</a:t>
            </a:r>
            <a:r>
              <a:rPr lang="en-US" dirty="0" err="1"/>
              <a:t>EnableDiscoveryClient</a:t>
            </a:r>
            <a:r>
              <a:rPr lang="en-US" dirty="0"/>
              <a:t> on top of </a:t>
            </a:r>
            <a:r>
              <a:rPr lang="en-US" dirty="0" smtClean="0"/>
              <a:t>the </a:t>
            </a:r>
            <a:r>
              <a:rPr lang="en-US" dirty="0" err="1" smtClean="0"/>
              <a:t>zuul</a:t>
            </a:r>
            <a:r>
              <a:rPr lang="en-US" dirty="0" smtClean="0"/>
              <a:t> </a:t>
            </a:r>
            <a:r>
              <a:rPr lang="en-US" dirty="0" err="1" smtClean="0"/>
              <a:t>microservice</a:t>
            </a:r>
            <a:r>
              <a:rPr lang="en-US" dirty="0" smtClean="0"/>
              <a:t> application</a:t>
            </a:r>
          </a:p>
          <a:p>
            <a:pPr algn="l" rtl="0"/>
            <a:r>
              <a:rPr lang="en-US" dirty="0" smtClean="0"/>
              <a:t>Important properties</a:t>
            </a:r>
          </a:p>
          <a:p>
            <a:pPr lvl="1" algn="l" rtl="0"/>
            <a:r>
              <a:rPr lang="en-US" dirty="0" err="1" smtClean="0"/>
              <a:t>zuul.routes.employeeUI.serviceId</a:t>
            </a:r>
            <a:r>
              <a:rPr lang="en-US" dirty="0" smtClean="0"/>
              <a:t>=</a:t>
            </a:r>
            <a:r>
              <a:rPr lang="en-US" dirty="0" err="1" smtClean="0"/>
              <a:t>EmployeeDashBoard</a:t>
            </a:r>
            <a:endParaRPr lang="en-US" dirty="0" smtClean="0"/>
          </a:p>
          <a:p>
            <a:pPr lvl="2" algn="l" rtl="0"/>
            <a:r>
              <a:rPr lang="en-US" dirty="0"/>
              <a:t>By this, we are saying if any request comes to the API gateway in form of /</a:t>
            </a:r>
            <a:r>
              <a:rPr lang="en-US" dirty="0" err="1"/>
              <a:t>employeeUI</a:t>
            </a:r>
            <a:r>
              <a:rPr lang="en-US" dirty="0"/>
              <a:t>, it will redirect to the </a:t>
            </a:r>
            <a:r>
              <a:rPr lang="en-US" dirty="0" err="1"/>
              <a:t>EmployeeDashBoard</a:t>
            </a:r>
            <a:r>
              <a:rPr lang="en-US" dirty="0"/>
              <a:t> </a:t>
            </a:r>
            <a:r>
              <a:rPr lang="en-US" dirty="0" err="1"/>
              <a:t>microservice</a:t>
            </a:r>
            <a:r>
              <a:rPr lang="en-US" dirty="0"/>
              <a:t>. So, if you hit the following URL: http</a:t>
            </a:r>
            <a:r>
              <a:rPr lang="en-US" dirty="0" smtClean="0"/>
              <a:t>://[zuul </a:t>
            </a:r>
            <a:r>
              <a:rPr lang="en-US" dirty="0" err="1" smtClean="0"/>
              <a:t>ip</a:t>
            </a:r>
            <a:r>
              <a:rPr lang="en-US" dirty="0" smtClean="0"/>
              <a:t>]:[</a:t>
            </a:r>
            <a:r>
              <a:rPr lang="en-US" dirty="0" err="1" smtClean="0"/>
              <a:t>zuul</a:t>
            </a:r>
            <a:r>
              <a:rPr lang="en-US" dirty="0"/>
              <a:t> </a:t>
            </a:r>
            <a:r>
              <a:rPr lang="en-US" dirty="0" smtClean="0"/>
              <a:t>port]/</a:t>
            </a:r>
            <a:r>
              <a:rPr lang="en-US" dirty="0"/>
              <a:t>employeeUI/dashboard/1, it will redirect to http</a:t>
            </a:r>
            <a:r>
              <a:rPr lang="en-US" dirty="0" smtClean="0"/>
              <a:t>://[related </a:t>
            </a:r>
            <a:r>
              <a:rPr lang="en-US" dirty="0" err="1" smtClean="0"/>
              <a:t>microservice</a:t>
            </a:r>
            <a:r>
              <a:rPr lang="en-US" dirty="0" smtClean="0"/>
              <a:t> </a:t>
            </a:r>
            <a:r>
              <a:rPr lang="en-US" dirty="0" err="1" smtClean="0"/>
              <a:t>ip</a:t>
            </a:r>
            <a:r>
              <a:rPr lang="en-US" dirty="0" smtClean="0"/>
              <a:t>]:</a:t>
            </a:r>
            <a:r>
              <a:rPr lang="en-US" dirty="0"/>
              <a:t>[related </a:t>
            </a:r>
            <a:r>
              <a:rPr lang="en-US" dirty="0" err="1"/>
              <a:t>microservice</a:t>
            </a:r>
            <a:r>
              <a:rPr lang="en-US"/>
              <a:t> </a:t>
            </a:r>
            <a:r>
              <a:rPr lang="en-US" smtClean="0"/>
              <a:t>port]/</a:t>
            </a:r>
            <a:r>
              <a:rPr lang="en-US" dirty="0"/>
              <a:t>dashboard/1.</a:t>
            </a:r>
          </a:p>
          <a:p>
            <a:pPr lvl="1" algn="l" rtl="0"/>
            <a:r>
              <a:rPr lang="en-US" dirty="0" err="1" smtClean="0"/>
              <a:t>zuul.host.socket</a:t>
            </a:r>
            <a:r>
              <a:rPr lang="en-US" dirty="0" smtClean="0"/>
              <a:t>-timeout-</a:t>
            </a:r>
            <a:r>
              <a:rPr lang="en-US" dirty="0" err="1" smtClean="0"/>
              <a:t>millis</a:t>
            </a:r>
            <a:r>
              <a:rPr lang="en-US" dirty="0" smtClean="0"/>
              <a:t>=30000</a:t>
            </a:r>
          </a:p>
          <a:p>
            <a:pPr lvl="2" algn="l" rtl="0"/>
            <a:r>
              <a:rPr lang="en-US" dirty="0"/>
              <a:t>we instruct Spring Boot to wait for the response for 30000 </a:t>
            </a:r>
            <a:r>
              <a:rPr lang="en-US" dirty="0" err="1"/>
              <a:t>ms</a:t>
            </a:r>
            <a:r>
              <a:rPr lang="en-US" dirty="0"/>
              <a:t> until </a:t>
            </a:r>
            <a:r>
              <a:rPr lang="en-US" dirty="0" err="1"/>
              <a:t>Zuul's</a:t>
            </a:r>
            <a:r>
              <a:rPr lang="en-US" dirty="0"/>
              <a:t> internal </a:t>
            </a:r>
            <a:r>
              <a:rPr lang="en-US" dirty="0" err="1"/>
              <a:t>Hystrix</a:t>
            </a:r>
            <a:r>
              <a:rPr lang="en-US" dirty="0"/>
              <a:t> timeout will kick off and show you the error.</a:t>
            </a:r>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26715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Zuul</a:t>
            </a:r>
            <a:r>
              <a:rPr lang="en-US" dirty="0"/>
              <a:t> as an API Gateway</a:t>
            </a:r>
            <a:endParaRPr lang="fa-IR" dirty="0"/>
          </a:p>
        </p:txBody>
      </p:sp>
      <p:sp>
        <p:nvSpPr>
          <p:cNvPr id="3" name="Content Placeholder 2"/>
          <p:cNvSpPr>
            <a:spLocks noGrp="1"/>
          </p:cNvSpPr>
          <p:nvPr>
            <p:ph idx="1"/>
          </p:nvPr>
        </p:nvSpPr>
        <p:spPr/>
        <p:txBody>
          <a:bodyPr/>
          <a:lstStyle/>
          <a:p>
            <a:pPr algn="l" rtl="0"/>
            <a:r>
              <a:rPr lang="en-US" dirty="0"/>
              <a:t>Load </a:t>
            </a:r>
            <a:r>
              <a:rPr lang="en-US" dirty="0" smtClean="0"/>
              <a:t>Balancing </a:t>
            </a:r>
            <a:r>
              <a:rPr lang="en-US" dirty="0"/>
              <a:t>with </a:t>
            </a:r>
            <a:r>
              <a:rPr lang="en-US" dirty="0" err="1" smtClean="0"/>
              <a:t>Zuul</a:t>
            </a:r>
            <a:endParaRPr lang="en-US" dirty="0" smtClean="0"/>
          </a:p>
          <a:p>
            <a:pPr lvl="1" algn="l" rtl="0"/>
            <a:r>
              <a:rPr lang="en-US" dirty="0"/>
              <a:t>When </a:t>
            </a:r>
            <a:r>
              <a:rPr lang="en-US" dirty="0" err="1"/>
              <a:t>Zuul</a:t>
            </a:r>
            <a:r>
              <a:rPr lang="en-US" dirty="0"/>
              <a:t> receives a request, it picks up one of the physical locations available and forwards requests to the actual service </a:t>
            </a:r>
            <a:r>
              <a:rPr lang="en-US" dirty="0" smtClean="0"/>
              <a:t>instance</a:t>
            </a:r>
          </a:p>
          <a:p>
            <a:pPr lvl="1" algn="l" rtl="0"/>
            <a:endParaRPr lang="en-US" dirty="0"/>
          </a:p>
          <a:p>
            <a:pPr lvl="1" algn="l" rtl="0"/>
            <a:endParaRPr lang="en-US" dirty="0" smtClean="0"/>
          </a:p>
          <a:p>
            <a:pPr lvl="1" algn="l" rtl="0"/>
            <a:endParaRPr lang="en-US" dirty="0"/>
          </a:p>
          <a:p>
            <a:pPr lvl="1" algn="l" rtl="0"/>
            <a:endParaRPr lang="en-US" dirty="0" smtClean="0"/>
          </a:p>
          <a:p>
            <a:pPr lvl="1" algn="l" rtl="0"/>
            <a:endParaRPr lang="en-US" dirty="0" smtClean="0"/>
          </a:p>
          <a:p>
            <a:pPr lvl="1" algn="l" rtl="0"/>
            <a:r>
              <a:rPr lang="en-US" dirty="0"/>
              <a:t>Internally, </a:t>
            </a:r>
            <a:r>
              <a:rPr lang="en-US" dirty="0" err="1"/>
              <a:t>Zuul</a:t>
            </a:r>
            <a:r>
              <a:rPr lang="en-US" dirty="0"/>
              <a:t> uses Netflix Ribbon to look up for all instances of the service from the service discovery (Eureka Server)</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19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401" y="3145770"/>
            <a:ext cx="4772025" cy="2009775"/>
          </a:xfrm>
          <a:prstGeom prst="rect">
            <a:avLst/>
          </a:prstGeom>
        </p:spPr>
      </p:pic>
    </p:spTree>
    <p:extLst>
      <p:ext uri="{BB962C8B-B14F-4D97-AF65-F5344CB8AC3E}">
        <p14:creationId xmlns:p14="http://schemas.microsoft.com/office/powerpoint/2010/main" val="273162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fa-IR" dirty="0"/>
          </a:p>
        </p:txBody>
      </p:sp>
      <p:sp>
        <p:nvSpPr>
          <p:cNvPr id="3" name="Content Placeholder 2"/>
          <p:cNvSpPr>
            <a:spLocks noGrp="1"/>
          </p:cNvSpPr>
          <p:nvPr>
            <p:ph idx="1"/>
          </p:nvPr>
        </p:nvSpPr>
        <p:spPr/>
        <p:txBody>
          <a:bodyPr>
            <a:normAutofit/>
          </a:bodyPr>
          <a:lstStyle/>
          <a:p>
            <a:pPr algn="l" rtl="0"/>
            <a:r>
              <a:rPr lang="en-US" dirty="0"/>
              <a:t>Eureka Service Discovery</a:t>
            </a:r>
            <a:endParaRPr lang="en-US" dirty="0" smtClean="0"/>
          </a:p>
          <a:p>
            <a:pPr algn="l" rtl="0"/>
            <a:r>
              <a:rPr lang="en-US" dirty="0" smtClean="0"/>
              <a:t>Ribbon as a client-side load-balancer</a:t>
            </a:r>
          </a:p>
          <a:p>
            <a:pPr algn="l" rtl="0"/>
            <a:r>
              <a:rPr lang="en-US" dirty="0" err="1" smtClean="0"/>
              <a:t>Zuul</a:t>
            </a:r>
            <a:r>
              <a:rPr lang="en-US" dirty="0" smtClean="0"/>
              <a:t> as an API Gateway</a:t>
            </a:r>
          </a:p>
          <a:p>
            <a:pPr algn="l" rtl="0"/>
            <a:r>
              <a:rPr lang="en-US" dirty="0" smtClean="0"/>
              <a:t>Kafka basics</a:t>
            </a:r>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00926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a:t>
            </a:r>
            <a:r>
              <a:rPr lang="en-US" dirty="0" smtClean="0"/>
              <a:t>basics</a:t>
            </a:r>
            <a:endParaRPr lang="fa-IR" dirty="0"/>
          </a:p>
        </p:txBody>
      </p:sp>
      <p:sp>
        <p:nvSpPr>
          <p:cNvPr id="3" name="Content Placeholder 2"/>
          <p:cNvSpPr>
            <a:spLocks noGrp="1"/>
          </p:cNvSpPr>
          <p:nvPr>
            <p:ph idx="1"/>
          </p:nvPr>
        </p:nvSpPr>
        <p:spPr/>
        <p:txBody>
          <a:bodyPr/>
          <a:lstStyle/>
          <a:p>
            <a:pPr algn="l" rtl="0"/>
            <a:r>
              <a:rPr lang="en-US" dirty="0" smtClean="0"/>
              <a:t>We should stream payment orders to check available balances for each participants</a:t>
            </a:r>
          </a:p>
          <a:p>
            <a:pPr algn="l" rtl="0"/>
            <a:endParaRPr lang="en-US" dirty="0"/>
          </a:p>
          <a:p>
            <a:pPr algn="l" rtl="0"/>
            <a:endParaRPr lang="en-US" dirty="0" smtClean="0"/>
          </a:p>
          <a:p>
            <a:pPr algn="l" rtl="0"/>
            <a:r>
              <a:rPr lang="en-US" dirty="0" smtClean="0"/>
              <a:t>One of the best platforms (till now) is Kafka</a:t>
            </a:r>
          </a:p>
        </p:txBody>
      </p:sp>
      <p:sp>
        <p:nvSpPr>
          <p:cNvPr id="4" name="Slide Number Placeholder 3"/>
          <p:cNvSpPr>
            <a:spLocks noGrp="1"/>
          </p:cNvSpPr>
          <p:nvPr>
            <p:ph type="sldNum" sz="quarter" idx="12"/>
          </p:nvPr>
        </p:nvSpPr>
        <p:spPr/>
        <p:txBody>
          <a:bodyPr/>
          <a:lstStyle/>
          <a:p>
            <a:fld id="{D57F1E4F-1CFF-5643-939E-02111984F565}" type="slidenum">
              <a:rPr lang="en-US" smtClean="0"/>
              <a:t>20</a:t>
            </a:fld>
            <a:endParaRPr lang="en-US" dirty="0"/>
          </a:p>
        </p:txBody>
      </p:sp>
      <p:sp>
        <p:nvSpPr>
          <p:cNvPr id="5" name="Rounded Rectangle 4"/>
          <p:cNvSpPr/>
          <p:nvPr/>
        </p:nvSpPr>
        <p:spPr>
          <a:xfrm>
            <a:off x="5648544" y="2456144"/>
            <a:ext cx="1687329" cy="115689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r>
              <a:rPr lang="en-US" dirty="0" smtClean="0"/>
              <a:t>Message Validator</a:t>
            </a:r>
          </a:p>
        </p:txBody>
      </p:sp>
      <p:sp>
        <p:nvSpPr>
          <p:cNvPr id="6" name="Rounded Rectangle 5"/>
          <p:cNvSpPr/>
          <p:nvPr/>
        </p:nvSpPr>
        <p:spPr>
          <a:xfrm>
            <a:off x="8156636" y="2456144"/>
            <a:ext cx="1687329" cy="115689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r>
              <a:rPr lang="en-US" dirty="0" smtClean="0"/>
              <a:t>Balance Manager</a:t>
            </a:r>
          </a:p>
        </p:txBody>
      </p:sp>
      <p:cxnSp>
        <p:nvCxnSpPr>
          <p:cNvPr id="7" name="Straight Arrow Connector 6"/>
          <p:cNvCxnSpPr>
            <a:stCxn id="5" idx="3"/>
            <a:endCxn id="6" idx="1"/>
          </p:cNvCxnSpPr>
          <p:nvPr/>
        </p:nvCxnSpPr>
        <p:spPr>
          <a:xfrm>
            <a:off x="7335873" y="3034593"/>
            <a:ext cx="820763" cy="0"/>
          </a:xfrm>
          <a:prstGeom prst="straightConnector1">
            <a:avLst/>
          </a:prstGeom>
          <a:ln w="6350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01211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basics</a:t>
            </a:r>
            <a:endParaRPr lang="fa-IR" dirty="0"/>
          </a:p>
        </p:txBody>
      </p:sp>
      <p:sp>
        <p:nvSpPr>
          <p:cNvPr id="3" name="Content Placeholder 2"/>
          <p:cNvSpPr>
            <a:spLocks noGrp="1"/>
          </p:cNvSpPr>
          <p:nvPr>
            <p:ph idx="1"/>
          </p:nvPr>
        </p:nvSpPr>
        <p:spPr/>
        <p:txBody>
          <a:bodyPr/>
          <a:lstStyle/>
          <a:p>
            <a:pPr algn="l" rtl="0"/>
            <a:r>
              <a:rPr lang="en-US" dirty="0"/>
              <a:t>What is Kafka</a:t>
            </a:r>
            <a:r>
              <a:rPr lang="en-US" dirty="0" smtClean="0"/>
              <a:t>?</a:t>
            </a:r>
          </a:p>
          <a:p>
            <a:pPr lvl="1" algn="l" rtl="0"/>
            <a:r>
              <a:rPr lang="en-US" dirty="0"/>
              <a:t>Kafka is a distributed messaging system providing </a:t>
            </a:r>
            <a:r>
              <a:rPr lang="en-US" u="sng" dirty="0"/>
              <a:t>fast</a:t>
            </a:r>
            <a:r>
              <a:rPr lang="en-US" dirty="0"/>
              <a:t>, </a:t>
            </a:r>
            <a:r>
              <a:rPr lang="en-US" u="sng" dirty="0"/>
              <a:t>highly scalable </a:t>
            </a:r>
            <a:r>
              <a:rPr lang="en-US" dirty="0"/>
              <a:t>and </a:t>
            </a:r>
            <a:r>
              <a:rPr lang="en-US" u="sng" dirty="0"/>
              <a:t>redundant messaging</a:t>
            </a:r>
            <a:r>
              <a:rPr lang="en-US" dirty="0"/>
              <a:t> through a </a:t>
            </a:r>
            <a:r>
              <a:rPr lang="en-US" u="sng" dirty="0"/>
              <a:t>pub-sub</a:t>
            </a:r>
            <a:r>
              <a:rPr lang="en-US" dirty="0"/>
              <a:t> </a:t>
            </a:r>
            <a:r>
              <a:rPr lang="en-US" dirty="0" smtClean="0"/>
              <a:t>model</a:t>
            </a:r>
          </a:p>
          <a:p>
            <a:pPr lvl="1" algn="l" rtl="0"/>
            <a:r>
              <a:rPr lang="en-US" dirty="0" smtClean="0"/>
              <a:t>Kafka’s </a:t>
            </a:r>
            <a:r>
              <a:rPr lang="en-US" dirty="0"/>
              <a:t>distributed design gives it several </a:t>
            </a:r>
            <a:r>
              <a:rPr lang="en-US" dirty="0" smtClean="0"/>
              <a:t>advantages: </a:t>
            </a:r>
          </a:p>
          <a:p>
            <a:pPr lvl="2" algn="l" rtl="0"/>
            <a:r>
              <a:rPr lang="en-US" dirty="0" smtClean="0"/>
              <a:t>First</a:t>
            </a:r>
            <a:r>
              <a:rPr lang="en-US" dirty="0"/>
              <a:t>, Kafka allows a large number of permanent or ad-hoc </a:t>
            </a:r>
            <a:r>
              <a:rPr lang="en-US" dirty="0" smtClean="0"/>
              <a:t>consumers</a:t>
            </a:r>
          </a:p>
          <a:p>
            <a:pPr lvl="2" algn="l" rtl="0"/>
            <a:r>
              <a:rPr lang="en-US" dirty="0" smtClean="0"/>
              <a:t>Second</a:t>
            </a:r>
            <a:r>
              <a:rPr lang="en-US" dirty="0"/>
              <a:t>, Kafka is highly available and resilient to node failures and supports automatic </a:t>
            </a:r>
            <a:r>
              <a:rPr lang="en-US" dirty="0" smtClean="0"/>
              <a:t>recovery</a:t>
            </a:r>
          </a:p>
          <a:p>
            <a:pPr lvl="1" algn="l" rtl="0"/>
            <a:r>
              <a:rPr lang="en-US" dirty="0" smtClean="0"/>
              <a:t>In </a:t>
            </a:r>
            <a:r>
              <a:rPr lang="en-US" dirty="0"/>
              <a:t>real world data systems, these characteristics make Kafka an ideal fit for </a:t>
            </a:r>
            <a:r>
              <a:rPr lang="en-US" u="sng" dirty="0"/>
              <a:t>communication</a:t>
            </a:r>
            <a:r>
              <a:rPr lang="en-US" dirty="0"/>
              <a:t> and </a:t>
            </a:r>
            <a:r>
              <a:rPr lang="en-US" u="sng" dirty="0"/>
              <a:t>integration</a:t>
            </a:r>
            <a:r>
              <a:rPr lang="en-US" dirty="0"/>
              <a:t> between components of large scale data </a:t>
            </a:r>
            <a:r>
              <a:rPr lang="en-US" dirty="0" smtClean="0"/>
              <a:t>systems</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428934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basics</a:t>
            </a:r>
            <a:endParaRPr lang="fa-IR" dirty="0"/>
          </a:p>
        </p:txBody>
      </p:sp>
      <p:sp>
        <p:nvSpPr>
          <p:cNvPr id="3" name="Content Placeholder 2"/>
          <p:cNvSpPr>
            <a:spLocks noGrp="1"/>
          </p:cNvSpPr>
          <p:nvPr>
            <p:ph idx="1"/>
          </p:nvPr>
        </p:nvSpPr>
        <p:spPr>
          <a:xfrm>
            <a:off x="1104293" y="1308639"/>
            <a:ext cx="8946541" cy="5230384"/>
          </a:xfrm>
        </p:spPr>
        <p:txBody>
          <a:bodyPr>
            <a:normAutofit fontScale="85000" lnSpcReduction="20000"/>
          </a:bodyPr>
          <a:lstStyle/>
          <a:p>
            <a:pPr algn="l" rtl="0"/>
            <a:r>
              <a:rPr lang="en-US" dirty="0"/>
              <a:t>Kafka </a:t>
            </a:r>
            <a:r>
              <a:rPr lang="en-US" dirty="0" smtClean="0"/>
              <a:t>Terminology</a:t>
            </a:r>
          </a:p>
          <a:p>
            <a:pPr lvl="1" algn="l" rtl="0"/>
            <a:r>
              <a:rPr lang="en-US" dirty="0" smtClean="0"/>
              <a:t>Topics</a:t>
            </a:r>
          </a:p>
          <a:p>
            <a:pPr lvl="1" algn="l" rtl="0"/>
            <a:r>
              <a:rPr lang="en-US" dirty="0" smtClean="0"/>
              <a:t>Producers</a:t>
            </a:r>
          </a:p>
          <a:p>
            <a:pPr lvl="1" algn="l" rtl="0"/>
            <a:r>
              <a:rPr lang="en-US" dirty="0" smtClean="0"/>
              <a:t>Consumers</a:t>
            </a:r>
          </a:p>
          <a:p>
            <a:pPr lvl="1" algn="l" rtl="0"/>
            <a:r>
              <a:rPr lang="en-US" dirty="0" smtClean="0"/>
              <a:t>Brokers</a:t>
            </a:r>
          </a:p>
          <a:p>
            <a:pPr algn="l" rtl="0"/>
            <a:r>
              <a:rPr lang="en-US" dirty="0"/>
              <a:t>Anatomy of a Kafka </a:t>
            </a:r>
            <a:r>
              <a:rPr lang="en-US" dirty="0" smtClean="0"/>
              <a:t>Topic</a:t>
            </a:r>
          </a:p>
          <a:p>
            <a:pPr lvl="1" algn="l" rtl="0"/>
            <a:r>
              <a:rPr lang="en-US" dirty="0"/>
              <a:t>Kafka topics are divided into a number of </a:t>
            </a:r>
            <a:r>
              <a:rPr lang="en-US" dirty="0" smtClean="0"/>
              <a:t>partitions</a:t>
            </a:r>
          </a:p>
          <a:p>
            <a:pPr lvl="1" algn="l" rtl="0"/>
            <a:r>
              <a:rPr lang="en-US" dirty="0" smtClean="0"/>
              <a:t>Partitions </a:t>
            </a:r>
            <a:r>
              <a:rPr lang="en-US" dirty="0"/>
              <a:t>allow you to parallelize a topic by splitting the data in a particular topic across multiple </a:t>
            </a:r>
            <a:r>
              <a:rPr lang="en-US" dirty="0" smtClean="0"/>
              <a:t>brokers</a:t>
            </a:r>
          </a:p>
          <a:p>
            <a:pPr lvl="1" algn="l" rtl="0"/>
            <a:r>
              <a:rPr lang="en-US" dirty="0"/>
              <a:t>Consumers can also be parallelized so that multiple consumers can read from multiple partitions in a topic allowing for very high message processing </a:t>
            </a:r>
            <a:r>
              <a:rPr lang="en-US" dirty="0" smtClean="0"/>
              <a:t>throughput</a:t>
            </a:r>
          </a:p>
          <a:p>
            <a:pPr lvl="1" algn="l" rtl="0"/>
            <a:r>
              <a:rPr lang="en-US" dirty="0"/>
              <a:t>Each message within a partition has an identifier called its </a:t>
            </a:r>
            <a:r>
              <a:rPr lang="en-US" dirty="0" smtClean="0"/>
              <a:t>offset</a:t>
            </a:r>
          </a:p>
          <a:p>
            <a:pPr lvl="1" algn="l" rtl="0"/>
            <a:r>
              <a:rPr lang="en-US" dirty="0"/>
              <a:t>Consumers can read messages starting from a specific offset and are allowed to read from any offset point they choose, allowing consumers to join the cluster at any point in time they see </a:t>
            </a:r>
            <a:r>
              <a:rPr lang="en-US" dirty="0" smtClean="0"/>
              <a:t>fit</a:t>
            </a:r>
          </a:p>
          <a:p>
            <a:pPr algn="l" rtl="0"/>
            <a:r>
              <a:rPr lang="en-US" dirty="0" smtClean="0"/>
              <a:t>Therefore</a:t>
            </a:r>
            <a:r>
              <a:rPr lang="en-US" dirty="0"/>
              <a:t>, each specific message in a Kafka cluster can be uniquely identified by a tuple consisting of the message’s </a:t>
            </a:r>
            <a:r>
              <a:rPr lang="en-US" u="sng" dirty="0"/>
              <a:t>topic</a:t>
            </a:r>
            <a:r>
              <a:rPr lang="en-US" dirty="0"/>
              <a:t>, </a:t>
            </a:r>
            <a:r>
              <a:rPr lang="en-US" u="sng" dirty="0"/>
              <a:t>partition</a:t>
            </a:r>
            <a:r>
              <a:rPr lang="en-US" dirty="0"/>
              <a:t>, and </a:t>
            </a:r>
            <a:r>
              <a:rPr lang="en-US" u="sng" dirty="0"/>
              <a:t>offset within the partition</a:t>
            </a:r>
            <a:endParaRPr lang="fa-IR" u="sng" dirty="0"/>
          </a:p>
        </p:txBody>
      </p:sp>
      <p:sp>
        <p:nvSpPr>
          <p:cNvPr id="4" name="Slide Number Placeholder 3"/>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72697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basics</a:t>
            </a:r>
            <a:endParaRPr lang="fa-IR" dirty="0"/>
          </a:p>
        </p:txBody>
      </p:sp>
      <p:sp>
        <p:nvSpPr>
          <p:cNvPr id="3" name="Content Placeholder 2"/>
          <p:cNvSpPr>
            <a:spLocks noGrp="1"/>
          </p:cNvSpPr>
          <p:nvPr>
            <p:ph idx="1"/>
          </p:nvPr>
        </p:nvSpPr>
        <p:spPr/>
        <p:txBody>
          <a:bodyPr/>
          <a:lstStyle/>
          <a:p>
            <a:pPr algn="l" rtl="0"/>
            <a:r>
              <a:rPr lang="en-US" dirty="0"/>
              <a:t>Partitions and </a:t>
            </a:r>
            <a:r>
              <a:rPr lang="en-US" dirty="0" smtClean="0"/>
              <a:t>Brokers</a:t>
            </a:r>
          </a:p>
          <a:p>
            <a:pPr lvl="1" algn="l" rtl="0"/>
            <a:r>
              <a:rPr lang="en-US" dirty="0"/>
              <a:t>Each broker holds a number of partitions and each of these partitions can be either a </a:t>
            </a:r>
            <a:r>
              <a:rPr lang="en-US" u="sng" dirty="0"/>
              <a:t>leader</a:t>
            </a:r>
            <a:r>
              <a:rPr lang="en-US" dirty="0"/>
              <a:t> or a </a:t>
            </a:r>
            <a:r>
              <a:rPr lang="en-US" u="sng" dirty="0"/>
              <a:t>replica</a:t>
            </a:r>
            <a:r>
              <a:rPr lang="en-US" dirty="0"/>
              <a:t> for a </a:t>
            </a:r>
            <a:r>
              <a:rPr lang="en-US" dirty="0" smtClean="0"/>
              <a:t>topic</a:t>
            </a:r>
          </a:p>
          <a:p>
            <a:pPr lvl="1" algn="l" rtl="0"/>
            <a:r>
              <a:rPr lang="en-US" dirty="0"/>
              <a:t>All writes and reads to a topic go through the </a:t>
            </a:r>
            <a:r>
              <a:rPr lang="en-US" dirty="0" smtClean="0"/>
              <a:t>leader</a:t>
            </a:r>
          </a:p>
          <a:p>
            <a:pPr lvl="1" algn="l" rtl="0"/>
            <a:r>
              <a:rPr lang="en-US" dirty="0"/>
              <a:t>If a leader fails, a replica takes over as the new leader</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23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301" y="4035332"/>
            <a:ext cx="5576113" cy="2639477"/>
          </a:xfrm>
          <a:prstGeom prst="rect">
            <a:avLst/>
          </a:prstGeom>
        </p:spPr>
      </p:pic>
    </p:spTree>
    <p:extLst>
      <p:ext uri="{BB962C8B-B14F-4D97-AF65-F5344CB8AC3E}">
        <p14:creationId xmlns:p14="http://schemas.microsoft.com/office/powerpoint/2010/main" val="7218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basics</a:t>
            </a:r>
            <a:endParaRPr lang="fa-IR" dirty="0"/>
          </a:p>
        </p:txBody>
      </p:sp>
      <p:sp>
        <p:nvSpPr>
          <p:cNvPr id="3" name="Content Placeholder 2"/>
          <p:cNvSpPr>
            <a:spLocks noGrp="1"/>
          </p:cNvSpPr>
          <p:nvPr>
            <p:ph idx="1"/>
          </p:nvPr>
        </p:nvSpPr>
        <p:spPr/>
        <p:txBody>
          <a:bodyPr/>
          <a:lstStyle/>
          <a:p>
            <a:pPr algn="l" rtl="0"/>
            <a:r>
              <a:rPr lang="en-US" dirty="0" smtClean="0"/>
              <a:t>Producers</a:t>
            </a:r>
          </a:p>
          <a:p>
            <a:pPr lvl="1" algn="l" rtl="0"/>
            <a:r>
              <a:rPr lang="en-US" dirty="0" smtClean="0"/>
              <a:t>Producers </a:t>
            </a:r>
            <a:r>
              <a:rPr lang="en-US" dirty="0"/>
              <a:t>write to a single </a:t>
            </a:r>
            <a:r>
              <a:rPr lang="en-US" dirty="0" smtClean="0"/>
              <a:t>leader</a:t>
            </a:r>
          </a:p>
          <a:p>
            <a:pPr lvl="1" algn="l" rtl="0"/>
            <a:r>
              <a:rPr lang="en-US" dirty="0"/>
              <a:t>this provides a means of load balancing production so that each write can be serviced by a separate broker and machine</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24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3594194"/>
            <a:ext cx="5076382" cy="311107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822" y="3594194"/>
            <a:ext cx="5076382" cy="3111074"/>
          </a:xfrm>
          <a:prstGeom prst="rect">
            <a:avLst/>
          </a:prstGeom>
        </p:spPr>
      </p:pic>
    </p:spTree>
    <p:extLst>
      <p:ext uri="{BB962C8B-B14F-4D97-AF65-F5344CB8AC3E}">
        <p14:creationId xmlns:p14="http://schemas.microsoft.com/office/powerpoint/2010/main" val="127621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basics</a:t>
            </a:r>
            <a:endParaRPr lang="fa-IR" dirty="0"/>
          </a:p>
        </p:txBody>
      </p:sp>
      <p:sp>
        <p:nvSpPr>
          <p:cNvPr id="3" name="Content Placeholder 2"/>
          <p:cNvSpPr>
            <a:spLocks noGrp="1"/>
          </p:cNvSpPr>
          <p:nvPr>
            <p:ph idx="1"/>
          </p:nvPr>
        </p:nvSpPr>
        <p:spPr/>
        <p:txBody>
          <a:bodyPr>
            <a:normAutofit fontScale="92500" lnSpcReduction="10000"/>
          </a:bodyPr>
          <a:lstStyle/>
          <a:p>
            <a:pPr algn="l" rtl="0"/>
            <a:r>
              <a:rPr lang="en-US" dirty="0"/>
              <a:t>Consumers and Consumer </a:t>
            </a:r>
            <a:r>
              <a:rPr lang="en-US" dirty="0" smtClean="0"/>
              <a:t>Groups</a:t>
            </a:r>
          </a:p>
          <a:p>
            <a:pPr lvl="1" algn="l" rtl="0"/>
            <a:r>
              <a:rPr lang="en-US" dirty="0"/>
              <a:t>Consumers read from any single </a:t>
            </a:r>
            <a:r>
              <a:rPr lang="en-US" dirty="0" smtClean="0"/>
              <a:t>partition</a:t>
            </a:r>
          </a:p>
          <a:p>
            <a:pPr lvl="1" algn="l" rtl="0"/>
            <a:r>
              <a:rPr lang="en-US" dirty="0"/>
              <a:t>allowing you to scale throughput of message consumption in a similar fashion to message </a:t>
            </a:r>
            <a:r>
              <a:rPr lang="en-US" dirty="0" smtClean="0"/>
              <a:t>production</a:t>
            </a:r>
          </a:p>
          <a:p>
            <a:pPr lvl="1" algn="l" rtl="0"/>
            <a:r>
              <a:rPr lang="en-US" dirty="0"/>
              <a:t>Consumers can also be organized into consumer groups for a given </a:t>
            </a:r>
            <a:r>
              <a:rPr lang="en-US" dirty="0" smtClean="0"/>
              <a:t>topic</a:t>
            </a:r>
          </a:p>
          <a:p>
            <a:pPr lvl="2" algn="l" rtl="0"/>
            <a:r>
              <a:rPr lang="en-US" dirty="0"/>
              <a:t>each consumer within the group reads from a unique partition and the group as a whole consumes all messages from the entire </a:t>
            </a:r>
            <a:r>
              <a:rPr lang="en-US" dirty="0" smtClean="0"/>
              <a:t>topic</a:t>
            </a:r>
          </a:p>
          <a:p>
            <a:pPr lvl="2" algn="l" rtl="0"/>
            <a:r>
              <a:rPr lang="en-US" dirty="0" smtClean="0"/>
              <a:t>Therefore:</a:t>
            </a:r>
          </a:p>
          <a:p>
            <a:pPr marL="1714500" lvl="3" indent="-342900" algn="l" rtl="0">
              <a:buFont typeface="+mj-lt"/>
              <a:buAutoNum type="arabicPeriod"/>
            </a:pPr>
            <a:r>
              <a:rPr lang="en-US" dirty="0"/>
              <a:t>If you have more consumers than partitions then some consumers will be idle because they have no partitions to read </a:t>
            </a:r>
            <a:r>
              <a:rPr lang="en-US" dirty="0" smtClean="0"/>
              <a:t>from</a:t>
            </a:r>
          </a:p>
          <a:p>
            <a:pPr marL="1714500" lvl="3" indent="-342900" algn="l" rtl="0">
              <a:buFont typeface="+mj-lt"/>
              <a:buAutoNum type="arabicPeriod"/>
            </a:pPr>
            <a:r>
              <a:rPr lang="en-US" dirty="0"/>
              <a:t>If you have more partitions than consumers then consumers will receive messages from multiple </a:t>
            </a:r>
            <a:r>
              <a:rPr lang="en-US" dirty="0" smtClean="0"/>
              <a:t>partitions</a:t>
            </a:r>
          </a:p>
          <a:p>
            <a:pPr marL="1714500" lvl="3" indent="-342900" algn="l" rtl="0">
              <a:buFont typeface="+mj-lt"/>
              <a:buAutoNum type="arabicPeriod"/>
            </a:pPr>
            <a:r>
              <a:rPr lang="en-US" dirty="0"/>
              <a:t>If you have equal numbers of consumers and partitions, each consumer reads messages in order from exactly one partition</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2791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basics</a:t>
            </a:r>
            <a:endParaRPr lang="fa-IR" dirty="0"/>
          </a:p>
        </p:txBody>
      </p:sp>
      <p:sp>
        <p:nvSpPr>
          <p:cNvPr id="3" name="Content Placeholder 2"/>
          <p:cNvSpPr>
            <a:spLocks noGrp="1"/>
          </p:cNvSpPr>
          <p:nvPr>
            <p:ph idx="1"/>
          </p:nvPr>
        </p:nvSpPr>
        <p:spPr/>
        <p:txBody>
          <a:bodyPr/>
          <a:lstStyle/>
          <a:p>
            <a:pPr algn="l" rtl="0"/>
            <a:r>
              <a:rPr lang="en-US" dirty="0" smtClean="0"/>
              <a:t>The whole ecosystem </a:t>
            </a:r>
            <a:r>
              <a:rPr lang="en-US" dirty="0"/>
              <a:t>in a nutshell</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26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192" y="2711503"/>
            <a:ext cx="6019047" cy="3200000"/>
          </a:xfrm>
          <a:prstGeom prst="rect">
            <a:avLst/>
          </a:prstGeom>
        </p:spPr>
      </p:pic>
    </p:spTree>
    <p:extLst>
      <p:ext uri="{BB962C8B-B14F-4D97-AF65-F5344CB8AC3E}">
        <p14:creationId xmlns:p14="http://schemas.microsoft.com/office/powerpoint/2010/main" val="48105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1" y="2052917"/>
            <a:ext cx="8946541" cy="4195481"/>
          </a:xfrm>
        </p:spPr>
        <p:txBody>
          <a:bodyPr/>
          <a:lstStyle/>
          <a:p>
            <a:pPr algn="l" rtl="0"/>
            <a:r>
              <a:rPr lang="en-US" dirty="0"/>
              <a:t>Consistency and Availability</a:t>
            </a:r>
          </a:p>
          <a:p>
            <a:pPr lvl="1" algn="l" rtl="0"/>
            <a:r>
              <a:rPr lang="en-US" dirty="0"/>
              <a:t>Kafka makes the following guarantees about data consistency and availability:</a:t>
            </a:r>
          </a:p>
          <a:p>
            <a:pPr marL="1257300" lvl="2" indent="-342900" algn="l" rtl="0">
              <a:buFont typeface="+mj-lt"/>
              <a:buAutoNum type="arabicPeriod"/>
            </a:pPr>
            <a:r>
              <a:rPr lang="en-US" dirty="0"/>
              <a:t>Messages sent to a topic partition will be appended to the commit log in the order they are sent</a:t>
            </a:r>
          </a:p>
          <a:p>
            <a:pPr marL="1257300" lvl="2" indent="-342900" algn="l" rtl="0">
              <a:buFont typeface="+mj-lt"/>
              <a:buAutoNum type="arabicPeriod"/>
            </a:pPr>
            <a:r>
              <a:rPr lang="en-US" dirty="0" smtClean="0"/>
              <a:t>A </a:t>
            </a:r>
            <a:r>
              <a:rPr lang="en-US" dirty="0"/>
              <a:t>single consumer instance will see messages in the order they appear in the log</a:t>
            </a:r>
          </a:p>
          <a:p>
            <a:pPr marL="1257300" lvl="2" indent="-342900" algn="l" rtl="0">
              <a:buFont typeface="+mj-lt"/>
              <a:buAutoNum type="arabicPeriod"/>
            </a:pPr>
            <a:r>
              <a:rPr lang="en-US" dirty="0" smtClean="0"/>
              <a:t>A </a:t>
            </a:r>
            <a:r>
              <a:rPr lang="en-US" dirty="0"/>
              <a:t>message is ‘committed’ when all in sync replicas have applied it to their log, and</a:t>
            </a:r>
          </a:p>
          <a:p>
            <a:pPr marL="1257300" lvl="2" indent="-342900" algn="l" rtl="0">
              <a:buFont typeface="+mj-lt"/>
              <a:buAutoNum type="arabicPeriod"/>
            </a:pPr>
            <a:r>
              <a:rPr lang="en-US" dirty="0" smtClean="0"/>
              <a:t>Any </a:t>
            </a:r>
            <a:r>
              <a:rPr lang="en-US" dirty="0"/>
              <a:t>committed message will not be lost, as long as at least one in sync replica is </a:t>
            </a:r>
            <a:r>
              <a:rPr lang="en-US" dirty="0" smtClean="0"/>
              <a:t>alive</a:t>
            </a:r>
            <a:endParaRPr lang="fa-IR" dirty="0"/>
          </a:p>
        </p:txBody>
      </p:sp>
      <p:sp>
        <p:nvSpPr>
          <p:cNvPr id="2" name="Title 1"/>
          <p:cNvSpPr>
            <a:spLocks noGrp="1"/>
          </p:cNvSpPr>
          <p:nvPr>
            <p:ph type="title"/>
          </p:nvPr>
        </p:nvSpPr>
        <p:spPr/>
        <p:txBody>
          <a:bodyPr/>
          <a:lstStyle/>
          <a:p>
            <a:r>
              <a:rPr lang="en-US" dirty="0"/>
              <a:t>Kafka basics</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30228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basics</a:t>
            </a:r>
            <a:endParaRPr lang="fa-IR" dirty="0"/>
          </a:p>
        </p:txBody>
      </p:sp>
      <p:sp>
        <p:nvSpPr>
          <p:cNvPr id="3" name="Content Placeholder 2"/>
          <p:cNvSpPr>
            <a:spLocks noGrp="1"/>
          </p:cNvSpPr>
          <p:nvPr>
            <p:ph idx="1"/>
          </p:nvPr>
        </p:nvSpPr>
        <p:spPr/>
        <p:txBody>
          <a:bodyPr/>
          <a:lstStyle/>
          <a:p>
            <a:pPr algn="l" rtl="0"/>
            <a:r>
              <a:rPr lang="en-US" dirty="0"/>
              <a:t>Handling </a:t>
            </a:r>
            <a:r>
              <a:rPr lang="en-US" dirty="0" smtClean="0"/>
              <a:t>Writes</a:t>
            </a:r>
          </a:p>
          <a:p>
            <a:pPr lvl="1" algn="l" rtl="0"/>
            <a:r>
              <a:rPr lang="en-US" dirty="0"/>
              <a:t>When communicating with a Kafka cluster, all messages are sent to the partition’s </a:t>
            </a:r>
            <a:r>
              <a:rPr lang="en-US" dirty="0" smtClean="0"/>
              <a:t>leader</a:t>
            </a:r>
          </a:p>
          <a:p>
            <a:pPr lvl="1" algn="l" rtl="0"/>
            <a:r>
              <a:rPr lang="en-US" dirty="0"/>
              <a:t>The leader is responsible for writing the message to its own in sync replica and, once that message has been committed, is responsible for propagating the message to additional replicas on different </a:t>
            </a:r>
            <a:r>
              <a:rPr lang="en-US" dirty="0" smtClean="0"/>
              <a:t>brokers</a:t>
            </a:r>
          </a:p>
          <a:p>
            <a:pPr lvl="1" algn="l" rtl="0"/>
            <a:r>
              <a:rPr lang="en-US" dirty="0"/>
              <a:t>Each replica acknowledges that they have received the message and can now be called in </a:t>
            </a:r>
            <a:r>
              <a:rPr lang="en-US" dirty="0" smtClean="0"/>
              <a:t>sync</a:t>
            </a:r>
          </a:p>
          <a:p>
            <a:pPr lvl="1" algn="l" rtl="0"/>
            <a:r>
              <a:rPr lang="en-US" dirty="0"/>
              <a:t>When every broker in the cluster is available, consumers and producers can happily read and write from the leading partition of a topic without issue. Unfortunately, either leaders or replicas may fail and we need to handle each of these </a:t>
            </a:r>
            <a:r>
              <a:rPr lang="en-US" dirty="0" smtClean="0"/>
              <a:t>situations</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375876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basics</a:t>
            </a:r>
            <a:endParaRPr lang="fa-IR" dirty="0"/>
          </a:p>
        </p:txBody>
      </p:sp>
      <p:sp>
        <p:nvSpPr>
          <p:cNvPr id="3" name="Content Placeholder 2"/>
          <p:cNvSpPr>
            <a:spLocks noGrp="1"/>
          </p:cNvSpPr>
          <p:nvPr>
            <p:ph idx="1"/>
          </p:nvPr>
        </p:nvSpPr>
        <p:spPr/>
        <p:txBody>
          <a:bodyPr/>
          <a:lstStyle/>
          <a:p>
            <a:pPr algn="l" rtl="0"/>
            <a:r>
              <a:rPr lang="en-US" dirty="0"/>
              <a:t>Handling Failure</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29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2626131"/>
            <a:ext cx="5295900" cy="20097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212" y="2626130"/>
            <a:ext cx="5295900" cy="20097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11" y="4736581"/>
            <a:ext cx="5295900" cy="20097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212" y="4736580"/>
            <a:ext cx="5295900" cy="2009775"/>
          </a:xfrm>
          <a:prstGeom prst="rect">
            <a:avLst/>
          </a:prstGeom>
        </p:spPr>
      </p:pic>
    </p:spTree>
    <p:extLst>
      <p:ext uri="{BB962C8B-B14F-4D97-AF65-F5344CB8AC3E}">
        <p14:creationId xmlns:p14="http://schemas.microsoft.com/office/powerpoint/2010/main" val="420638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Eureka Service Discovery</a:t>
            </a:r>
            <a:endParaRPr lang="fa-IR" dirty="0"/>
          </a:p>
        </p:txBody>
      </p:sp>
      <p:sp>
        <p:nvSpPr>
          <p:cNvPr id="3" name="Content Placeholder 2"/>
          <p:cNvSpPr>
            <a:spLocks noGrp="1"/>
          </p:cNvSpPr>
          <p:nvPr>
            <p:ph idx="1"/>
          </p:nvPr>
        </p:nvSpPr>
        <p:spPr>
          <a:xfrm>
            <a:off x="1103312" y="2052918"/>
            <a:ext cx="8946541" cy="4432942"/>
          </a:xfrm>
        </p:spPr>
        <p:txBody>
          <a:bodyPr>
            <a:normAutofit fontScale="92500" lnSpcReduction="20000"/>
          </a:bodyPr>
          <a:lstStyle/>
          <a:p>
            <a:pPr algn="l" rtl="0"/>
            <a:r>
              <a:rPr lang="en-US" dirty="0" smtClean="0"/>
              <a:t>we should create </a:t>
            </a:r>
            <a:r>
              <a:rPr lang="en-US" dirty="0"/>
              <a:t>two </a:t>
            </a:r>
            <a:r>
              <a:rPr lang="en-US" dirty="0" err="1"/>
              <a:t>microservices</a:t>
            </a:r>
            <a:r>
              <a:rPr lang="en-US" dirty="0"/>
              <a:t> and </a:t>
            </a:r>
            <a:r>
              <a:rPr lang="en-US" dirty="0" smtClean="0"/>
              <a:t>establish REST-based connection between them</a:t>
            </a:r>
          </a:p>
          <a:p>
            <a:pPr algn="l" rtl="0"/>
            <a:endParaRPr lang="en-US" dirty="0"/>
          </a:p>
          <a:p>
            <a:pPr algn="l" rtl="0"/>
            <a:endParaRPr lang="en-US" dirty="0" smtClean="0"/>
          </a:p>
          <a:p>
            <a:pPr algn="l" rtl="0"/>
            <a:endParaRPr lang="en-US" dirty="0" smtClean="0"/>
          </a:p>
          <a:p>
            <a:pPr algn="l" rtl="0"/>
            <a:r>
              <a:rPr lang="en-US" dirty="0"/>
              <a:t>That means every time there is a new instance of </a:t>
            </a:r>
            <a:r>
              <a:rPr lang="en-US" dirty="0" smtClean="0"/>
              <a:t>MV, </a:t>
            </a:r>
            <a:r>
              <a:rPr lang="en-US" dirty="0"/>
              <a:t>we would need to change the configuration of </a:t>
            </a:r>
            <a:r>
              <a:rPr lang="en-US" dirty="0" smtClean="0"/>
              <a:t>MP. That’s </a:t>
            </a:r>
            <a:r>
              <a:rPr lang="en-US" dirty="0"/>
              <a:t>not </a:t>
            </a:r>
            <a:r>
              <a:rPr lang="en-US" dirty="0" smtClean="0"/>
              <a:t>cool</a:t>
            </a:r>
          </a:p>
          <a:p>
            <a:pPr algn="l" rtl="0"/>
            <a:r>
              <a:rPr lang="en-US" dirty="0"/>
              <a:t>we will use Eureka Naming Server to fix this </a:t>
            </a:r>
            <a:r>
              <a:rPr lang="en-US" dirty="0" smtClean="0"/>
              <a:t>problem</a:t>
            </a:r>
          </a:p>
          <a:p>
            <a:pPr algn="l" rtl="0"/>
            <a:r>
              <a:rPr lang="en-US" dirty="0" smtClean="0"/>
              <a:t>Eureka </a:t>
            </a:r>
            <a:r>
              <a:rPr lang="en-US" dirty="0"/>
              <a:t>is the Netflix Service Discovery Server and </a:t>
            </a:r>
            <a:r>
              <a:rPr lang="en-US" dirty="0" smtClean="0"/>
              <a:t>Client</a:t>
            </a:r>
            <a:endParaRPr lang="en-US" dirty="0"/>
          </a:p>
          <a:p>
            <a:pPr algn="l" rtl="0"/>
            <a:r>
              <a:rPr lang="en-US" dirty="0" smtClean="0"/>
              <a:t>Bootstrapping </a:t>
            </a:r>
            <a:r>
              <a:rPr lang="en-US" dirty="0"/>
              <a:t>Eureka Naming Server with Spring </a:t>
            </a:r>
            <a:r>
              <a:rPr lang="en-US" dirty="0" smtClean="0"/>
              <a:t>Initializer</a:t>
            </a:r>
          </a:p>
          <a:p>
            <a:pPr lvl="1" algn="l" rtl="0"/>
            <a:r>
              <a:rPr lang="en-US" dirty="0"/>
              <a:t>@</a:t>
            </a:r>
            <a:r>
              <a:rPr lang="en-US" dirty="0" err="1" smtClean="0"/>
              <a:t>EnableEurekaServer</a:t>
            </a:r>
            <a:endParaRPr lang="en-US" dirty="0" smtClean="0"/>
          </a:p>
          <a:p>
            <a:pPr lvl="1" algn="l" rtl="0"/>
            <a:r>
              <a:rPr lang="en-US" dirty="0" smtClean="0"/>
              <a:t>Launch </a:t>
            </a:r>
            <a:r>
              <a:rPr lang="en-US" dirty="0"/>
              <a:t>Eureka Naming </a:t>
            </a:r>
            <a:r>
              <a:rPr lang="en-US" dirty="0" smtClean="0"/>
              <a:t>Server and visit the corresponding web console in</a:t>
            </a:r>
            <a:r>
              <a:rPr lang="en-US" dirty="0"/>
              <a:t>: http://localhost</a:t>
            </a:r>
            <a:r>
              <a:rPr lang="en-US" dirty="0" smtClean="0"/>
              <a:t>:[PORT]/</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sp>
        <p:nvSpPr>
          <p:cNvPr id="5" name="Rounded Rectangle 4"/>
          <p:cNvSpPr/>
          <p:nvPr/>
        </p:nvSpPr>
        <p:spPr>
          <a:xfrm>
            <a:off x="7639215" y="2435687"/>
            <a:ext cx="1687329" cy="115689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r>
              <a:rPr lang="en-US" dirty="0" smtClean="0"/>
              <a:t>Message Processor</a:t>
            </a:r>
            <a:endParaRPr lang="fa-IR" dirty="0"/>
          </a:p>
        </p:txBody>
      </p:sp>
      <p:sp>
        <p:nvSpPr>
          <p:cNvPr id="6" name="Rounded Rectangle 5"/>
          <p:cNvSpPr/>
          <p:nvPr/>
        </p:nvSpPr>
        <p:spPr>
          <a:xfrm>
            <a:off x="10150521" y="2435687"/>
            <a:ext cx="1687329" cy="115689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r>
              <a:rPr lang="en-US" dirty="0" smtClean="0"/>
              <a:t>Message Validator</a:t>
            </a:r>
          </a:p>
        </p:txBody>
      </p:sp>
      <p:cxnSp>
        <p:nvCxnSpPr>
          <p:cNvPr id="7" name="Straight Arrow Connector 6"/>
          <p:cNvCxnSpPr>
            <a:stCxn id="5" idx="3"/>
            <a:endCxn id="6" idx="1"/>
          </p:cNvCxnSpPr>
          <p:nvPr/>
        </p:nvCxnSpPr>
        <p:spPr>
          <a:xfrm>
            <a:off x="9326544" y="3014136"/>
            <a:ext cx="823977" cy="0"/>
          </a:xfrm>
          <a:prstGeom prst="straightConnector1">
            <a:avLst/>
          </a:prstGeom>
          <a:ln w="6350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1818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basics</a:t>
            </a:r>
            <a:endParaRPr lang="fa-IR" dirty="0"/>
          </a:p>
        </p:txBody>
      </p:sp>
      <p:sp>
        <p:nvSpPr>
          <p:cNvPr id="3" name="Content Placeholder 2"/>
          <p:cNvSpPr>
            <a:spLocks noGrp="1"/>
          </p:cNvSpPr>
          <p:nvPr>
            <p:ph idx="1"/>
          </p:nvPr>
        </p:nvSpPr>
        <p:spPr>
          <a:xfrm>
            <a:off x="646111" y="1365098"/>
            <a:ext cx="5662096" cy="5365311"/>
          </a:xfrm>
        </p:spPr>
        <p:txBody>
          <a:bodyPr>
            <a:normAutofit fontScale="92500" lnSpcReduction="10000"/>
          </a:bodyPr>
          <a:lstStyle/>
          <a:p>
            <a:pPr algn="l" rtl="0"/>
            <a:r>
              <a:rPr lang="en-US" dirty="0"/>
              <a:t>Handling </a:t>
            </a:r>
            <a:r>
              <a:rPr lang="en-US" dirty="0" smtClean="0"/>
              <a:t>Failure</a:t>
            </a:r>
          </a:p>
          <a:p>
            <a:pPr lvl="1" algn="l" rtl="0"/>
            <a:r>
              <a:rPr lang="en-US" dirty="0"/>
              <a:t>The first, and simplest, scenario is to wait until the leader is back up before continuing. Once the leader is back up it will begin receiving and writing messages and as the replicas are brought back online they will be made in sync with the </a:t>
            </a:r>
            <a:r>
              <a:rPr lang="en-US" dirty="0" smtClean="0"/>
              <a:t>leader</a:t>
            </a:r>
          </a:p>
          <a:p>
            <a:pPr lvl="1" algn="l" rtl="0"/>
            <a:r>
              <a:rPr lang="en-US" dirty="0"/>
              <a:t>The second scenario is to elect the second broker to come back up as the new leader. This broker will be out of sync with the existing leader and all data written between the time where this broker went down and when it was elected the new leader will be </a:t>
            </a:r>
            <a:r>
              <a:rPr lang="en-US" dirty="0" smtClean="0"/>
              <a:t>lost</a:t>
            </a:r>
          </a:p>
          <a:p>
            <a:pPr lvl="2" algn="l" rtl="0"/>
            <a:r>
              <a:rPr lang="en-US" dirty="0"/>
              <a:t>As additional brokers come back up, they will see that they have committed messages that do not exist on the new leader and drop those </a:t>
            </a:r>
            <a:r>
              <a:rPr lang="en-US" dirty="0" smtClean="0"/>
              <a:t>messages</a:t>
            </a:r>
          </a:p>
          <a:p>
            <a:pPr lvl="2" algn="l" rtl="0"/>
            <a:r>
              <a:rPr lang="en-US" dirty="0"/>
              <a:t>By electing a new leader as soon as possible messages may be dropped but we will minimized downtime as any new machine can be leader</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30</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5409" y="2102783"/>
            <a:ext cx="5295900" cy="4095750"/>
          </a:xfrm>
          <a:prstGeom prst="rect">
            <a:avLst/>
          </a:prstGeom>
        </p:spPr>
      </p:pic>
    </p:spTree>
    <p:extLst>
      <p:ext uri="{BB962C8B-B14F-4D97-AF65-F5344CB8AC3E}">
        <p14:creationId xmlns:p14="http://schemas.microsoft.com/office/powerpoint/2010/main" val="327267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basics</a:t>
            </a:r>
            <a:endParaRPr lang="fa-IR" dirty="0"/>
          </a:p>
        </p:txBody>
      </p:sp>
      <p:sp>
        <p:nvSpPr>
          <p:cNvPr id="3" name="Content Placeholder 2"/>
          <p:cNvSpPr>
            <a:spLocks noGrp="1"/>
          </p:cNvSpPr>
          <p:nvPr>
            <p:ph idx="1"/>
          </p:nvPr>
        </p:nvSpPr>
        <p:spPr/>
        <p:txBody>
          <a:bodyPr/>
          <a:lstStyle/>
          <a:p>
            <a:pPr algn="l" rtl="0"/>
            <a:r>
              <a:rPr lang="en-US" dirty="0"/>
              <a:t>Consistency as a </a:t>
            </a:r>
            <a:r>
              <a:rPr lang="en-US" dirty="0" smtClean="0"/>
              <a:t>Kafka Client</a:t>
            </a:r>
          </a:p>
          <a:p>
            <a:pPr lvl="1" algn="l" rtl="0"/>
            <a:r>
              <a:rPr lang="en-US" dirty="0"/>
              <a:t>For a producer we have three </a:t>
            </a:r>
            <a:r>
              <a:rPr lang="en-US" dirty="0" smtClean="0"/>
              <a:t>choices:</a:t>
            </a:r>
          </a:p>
          <a:p>
            <a:pPr marL="1257300" lvl="2" indent="-342900" algn="l" rtl="0">
              <a:buFont typeface="+mj-lt"/>
              <a:buAutoNum type="arabicPeriod"/>
            </a:pPr>
            <a:r>
              <a:rPr lang="en-US" dirty="0" smtClean="0"/>
              <a:t>Wait </a:t>
            </a:r>
            <a:r>
              <a:rPr lang="en-US" dirty="0"/>
              <a:t>for all in sync replicas to acknowledge the </a:t>
            </a:r>
            <a:r>
              <a:rPr lang="en-US" dirty="0" smtClean="0"/>
              <a:t>message</a:t>
            </a:r>
          </a:p>
          <a:p>
            <a:pPr marL="1257300" lvl="2" indent="-342900" algn="l" rtl="0">
              <a:buFont typeface="+mj-lt"/>
              <a:buAutoNum type="arabicPeriod"/>
            </a:pPr>
            <a:r>
              <a:rPr lang="en-US" dirty="0" smtClean="0"/>
              <a:t>Wait </a:t>
            </a:r>
            <a:r>
              <a:rPr lang="en-US" dirty="0"/>
              <a:t>for only the leader to acknowledge the </a:t>
            </a:r>
            <a:r>
              <a:rPr lang="en-US" dirty="0" smtClean="0"/>
              <a:t>message</a:t>
            </a:r>
          </a:p>
          <a:p>
            <a:pPr marL="1257300" lvl="2" indent="-342900" algn="l" rtl="0">
              <a:buFont typeface="+mj-lt"/>
              <a:buAutoNum type="arabicPeriod"/>
            </a:pPr>
            <a:r>
              <a:rPr lang="en-US" dirty="0" smtClean="0"/>
              <a:t>Do </a:t>
            </a:r>
            <a:r>
              <a:rPr lang="en-US" dirty="0"/>
              <a:t>not wait for </a:t>
            </a:r>
            <a:r>
              <a:rPr lang="en-US" dirty="0" smtClean="0"/>
              <a:t>acknowledgement</a:t>
            </a:r>
          </a:p>
          <a:p>
            <a:pPr marL="857250" lvl="1" indent="-342900" algn="l" rtl="0"/>
            <a:r>
              <a:rPr lang="en-US" dirty="0"/>
              <a:t>On the consumer side, we can only ever read committed </a:t>
            </a:r>
            <a:r>
              <a:rPr lang="en-US" dirty="0" smtClean="0"/>
              <a:t>messages</a:t>
            </a:r>
          </a:p>
          <a:p>
            <a:pPr marL="1257300" lvl="2" indent="-342900" algn="l" rtl="0">
              <a:buFont typeface="+mj-lt"/>
              <a:buAutoNum type="arabicPeriod"/>
            </a:pPr>
            <a:r>
              <a:rPr lang="en-US" dirty="0"/>
              <a:t>R</a:t>
            </a:r>
            <a:r>
              <a:rPr lang="en-US" dirty="0" smtClean="0"/>
              <a:t>eceive </a:t>
            </a:r>
            <a:r>
              <a:rPr lang="en-US" dirty="0"/>
              <a:t>each message at most </a:t>
            </a:r>
            <a:r>
              <a:rPr lang="en-US" dirty="0" smtClean="0"/>
              <a:t>once</a:t>
            </a:r>
          </a:p>
          <a:p>
            <a:pPr marL="1257300" lvl="2" indent="-342900" algn="l" rtl="0">
              <a:buFont typeface="+mj-lt"/>
              <a:buAutoNum type="arabicPeriod"/>
            </a:pPr>
            <a:r>
              <a:rPr lang="en-US" dirty="0"/>
              <a:t>R</a:t>
            </a:r>
            <a:r>
              <a:rPr lang="en-US" dirty="0" smtClean="0"/>
              <a:t>eceive </a:t>
            </a:r>
            <a:r>
              <a:rPr lang="en-US" dirty="0"/>
              <a:t>each message at least </a:t>
            </a:r>
            <a:r>
              <a:rPr lang="en-US" dirty="0" smtClean="0"/>
              <a:t>once</a:t>
            </a:r>
          </a:p>
          <a:p>
            <a:pPr marL="1257300" lvl="2" indent="-342900" algn="l" rtl="0">
              <a:buFont typeface="+mj-lt"/>
              <a:buAutoNum type="arabicPeriod"/>
            </a:pPr>
            <a:r>
              <a:rPr lang="en-US" dirty="0" smtClean="0"/>
              <a:t>Receive </a:t>
            </a:r>
            <a:r>
              <a:rPr lang="en-US" dirty="0"/>
              <a:t>each message exactly </a:t>
            </a:r>
            <a:r>
              <a:rPr lang="en-US" dirty="0" smtClean="0"/>
              <a:t>once</a:t>
            </a:r>
          </a:p>
        </p:txBody>
      </p:sp>
      <p:sp>
        <p:nvSpPr>
          <p:cNvPr id="4" name="Slide Number Placeholder 3"/>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97556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basics</a:t>
            </a:r>
            <a:endParaRPr lang="fa-IR" dirty="0"/>
          </a:p>
        </p:txBody>
      </p:sp>
      <p:sp>
        <p:nvSpPr>
          <p:cNvPr id="3" name="Content Placeholder 2"/>
          <p:cNvSpPr>
            <a:spLocks noGrp="1"/>
          </p:cNvSpPr>
          <p:nvPr>
            <p:ph idx="1"/>
          </p:nvPr>
        </p:nvSpPr>
        <p:spPr/>
        <p:txBody>
          <a:bodyPr>
            <a:normAutofit fontScale="77500" lnSpcReduction="20000"/>
          </a:bodyPr>
          <a:lstStyle/>
          <a:p>
            <a:pPr algn="l" rtl="0"/>
            <a:r>
              <a:rPr lang="en-US" dirty="0"/>
              <a:t>Consistency as a Kafka </a:t>
            </a:r>
            <a:r>
              <a:rPr lang="en-US" dirty="0" smtClean="0"/>
              <a:t>Client</a:t>
            </a:r>
          </a:p>
          <a:p>
            <a:pPr lvl="1" algn="l" rtl="0"/>
            <a:r>
              <a:rPr lang="en-US" dirty="0" smtClean="0"/>
              <a:t>For </a:t>
            </a:r>
            <a:r>
              <a:rPr lang="en-US" dirty="0"/>
              <a:t>at most once message delivery, the consumer reads data from a partition, commits the offset that it has read, and then processes the message. If the consumer crashes between committing the offset and processing the message it will restart from the next offset without ever having processed the message. This would lead to potentially undesirable message </a:t>
            </a:r>
            <a:r>
              <a:rPr lang="en-US" dirty="0" smtClean="0"/>
              <a:t>loss</a:t>
            </a:r>
          </a:p>
          <a:p>
            <a:pPr lvl="1" algn="l" rtl="0"/>
            <a:r>
              <a:rPr lang="en-US" dirty="0"/>
              <a:t>A better alternative is at least once message delivery. For at least once delivery, the consumer reads data from a partition, processes the message, and then commits the offset of the message it has processed. In this case, the consumer could crash between processing the message and committing the offset and when the consumer restarts it will process the message again. This leads to duplicate messages in downstream systems but no data </a:t>
            </a:r>
            <a:r>
              <a:rPr lang="en-US" dirty="0" smtClean="0"/>
              <a:t>loss</a:t>
            </a:r>
          </a:p>
          <a:p>
            <a:pPr lvl="1" algn="l" rtl="0"/>
            <a:r>
              <a:rPr lang="en-US" dirty="0"/>
              <a:t>Exactly once delivery is guaranteed by having the consumer process a message and commit the output of the message along with the offset to a transactional system. If the consumer crashes it can re-read the last transaction committed and resume processing from there. This leads to no data loss and no data duplication. In practice however, exactly once delivery implies significantly decreasing the throughput of the system as each message and offset is committed as a </a:t>
            </a:r>
            <a:r>
              <a:rPr lang="en-US" dirty="0" smtClean="0"/>
              <a:t>transaction</a:t>
            </a:r>
          </a:p>
          <a:p>
            <a:pPr lvl="1" algn="l" rtl="0"/>
            <a:r>
              <a:rPr lang="en-US" dirty="0"/>
              <a:t>In practice most Kafka consumer applications choose at least once delivery because it offers the best trade-off between throughput and correctness</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21757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2781" y="518041"/>
            <a:ext cx="4742121" cy="6322828"/>
          </a:xfrm>
          <a:prstGeom prst="rect">
            <a:avLst/>
          </a:prstGeom>
        </p:spPr>
      </p:pic>
      <p:sp>
        <p:nvSpPr>
          <p:cNvPr id="3" name="Slide Number Placeholder 2"/>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572344358"/>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Eureka Service Discovery</a:t>
            </a:r>
            <a:endParaRPr lang="fa-IR" dirty="0"/>
          </a:p>
        </p:txBody>
      </p:sp>
      <p:sp>
        <p:nvSpPr>
          <p:cNvPr id="3" name="Content Placeholder 2"/>
          <p:cNvSpPr>
            <a:spLocks noGrp="1"/>
          </p:cNvSpPr>
          <p:nvPr>
            <p:ph idx="1"/>
          </p:nvPr>
        </p:nvSpPr>
        <p:spPr/>
        <p:txBody>
          <a:bodyPr/>
          <a:lstStyle/>
          <a:p>
            <a:pPr algn="l" rtl="0"/>
            <a:r>
              <a:rPr lang="en-US" dirty="0"/>
              <a:t>Include </a:t>
            </a:r>
            <a:r>
              <a:rPr lang="en-US" dirty="0" smtClean="0"/>
              <a:t>the ‘spring-cloud-starter-</a:t>
            </a:r>
            <a:r>
              <a:rPr lang="en-US" dirty="0" err="1" smtClean="0"/>
              <a:t>netflix</a:t>
            </a:r>
            <a:r>
              <a:rPr lang="en-US" dirty="0" smtClean="0"/>
              <a:t>-eureka-server ‘ starter in your eureka server</a:t>
            </a:r>
          </a:p>
          <a:p>
            <a:pPr algn="l" rtl="0"/>
            <a:r>
              <a:rPr lang="en-US" dirty="0" smtClean="0"/>
              <a:t>To make your server secure, </a:t>
            </a:r>
            <a:r>
              <a:rPr lang="en-US" dirty="0"/>
              <a:t>include ‘spring-boot-starter-security</a:t>
            </a:r>
            <a:r>
              <a:rPr lang="en-US" dirty="0" smtClean="0"/>
              <a:t>’ and provide HTTP Basic authentication</a:t>
            </a:r>
          </a:p>
          <a:p>
            <a:pPr lvl="1" algn="l" rtl="0"/>
            <a:r>
              <a:rPr lang="en-US" dirty="0" smtClean="0"/>
              <a:t>For more </a:t>
            </a:r>
            <a:r>
              <a:rPr lang="en-US" dirty="0"/>
              <a:t>detail refer </a:t>
            </a:r>
            <a:r>
              <a:rPr lang="en-US" dirty="0" err="1" smtClean="0"/>
              <a:t>WebSecurityConfig</a:t>
            </a:r>
            <a:r>
              <a:rPr lang="en-US" dirty="0" smtClean="0"/>
              <a:t> class</a:t>
            </a:r>
          </a:p>
          <a:p>
            <a:pPr algn="l" rtl="0"/>
            <a:r>
              <a:rPr lang="en-US" dirty="0" smtClean="0"/>
              <a:t>The other configurations are as follow:</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pic>
        <p:nvPicPr>
          <p:cNvPr id="7" name="Picture 6"/>
          <p:cNvPicPr>
            <a:picLocks noChangeAspect="1"/>
          </p:cNvPicPr>
          <p:nvPr/>
        </p:nvPicPr>
        <p:blipFill>
          <a:blip r:embed="rId2"/>
          <a:stretch>
            <a:fillRect/>
          </a:stretch>
        </p:blipFill>
        <p:spPr>
          <a:xfrm>
            <a:off x="2363418" y="4499454"/>
            <a:ext cx="6929438" cy="2064368"/>
          </a:xfrm>
          <a:prstGeom prst="rect">
            <a:avLst/>
          </a:prstGeom>
        </p:spPr>
      </p:pic>
    </p:spTree>
    <p:extLst>
      <p:ext uri="{BB962C8B-B14F-4D97-AF65-F5344CB8AC3E}">
        <p14:creationId xmlns:p14="http://schemas.microsoft.com/office/powerpoint/2010/main" val="92058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Eureka Service Discovery</a:t>
            </a:r>
            <a:endParaRPr lang="fa-IR" dirty="0"/>
          </a:p>
        </p:txBody>
      </p:sp>
      <p:sp>
        <p:nvSpPr>
          <p:cNvPr id="3" name="Content Placeholder 2"/>
          <p:cNvSpPr>
            <a:spLocks noGrp="1"/>
          </p:cNvSpPr>
          <p:nvPr>
            <p:ph idx="1"/>
          </p:nvPr>
        </p:nvSpPr>
        <p:spPr/>
        <p:txBody>
          <a:bodyPr>
            <a:normAutofit fontScale="85000" lnSpcReduction="20000"/>
          </a:bodyPr>
          <a:lstStyle/>
          <a:p>
            <a:pPr algn="l" rtl="0"/>
            <a:r>
              <a:rPr lang="en-US" dirty="0"/>
              <a:t> Eureka </a:t>
            </a:r>
            <a:r>
              <a:rPr lang="en-US" dirty="0" smtClean="0"/>
              <a:t>Client</a:t>
            </a:r>
          </a:p>
          <a:p>
            <a:pPr lvl="1" algn="l" rtl="0"/>
            <a:r>
              <a:rPr lang="en-US" dirty="0"/>
              <a:t>To include the Eureka Client in your project, use the ‘</a:t>
            </a:r>
            <a:r>
              <a:rPr lang="en-US" dirty="0" smtClean="0"/>
              <a:t>spring-cloud-starter-</a:t>
            </a:r>
            <a:r>
              <a:rPr lang="en-US" dirty="0" err="1" smtClean="0"/>
              <a:t>netflix</a:t>
            </a:r>
            <a:r>
              <a:rPr lang="en-US" dirty="0" smtClean="0"/>
              <a:t>-eureka-client</a:t>
            </a:r>
            <a:r>
              <a:rPr lang="en-US" dirty="0"/>
              <a:t>’ </a:t>
            </a:r>
            <a:r>
              <a:rPr lang="en-US" dirty="0" smtClean="0"/>
              <a:t>starter</a:t>
            </a:r>
          </a:p>
          <a:p>
            <a:pPr lvl="1" algn="l" rtl="0"/>
            <a:r>
              <a:rPr lang="en-US" dirty="0" smtClean="0"/>
              <a:t>Use @</a:t>
            </a:r>
            <a:r>
              <a:rPr lang="en-US" dirty="0" err="1" smtClean="0"/>
              <a:t>EnableDiscoveryClient</a:t>
            </a:r>
            <a:r>
              <a:rPr lang="en-US" dirty="0" smtClean="0"/>
              <a:t> </a:t>
            </a:r>
            <a:r>
              <a:rPr lang="en-US" dirty="0"/>
              <a:t>and </a:t>
            </a:r>
            <a:r>
              <a:rPr lang="en-US" dirty="0" err="1"/>
              <a:t>eureka.client.serviceUrl.defaultZone</a:t>
            </a:r>
            <a:r>
              <a:rPr lang="en-US" dirty="0"/>
              <a:t>=http</a:t>
            </a:r>
            <a:r>
              <a:rPr lang="en-US" dirty="0" smtClean="0"/>
              <a:t>://[user:password@]eureka_host:eureka_port/eureka</a:t>
            </a:r>
          </a:p>
          <a:p>
            <a:pPr lvl="1" algn="l" rtl="0"/>
            <a:r>
              <a:rPr lang="en-US" dirty="0"/>
              <a:t>When a client registers with Eureka, it provides meta-data about itself — such as host, port, health indicator URL, home page, and other </a:t>
            </a:r>
            <a:r>
              <a:rPr lang="en-US" dirty="0" smtClean="0"/>
              <a:t>details</a:t>
            </a:r>
          </a:p>
          <a:p>
            <a:pPr lvl="1" algn="l" rtl="0"/>
            <a:r>
              <a:rPr lang="en-US" dirty="0"/>
              <a:t>Eureka receives heartbeat messages from each instance belonging to a </a:t>
            </a:r>
            <a:r>
              <a:rPr lang="en-US" dirty="0" smtClean="0"/>
              <a:t>service</a:t>
            </a:r>
          </a:p>
          <a:p>
            <a:pPr lvl="1" algn="l" rtl="0"/>
            <a:r>
              <a:rPr lang="en-US" dirty="0"/>
              <a:t>The status page and health indicators for a Eureka instance default to /info and /health respectively, which are the default locations of useful endpoints in a Spring Boot Actuator </a:t>
            </a:r>
            <a:r>
              <a:rPr lang="en-US" dirty="0" smtClean="0"/>
              <a:t>application</a:t>
            </a:r>
          </a:p>
          <a:p>
            <a:pPr lvl="1" algn="l" rtl="0"/>
            <a:r>
              <a:rPr lang="en-US" dirty="0" smtClean="0"/>
              <a:t>You </a:t>
            </a:r>
            <a:r>
              <a:rPr lang="en-US" dirty="0"/>
              <a:t>need to change </a:t>
            </a:r>
            <a:r>
              <a:rPr lang="en-US" dirty="0" smtClean="0"/>
              <a:t>these </a:t>
            </a:r>
            <a:r>
              <a:rPr lang="en-US" dirty="0"/>
              <a:t>if you use a non-default context path or servlet </a:t>
            </a:r>
            <a:r>
              <a:rPr lang="en-US" dirty="0" smtClean="0"/>
              <a:t>path. We should change two settings:</a:t>
            </a:r>
          </a:p>
          <a:p>
            <a:pPr lvl="2" algn="l" rtl="0"/>
            <a:r>
              <a:rPr lang="en-US" dirty="0" err="1"/>
              <a:t>eureka.instance.statusPageUrlPath</a:t>
            </a:r>
            <a:r>
              <a:rPr lang="en-US" dirty="0"/>
              <a:t>=${</a:t>
            </a:r>
            <a:r>
              <a:rPr lang="en-US" dirty="0" err="1"/>
              <a:t>server.servletPath</a:t>
            </a:r>
            <a:r>
              <a:rPr lang="en-US" dirty="0"/>
              <a:t>}/info</a:t>
            </a:r>
          </a:p>
          <a:p>
            <a:pPr lvl="2" algn="l" rtl="0"/>
            <a:r>
              <a:rPr lang="en-US" dirty="0" err="1"/>
              <a:t>eureka.instance.healthCheckUrlPath</a:t>
            </a:r>
            <a:r>
              <a:rPr lang="en-US" dirty="0"/>
              <a:t>=${</a:t>
            </a:r>
            <a:r>
              <a:rPr lang="en-US" dirty="0" err="1"/>
              <a:t>server.servletPath</a:t>
            </a:r>
            <a:r>
              <a:rPr lang="en-US" dirty="0"/>
              <a:t>}/health</a:t>
            </a:r>
          </a:p>
          <a:p>
            <a:pPr lvl="2" algn="l" rtl="0"/>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77672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Eureka Service Discovery</a:t>
            </a:r>
            <a:endParaRPr lang="fa-IR" dirty="0"/>
          </a:p>
        </p:txBody>
      </p:sp>
      <p:sp>
        <p:nvSpPr>
          <p:cNvPr id="3" name="Content Placeholder 2"/>
          <p:cNvSpPr>
            <a:spLocks noGrp="1"/>
          </p:cNvSpPr>
          <p:nvPr>
            <p:ph idx="1"/>
          </p:nvPr>
        </p:nvSpPr>
        <p:spPr>
          <a:xfrm>
            <a:off x="1104293" y="1446862"/>
            <a:ext cx="8946541" cy="5038998"/>
          </a:xfrm>
        </p:spPr>
        <p:txBody>
          <a:bodyPr>
            <a:normAutofit fontScale="85000" lnSpcReduction="20000"/>
          </a:bodyPr>
          <a:lstStyle/>
          <a:p>
            <a:pPr algn="l" rtl="0"/>
            <a:r>
              <a:rPr lang="en-US" dirty="0"/>
              <a:t>Registering a Secure </a:t>
            </a:r>
            <a:r>
              <a:rPr lang="en-US" dirty="0" smtClean="0"/>
              <a:t>Application</a:t>
            </a:r>
          </a:p>
          <a:p>
            <a:pPr lvl="1" algn="l" rtl="0"/>
            <a:r>
              <a:rPr lang="en-US" dirty="0" smtClean="0"/>
              <a:t>If </a:t>
            </a:r>
            <a:r>
              <a:rPr lang="en-US" dirty="0"/>
              <a:t>your app wants to be contacted over HTTPS, you can set two flags in the </a:t>
            </a:r>
            <a:r>
              <a:rPr lang="en-US" dirty="0" err="1"/>
              <a:t>EurekaInstanceConfig</a:t>
            </a:r>
            <a:r>
              <a:rPr lang="en-US" dirty="0"/>
              <a:t>:</a:t>
            </a:r>
          </a:p>
          <a:p>
            <a:pPr lvl="2" algn="l" rtl="0"/>
            <a:r>
              <a:rPr lang="en-US" dirty="0" err="1" smtClean="0"/>
              <a:t>eureka.instance</a:t>
            </a:r>
            <a:r>
              <a:rPr lang="en-US" dirty="0"/>
              <a:t>.[</a:t>
            </a:r>
            <a:r>
              <a:rPr lang="en-US" dirty="0" err="1"/>
              <a:t>nonSecurePortEnabled</a:t>
            </a:r>
            <a:r>
              <a:rPr lang="en-US" dirty="0"/>
              <a:t>]=[false]</a:t>
            </a:r>
          </a:p>
          <a:p>
            <a:pPr lvl="2" algn="l" rtl="0"/>
            <a:r>
              <a:rPr lang="en-US" dirty="0" err="1" smtClean="0"/>
              <a:t>eureka.instance</a:t>
            </a:r>
            <a:r>
              <a:rPr lang="en-US" dirty="0"/>
              <a:t>.[</a:t>
            </a:r>
            <a:r>
              <a:rPr lang="en-US" dirty="0" err="1"/>
              <a:t>securePortEnabled</a:t>
            </a:r>
            <a:r>
              <a:rPr lang="en-US" dirty="0"/>
              <a:t>]=[true</a:t>
            </a:r>
            <a:r>
              <a:rPr lang="en-US" dirty="0" smtClean="0"/>
              <a:t>]</a:t>
            </a:r>
          </a:p>
          <a:p>
            <a:pPr lvl="1" algn="l" rtl="0"/>
            <a:r>
              <a:rPr lang="en-US" dirty="0"/>
              <a:t>Because of the way Eureka works internally, it still publishes a non-secure URL for the status and home pages unless you also override those </a:t>
            </a:r>
            <a:r>
              <a:rPr lang="en-US" dirty="0" smtClean="0"/>
              <a:t>explicitly</a:t>
            </a:r>
          </a:p>
          <a:p>
            <a:pPr lvl="2" algn="l" rtl="0"/>
            <a:r>
              <a:rPr lang="en-US" dirty="0" err="1"/>
              <a:t>eureka.instance.statusPageUrl</a:t>
            </a:r>
            <a:r>
              <a:rPr lang="en-US" dirty="0"/>
              <a:t>=https://${eureka.hostname}/</a:t>
            </a:r>
            <a:r>
              <a:rPr lang="en-US" dirty="0" smtClean="0"/>
              <a:t>info</a:t>
            </a:r>
          </a:p>
          <a:p>
            <a:pPr lvl="2" algn="l" rtl="0"/>
            <a:r>
              <a:rPr lang="en-US" dirty="0" err="1" smtClean="0"/>
              <a:t>eureka.instance.healthCheckUrl</a:t>
            </a:r>
            <a:r>
              <a:rPr lang="en-US" dirty="0" smtClean="0"/>
              <a:t> =</a:t>
            </a:r>
            <a:r>
              <a:rPr lang="en-US" dirty="0"/>
              <a:t>https://${eureka.hostname</a:t>
            </a:r>
            <a:r>
              <a:rPr lang="en-US" dirty="0" smtClean="0"/>
              <a:t>}/health</a:t>
            </a:r>
            <a:endParaRPr lang="en-US" dirty="0"/>
          </a:p>
          <a:p>
            <a:pPr lvl="2" algn="l" rtl="0"/>
            <a:r>
              <a:rPr lang="en-US" dirty="0" err="1" smtClean="0"/>
              <a:t>eureka.instance.homePageUrl</a:t>
            </a:r>
            <a:r>
              <a:rPr lang="en-US" dirty="0" smtClean="0"/>
              <a:t> =</a:t>
            </a:r>
            <a:r>
              <a:rPr lang="en-US" dirty="0"/>
              <a:t>https://${eureka.hostname</a:t>
            </a:r>
            <a:r>
              <a:rPr lang="en-US" dirty="0" smtClean="0"/>
              <a:t>}/</a:t>
            </a:r>
          </a:p>
          <a:p>
            <a:pPr algn="l" rtl="0"/>
            <a:r>
              <a:rPr lang="en-US" dirty="0" smtClean="0"/>
              <a:t>Eureka’s Health Checks</a:t>
            </a:r>
          </a:p>
          <a:p>
            <a:pPr lvl="1" algn="l" rtl="0"/>
            <a:r>
              <a:rPr lang="en-US" dirty="0"/>
              <a:t>By default, Eureka uses the client heartbeat to determine if a client is </a:t>
            </a:r>
            <a:r>
              <a:rPr lang="en-US" dirty="0" smtClean="0"/>
              <a:t>up</a:t>
            </a:r>
          </a:p>
          <a:p>
            <a:pPr lvl="1" algn="l" rtl="0"/>
            <a:r>
              <a:rPr lang="en-US" dirty="0"/>
              <a:t> Unless specified otherwise, the Discovery Client does not propagate the current health check status of the application, per the Spring Boot </a:t>
            </a:r>
            <a:r>
              <a:rPr lang="en-US" dirty="0" smtClean="0"/>
              <a:t>Actuator</a:t>
            </a:r>
          </a:p>
          <a:p>
            <a:pPr lvl="1" algn="l" rtl="0"/>
            <a:r>
              <a:rPr lang="en-US" dirty="0"/>
              <a:t>Consequently, after successful registration, Eureka always announces that the application is in 'UP' </a:t>
            </a:r>
            <a:r>
              <a:rPr lang="en-US" dirty="0" smtClean="0"/>
              <a:t>state</a:t>
            </a:r>
          </a:p>
          <a:p>
            <a:pPr lvl="1" algn="l" rtl="0"/>
            <a:r>
              <a:rPr lang="en-US" dirty="0"/>
              <a:t>The following example shows how to enable health checks for the </a:t>
            </a:r>
            <a:r>
              <a:rPr lang="en-US" dirty="0" smtClean="0"/>
              <a:t>client</a:t>
            </a:r>
          </a:p>
          <a:p>
            <a:pPr lvl="2" algn="l" rtl="0"/>
            <a:r>
              <a:rPr lang="en-US" dirty="0" err="1"/>
              <a:t>eureka.client.healthcheck.enabled</a:t>
            </a:r>
            <a:r>
              <a:rPr lang="en-US" dirty="0"/>
              <a:t>=true</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35823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Eureka Service Discovery</a:t>
            </a:r>
            <a:endParaRPr lang="fa-IR" dirty="0"/>
          </a:p>
        </p:txBody>
      </p:sp>
      <p:sp>
        <p:nvSpPr>
          <p:cNvPr id="3" name="Content Placeholder 2"/>
          <p:cNvSpPr>
            <a:spLocks noGrp="1"/>
          </p:cNvSpPr>
          <p:nvPr>
            <p:ph idx="1"/>
          </p:nvPr>
        </p:nvSpPr>
        <p:spPr/>
        <p:txBody>
          <a:bodyPr/>
          <a:lstStyle/>
          <a:p>
            <a:pPr algn="l" rtl="0"/>
            <a:r>
              <a:rPr lang="en-US" dirty="0" smtClean="0"/>
              <a:t>self preservation and renew threshold</a:t>
            </a:r>
          </a:p>
          <a:p>
            <a:pPr lvl="1" algn="l" rtl="0"/>
            <a:r>
              <a:rPr lang="en-US" dirty="0"/>
              <a:t>Every instance needs to renew its lease to Eureka Server with frequency of one time per 30 seconds, which can be define in </a:t>
            </a:r>
            <a:r>
              <a:rPr lang="en-US" dirty="0" smtClean="0"/>
              <a:t>‘</a:t>
            </a:r>
            <a:r>
              <a:rPr lang="en-US" dirty="0" err="1" smtClean="0"/>
              <a:t>eureka.instance.leaseRenewalIntervalInSeconds</a:t>
            </a:r>
            <a:r>
              <a:rPr lang="en-US" dirty="0" smtClean="0"/>
              <a:t>’</a:t>
            </a:r>
          </a:p>
          <a:p>
            <a:pPr lvl="1" algn="l" rtl="0"/>
            <a:r>
              <a:rPr lang="en-US" b="1" dirty="0"/>
              <a:t>Renews (last min):</a:t>
            </a:r>
            <a:r>
              <a:rPr lang="en-US" dirty="0"/>
              <a:t> represents how many renews received from Eureka instance in last minute</a:t>
            </a:r>
          </a:p>
          <a:p>
            <a:pPr lvl="1" algn="l" rtl="0"/>
            <a:r>
              <a:rPr lang="en-US" b="1" dirty="0" smtClean="0"/>
              <a:t>Renews </a:t>
            </a:r>
            <a:r>
              <a:rPr lang="en-US" b="1" dirty="0"/>
              <a:t>threshold: </a:t>
            </a:r>
            <a:r>
              <a:rPr lang="en-US" dirty="0"/>
              <a:t>the renews that Eureka server expects received from Eureka instance per </a:t>
            </a:r>
            <a:r>
              <a:rPr lang="en-US" dirty="0" smtClean="0"/>
              <a:t>minute</a:t>
            </a:r>
          </a:p>
          <a:p>
            <a:pPr lvl="1" algn="l" rtl="0"/>
            <a:r>
              <a:rPr lang="en-US" b="1" dirty="0"/>
              <a:t>SELF PRESERVATION MODE:</a:t>
            </a:r>
            <a:r>
              <a:rPr lang="en-US" dirty="0"/>
              <a:t> if Renews (last min) is less than Renews threshold, self preservation mode will be activated.</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4021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Eureka Service Discovery</a:t>
            </a:r>
            <a:endParaRPr lang="fa-IR" dirty="0"/>
          </a:p>
        </p:txBody>
      </p:sp>
      <p:sp>
        <p:nvSpPr>
          <p:cNvPr id="3" name="Content Placeholder 2"/>
          <p:cNvSpPr>
            <a:spLocks noGrp="1"/>
          </p:cNvSpPr>
          <p:nvPr>
            <p:ph idx="1"/>
          </p:nvPr>
        </p:nvSpPr>
        <p:spPr/>
        <p:txBody>
          <a:bodyPr/>
          <a:lstStyle/>
          <a:p>
            <a:pPr algn="l" rtl="0"/>
            <a:r>
              <a:rPr lang="en-US" dirty="0" smtClean="0"/>
              <a:t>self preservation and renew threshold</a:t>
            </a:r>
          </a:p>
          <a:p>
            <a:pPr lvl="1" algn="l" rtl="0"/>
            <a:r>
              <a:rPr lang="en-US" b="1" dirty="0" smtClean="0"/>
              <a:t>Question</a:t>
            </a:r>
            <a:r>
              <a:rPr lang="en-US" b="1" dirty="0"/>
              <a:t>:</a:t>
            </a:r>
            <a:r>
              <a:rPr lang="en-US" dirty="0"/>
              <a:t> What is the purpose of the self preservation</a:t>
            </a:r>
            <a:r>
              <a:rPr lang="en-US" dirty="0" smtClean="0"/>
              <a:t>?</a:t>
            </a:r>
          </a:p>
          <a:p>
            <a:pPr lvl="1" algn="l" rtl="0"/>
            <a:r>
              <a:rPr lang="en-US" b="1" dirty="0"/>
              <a:t>Answer: </a:t>
            </a:r>
            <a:r>
              <a:rPr lang="en-US" dirty="0"/>
              <a:t>The SELF PRESERVATION MODE is design to </a:t>
            </a:r>
            <a:r>
              <a:rPr lang="en-US" u="sng" dirty="0"/>
              <a:t>avoid poor network connectivity failure</a:t>
            </a:r>
            <a:r>
              <a:rPr lang="en-US" dirty="0"/>
              <a:t>. Connectivity between Eureka instance A and B is good, but B is failed to renew its lease to Eureka server </a:t>
            </a:r>
            <a:r>
              <a:rPr lang="en-US" u="sng" dirty="0"/>
              <a:t>in a short period due to connectivity hiccups</a:t>
            </a:r>
            <a:r>
              <a:rPr lang="en-US" dirty="0"/>
              <a:t>, at this time </a:t>
            </a:r>
            <a:r>
              <a:rPr lang="en-US" u="sng" dirty="0"/>
              <a:t>Eureka server can't simply just kick out instance B</a:t>
            </a:r>
            <a:r>
              <a:rPr lang="en-US" dirty="0"/>
              <a:t>. If it does, instance A will not get available registered service from Eureka server despite B is available. So this is the purpose of SELF PRESERVATION MODE, and </a:t>
            </a:r>
            <a:r>
              <a:rPr lang="en-US" u="sng" dirty="0"/>
              <a:t>it's better to turn it on</a:t>
            </a:r>
            <a:r>
              <a:rPr lang="en-US" dirty="0"/>
              <a:t>.</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73730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Eureka Service Discovery</a:t>
            </a:r>
            <a:endParaRPr lang="fa-IR" dirty="0"/>
          </a:p>
        </p:txBody>
      </p:sp>
      <p:sp>
        <p:nvSpPr>
          <p:cNvPr id="3" name="Content Placeholder 2"/>
          <p:cNvSpPr>
            <a:spLocks noGrp="1"/>
          </p:cNvSpPr>
          <p:nvPr>
            <p:ph idx="1"/>
          </p:nvPr>
        </p:nvSpPr>
        <p:spPr/>
        <p:txBody>
          <a:bodyPr/>
          <a:lstStyle/>
          <a:p>
            <a:pPr algn="l" rtl="0"/>
            <a:r>
              <a:rPr lang="en-US" dirty="0" smtClean="0"/>
              <a:t>self preservation and renew threshold</a:t>
            </a:r>
          </a:p>
          <a:p>
            <a:pPr lvl="1" algn="l" rtl="0"/>
            <a:r>
              <a:rPr lang="en-US" b="1" dirty="0" smtClean="0"/>
              <a:t>Question</a:t>
            </a:r>
            <a:r>
              <a:rPr lang="en-US" b="1" dirty="0"/>
              <a:t>:</a:t>
            </a:r>
            <a:r>
              <a:rPr lang="en-US" dirty="0"/>
              <a:t> </a:t>
            </a:r>
            <a:r>
              <a:rPr lang="en-US" dirty="0" smtClean="0"/>
              <a:t>why does a </a:t>
            </a:r>
            <a:r>
              <a:rPr lang="en-US" dirty="0"/>
              <a:t>single Eureka server </a:t>
            </a:r>
            <a:r>
              <a:rPr lang="en-US" dirty="0" smtClean="0"/>
              <a:t>configured </a:t>
            </a:r>
            <a:r>
              <a:rPr lang="en-US" dirty="0"/>
              <a:t>with </a:t>
            </a:r>
            <a:r>
              <a:rPr lang="en-US" dirty="0" err="1"/>
              <a:t>registerWithEureka</a:t>
            </a:r>
            <a:r>
              <a:rPr lang="en-US" dirty="0"/>
              <a:t>: false </a:t>
            </a:r>
            <a:r>
              <a:rPr lang="en-US" dirty="0" smtClean="0"/>
              <a:t>show </a:t>
            </a:r>
            <a:r>
              <a:rPr lang="en-US" dirty="0"/>
              <a:t>up in the threshold count</a:t>
            </a:r>
            <a:r>
              <a:rPr lang="en-US" dirty="0" smtClean="0"/>
              <a:t>?</a:t>
            </a:r>
          </a:p>
          <a:p>
            <a:pPr lvl="1" algn="l" rtl="0"/>
            <a:r>
              <a:rPr lang="en-US" b="1" dirty="0" smtClean="0"/>
              <a:t>Answer</a:t>
            </a:r>
            <a:r>
              <a:rPr lang="en-US" b="1" dirty="0"/>
              <a:t>: </a:t>
            </a:r>
            <a:r>
              <a:rPr lang="en-US" u="sng" dirty="0"/>
              <a:t>The minimal threshold 1</a:t>
            </a:r>
            <a:r>
              <a:rPr lang="en-US" dirty="0"/>
              <a:t> is written in the code. </a:t>
            </a:r>
            <a:r>
              <a:rPr lang="en-US" dirty="0" err="1"/>
              <a:t>registerWithEureka</a:t>
            </a:r>
            <a:r>
              <a:rPr lang="en-US" dirty="0"/>
              <a:t> is set to false so there will be no Eureka instance </a:t>
            </a:r>
            <a:r>
              <a:rPr lang="en-US" dirty="0" smtClean="0"/>
              <a:t>registers</a:t>
            </a:r>
            <a:r>
              <a:rPr lang="en-US" dirty="0"/>
              <a:t>, the threshold will be </a:t>
            </a:r>
            <a:r>
              <a:rPr lang="en-US" dirty="0" smtClean="0"/>
              <a:t>1. Moreover, </a:t>
            </a:r>
            <a:r>
              <a:rPr lang="en-US" u="sng" dirty="0" smtClean="0"/>
              <a:t>in </a:t>
            </a:r>
            <a:r>
              <a:rPr lang="en-US" u="sng" dirty="0"/>
              <a:t>production environment</a:t>
            </a:r>
            <a:r>
              <a:rPr lang="en-US" dirty="0"/>
              <a:t>, generally we deploy </a:t>
            </a:r>
            <a:r>
              <a:rPr lang="en-US" u="sng" dirty="0"/>
              <a:t>two Eureka </a:t>
            </a:r>
            <a:r>
              <a:rPr lang="en-US" u="sng" dirty="0" smtClean="0"/>
              <a:t>servers </a:t>
            </a:r>
            <a:r>
              <a:rPr lang="en-US" dirty="0"/>
              <a:t>and </a:t>
            </a:r>
            <a:r>
              <a:rPr lang="en-US" u="sng" dirty="0" err="1"/>
              <a:t>registerWithEureka</a:t>
            </a:r>
            <a:r>
              <a:rPr lang="en-US" u="sng" dirty="0"/>
              <a:t> will be set to true</a:t>
            </a:r>
            <a:r>
              <a:rPr lang="en-US" dirty="0"/>
              <a:t>. So the threshold will be 2, and Eureka server will renew lease to itself twice/minute, so RENEWALS ARE LESSER THAN THRESHOLD won't be a problem.</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428781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3943</TotalTime>
  <Words>2809</Words>
  <Application>Microsoft Office PowerPoint</Application>
  <PresentationFormat>Widescreen</PresentationFormat>
  <Paragraphs>254</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Times New Roman</vt:lpstr>
      <vt:lpstr>Wingdings 3</vt:lpstr>
      <vt:lpstr>Ion</vt:lpstr>
      <vt:lpstr>Load Balancing-API Gateway-Kafka basics</vt:lpstr>
      <vt:lpstr>Agenda</vt:lpstr>
      <vt:lpstr>Eureka Service Discovery</vt:lpstr>
      <vt:lpstr>Eureka Service Discovery</vt:lpstr>
      <vt:lpstr>Eureka Service Discovery</vt:lpstr>
      <vt:lpstr>Eureka Service Discovery</vt:lpstr>
      <vt:lpstr>Eureka Service Discovery</vt:lpstr>
      <vt:lpstr>Eureka Service Discovery</vt:lpstr>
      <vt:lpstr>Eureka Service Discovery</vt:lpstr>
      <vt:lpstr>Eureka Service Discovery</vt:lpstr>
      <vt:lpstr>Ribbon as a client-side load-balancer</vt:lpstr>
      <vt:lpstr>Zuul as an API Gateway</vt:lpstr>
      <vt:lpstr>Zuul as an API Gateway</vt:lpstr>
      <vt:lpstr>Zuul as an API Gateway</vt:lpstr>
      <vt:lpstr>Zuul as an API Gateway</vt:lpstr>
      <vt:lpstr>Zuul as an API Gateway</vt:lpstr>
      <vt:lpstr>Zuul as an API Gateway</vt:lpstr>
      <vt:lpstr>Zuul as an API Gateway</vt:lpstr>
      <vt:lpstr>Zuul as an API Gateway</vt:lpstr>
      <vt:lpstr>Kafka basics</vt:lpstr>
      <vt:lpstr>Kafka basics</vt:lpstr>
      <vt:lpstr>Kafka basics</vt:lpstr>
      <vt:lpstr>Kafka basics</vt:lpstr>
      <vt:lpstr>Kafka basics</vt:lpstr>
      <vt:lpstr>Kafka basics</vt:lpstr>
      <vt:lpstr>Kafka basics</vt:lpstr>
      <vt:lpstr>Kafka basics</vt:lpstr>
      <vt:lpstr>Kafka basics</vt:lpstr>
      <vt:lpstr>Kafka basics</vt:lpstr>
      <vt:lpstr>Kafka basics</vt:lpstr>
      <vt:lpstr>Kafka basics</vt:lpstr>
      <vt:lpstr>Kafka basics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Microservices Programing Introduction</dc:title>
  <dc:creator>Rastgar Mostafa</dc:creator>
  <cp:lastModifiedBy>Rastgar Mostafa</cp:lastModifiedBy>
  <cp:revision>107</cp:revision>
  <dcterms:created xsi:type="dcterms:W3CDTF">2019-05-25T03:50:23Z</dcterms:created>
  <dcterms:modified xsi:type="dcterms:W3CDTF">2019-07-13T05:48:20Z</dcterms:modified>
</cp:coreProperties>
</file>