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7" r:id="rId4"/>
    <p:sldId id="298" r:id="rId5"/>
    <p:sldId id="300" r:id="rId6"/>
    <p:sldId id="301" r:id="rId7"/>
    <p:sldId id="302" r:id="rId8"/>
    <p:sldId id="299" r:id="rId9"/>
    <p:sldId id="303" r:id="rId10"/>
    <p:sldId id="304" r:id="rId11"/>
    <p:sldId id="30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2C83B3-BC70-42EF-8C53-F06C1DCB747B}" type="datetimeFigureOut">
              <a:rPr lang="fa-IR" smtClean="0"/>
              <a:t>06/12/1440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4DB9CF-E72C-422D-BCB7-B971EA9A73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57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47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1B5A-7E4F-4837-8588-1FE53E41A39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1F7B-9B06-4C0D-B3A2-660B70585E5C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EABA-1C8D-4FB2-B217-249DA5EB4A06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4E5-5788-4E3C-B5B8-CEB68F9998B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7986-99D1-4BA1-B007-15BEAD6298A7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991C-DC97-4C14-9CD8-DCE54427E85F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1842-2ED5-4B07-9D13-8E7B1CC790E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5A49-717B-48EB-B6AE-8C33070367C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C988-B6CC-42A6-88AB-7F0D281CE272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39D-F247-4646-9CD1-B644946FB67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2B9-AD07-4CEC-A594-8B1EB2C3A532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737F-C3B9-49E3-ACA5-D08AEAE759CD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8AA6-B948-4BF4-8AA9-B08B102ED3A3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8C7F-5B8D-4BFD-9CA6-B8BA056DC27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25F-6C83-43F5-A20B-31F37F2F45D6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20C-DFBF-4845-9193-0991A603F496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07EA-9C86-4146-B6F7-CFC50B167FC5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E08572-BC67-4108-AF07-CD265644E416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Spring Cloud Stream- </a:t>
            </a:r>
            <a:r>
              <a:rPr lang="en-US" sz="6000" dirty="0" err="1"/>
              <a:t>Config</a:t>
            </a:r>
            <a:r>
              <a:rPr lang="en-US" sz="6000" dirty="0"/>
              <a:t> Server</a:t>
            </a:r>
            <a:endParaRPr lang="fa-I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Rastgar</a:t>
            </a:r>
          </a:p>
          <a:p>
            <a:r>
              <a:rPr lang="en-US" dirty="0" err="1" smtClean="0"/>
              <a:t>june</a:t>
            </a:r>
            <a:r>
              <a:rPr lang="en-US" dirty="0" smtClean="0"/>
              <a:t> 2019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Profiles and Auto of the Box </a:t>
            </a:r>
            <a:r>
              <a:rPr lang="en-US" dirty="0" smtClean="0"/>
              <a:t>Implementations</a:t>
            </a:r>
          </a:p>
          <a:p>
            <a:pPr lvl="1" algn="l" rtl="0"/>
            <a:r>
              <a:rPr lang="en-US" b="1" dirty="0"/>
              <a:t>File System Backend: </a:t>
            </a:r>
            <a:r>
              <a:rPr lang="en-US" dirty="0"/>
              <a:t>There's a </a:t>
            </a:r>
            <a:r>
              <a:rPr lang="en-US" b="1" dirty="0"/>
              <a:t>native</a:t>
            </a:r>
            <a:r>
              <a:rPr lang="en-US" dirty="0"/>
              <a:t> profile available where the "</a:t>
            </a:r>
            <a:r>
              <a:rPr lang="en-US" dirty="0" err="1"/>
              <a:t>Config</a:t>
            </a:r>
            <a:r>
              <a:rPr lang="en-US" dirty="0"/>
              <a:t> Server" searches for the properties/YAML files from the local </a:t>
            </a:r>
            <a:r>
              <a:rPr lang="en-US" dirty="0" err="1"/>
              <a:t>classpath</a:t>
            </a:r>
            <a:r>
              <a:rPr lang="en-US" dirty="0"/>
              <a:t> or file </a:t>
            </a:r>
            <a:r>
              <a:rPr lang="en-US" dirty="0" smtClean="0"/>
              <a:t>system</a:t>
            </a:r>
          </a:p>
          <a:p>
            <a:pPr lvl="2" algn="l" rtl="0"/>
            <a:r>
              <a:rPr lang="en-US" dirty="0"/>
              <a:t>You can point to any location using </a:t>
            </a:r>
            <a:r>
              <a:rPr lang="en-US" dirty="0" err="1" smtClean="0"/>
              <a:t>spring.cloud.config.server.native.searchLocations</a:t>
            </a:r>
            <a:endParaRPr lang="en-US" dirty="0" smtClean="0"/>
          </a:p>
          <a:p>
            <a:pPr lvl="1" algn="l" rtl="0"/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Backend</a:t>
            </a:r>
            <a:r>
              <a:rPr lang="en-US" b="1" dirty="0"/>
              <a:t>:</a:t>
            </a:r>
            <a:r>
              <a:rPr lang="en-US" dirty="0"/>
              <a:t> There's also a </a:t>
            </a:r>
            <a:r>
              <a:rPr lang="en-US" dirty="0" err="1"/>
              <a:t>git</a:t>
            </a:r>
            <a:r>
              <a:rPr lang="en-US" dirty="0"/>
              <a:t> profile where you can point to an external </a:t>
            </a:r>
            <a:r>
              <a:rPr lang="en-US" dirty="0" err="1"/>
              <a:t>git</a:t>
            </a:r>
            <a:r>
              <a:rPr lang="en-US" dirty="0"/>
              <a:t> repository that contains all the configurations files for your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2" algn="l" rtl="0"/>
            <a:r>
              <a:rPr lang="en-US" dirty="0"/>
              <a:t>You can point to </a:t>
            </a:r>
            <a:r>
              <a:rPr lang="en-US" dirty="0" smtClean="0"/>
              <a:t>your </a:t>
            </a:r>
            <a:r>
              <a:rPr lang="en-US" dirty="0" err="1" smtClean="0"/>
              <a:t>git</a:t>
            </a:r>
            <a:r>
              <a:rPr lang="en-US" dirty="0" smtClean="0"/>
              <a:t> location using </a:t>
            </a:r>
            <a:r>
              <a:rPr lang="en-US" dirty="0" err="1" smtClean="0"/>
              <a:t>spring.cloud.config.server.git.uri</a:t>
            </a:r>
            <a:endParaRPr lang="en-US" dirty="0" smtClean="0"/>
          </a:p>
          <a:p>
            <a:pPr lvl="1" algn="l" rtl="0"/>
            <a:r>
              <a:rPr lang="en-US" b="1" dirty="0"/>
              <a:t>Vault Backend: </a:t>
            </a:r>
            <a:r>
              <a:rPr lang="en-US" dirty="0"/>
              <a:t>There's also a vault profile that enables integration with Vault to securely store the application properties</a:t>
            </a:r>
            <a:r>
              <a:rPr lang="en-US" dirty="0" smtClean="0"/>
              <a:t>.</a:t>
            </a:r>
          </a:p>
          <a:p>
            <a:pPr lvl="2" algn="l" rtl="0"/>
            <a:r>
              <a:rPr lang="en-US" dirty="0" smtClean="0"/>
              <a:t>You should set </a:t>
            </a:r>
            <a:r>
              <a:rPr lang="en-US" dirty="0" err="1" smtClean="0"/>
              <a:t>spring.cloud.config.server.vault.host</a:t>
            </a:r>
            <a:r>
              <a:rPr lang="en-US" dirty="0" smtClean="0"/>
              <a:t>, </a:t>
            </a:r>
            <a:r>
              <a:rPr lang="en-US" dirty="0" err="1" smtClean="0"/>
              <a:t>spring.cloud.config.server.vault.port</a:t>
            </a:r>
            <a:endParaRPr lang="en-US" dirty="0"/>
          </a:p>
          <a:p>
            <a:pPr lvl="2" algn="l" rtl="0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4955"/>
            <a:ext cx="8946541" cy="5517571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b="1" dirty="0"/>
              <a:t>You can also secure properties without vault using </a:t>
            </a:r>
            <a:r>
              <a:rPr lang="en-US" b="1" dirty="0" smtClean="0"/>
              <a:t>encryption</a:t>
            </a:r>
          </a:p>
          <a:p>
            <a:pPr algn="l" rtl="0"/>
            <a:r>
              <a:rPr lang="en-US" b="1" dirty="0" smtClean="0"/>
              <a:t>We can encrypt the values in property file </a:t>
            </a:r>
            <a:r>
              <a:rPr lang="en-US" b="1" dirty="0"/>
              <a:t>using /encrypt &amp; /</a:t>
            </a:r>
            <a:r>
              <a:rPr lang="en-US" b="1" dirty="0" smtClean="0"/>
              <a:t>decrypt URL available in </a:t>
            </a:r>
            <a:r>
              <a:rPr lang="en-US" b="1" dirty="0" err="1" smtClean="0"/>
              <a:t>config</a:t>
            </a:r>
            <a:r>
              <a:rPr lang="en-US" b="1" dirty="0" smtClean="0"/>
              <a:t> server</a:t>
            </a:r>
          </a:p>
          <a:p>
            <a:pPr lvl="1" algn="l" rtl="0"/>
            <a:r>
              <a:rPr lang="en-US" b="1" dirty="0"/>
              <a:t>curl localhost:8888/encrypt -d </a:t>
            </a:r>
            <a:r>
              <a:rPr lang="en-US" b="1" dirty="0" err="1" smtClean="0"/>
              <a:t>mysecret</a:t>
            </a:r>
            <a:endParaRPr lang="en-US" b="1" dirty="0" smtClean="0"/>
          </a:p>
          <a:p>
            <a:pPr lvl="1" algn="l" rtl="0"/>
            <a:r>
              <a:rPr lang="en-US" b="1" dirty="0"/>
              <a:t>curl localhost:8888/decrypt -d 682bc583f4641835fa2db009355293665d2647dade3375c0ee201de2a49f7bda</a:t>
            </a:r>
            <a:endParaRPr lang="en-US" b="1" dirty="0" smtClean="0"/>
          </a:p>
          <a:p>
            <a:pPr lvl="1" algn="l" rtl="0"/>
            <a:r>
              <a:rPr lang="en-US" b="1" dirty="0" smtClean="0"/>
              <a:t>The methods of the above two actions should be post</a:t>
            </a:r>
          </a:p>
          <a:p>
            <a:pPr algn="l" rtl="0"/>
            <a:r>
              <a:rPr lang="en-US" b="1" dirty="0" smtClean="0"/>
              <a:t>Now the encrypted value can be used in property files and should start with {cipher} such as</a:t>
            </a:r>
            <a:r>
              <a:rPr lang="en-US" b="1" dirty="0"/>
              <a:t>: password: '{</a:t>
            </a:r>
            <a:r>
              <a:rPr lang="en-US" b="1" dirty="0" smtClean="0"/>
              <a:t>cipher}FKSAJDFGYOS8F7GLHAKERGFHLSAJ‘</a:t>
            </a:r>
          </a:p>
          <a:p>
            <a:pPr algn="l" rtl="0"/>
            <a:r>
              <a:rPr lang="en-US" b="1" dirty="0"/>
              <a:t>they are decrypted before sending to clients over </a:t>
            </a:r>
            <a:r>
              <a:rPr lang="en-US" b="1" dirty="0" smtClean="0"/>
              <a:t>HTTP</a:t>
            </a:r>
          </a:p>
          <a:p>
            <a:pPr algn="l" rtl="0"/>
            <a:r>
              <a:rPr lang="en-US" b="1" dirty="0"/>
              <a:t>If a value cannot be decrypted, it is removed from the property source and an additional property is added with the same key but prefixed with invalid and a value that means “not applicable” (usually &lt;n/a</a:t>
            </a:r>
            <a:r>
              <a:rPr lang="en-US" b="1" dirty="0" smtClean="0"/>
              <a:t>&gt;)</a:t>
            </a:r>
          </a:p>
          <a:p>
            <a:pPr algn="l" rtl="0"/>
            <a:r>
              <a:rPr lang="en-US" b="1" dirty="0"/>
              <a:t>Key </a:t>
            </a:r>
            <a:r>
              <a:rPr lang="en-US" b="1" dirty="0" smtClean="0"/>
              <a:t>Management</a:t>
            </a:r>
          </a:p>
          <a:p>
            <a:pPr lvl="1" algn="l" rtl="0"/>
            <a:r>
              <a:rPr lang="en-US" b="1" dirty="0" smtClean="0"/>
              <a:t>symmetric key:</a:t>
            </a:r>
          </a:p>
          <a:p>
            <a:pPr lvl="2" algn="l" rtl="0"/>
            <a:r>
              <a:rPr lang="en-US" b="1" dirty="0"/>
              <a:t>To configure a symmetric key, you need to set </a:t>
            </a:r>
            <a:r>
              <a:rPr lang="en-US" b="1" dirty="0" err="1"/>
              <a:t>encrypt.key</a:t>
            </a:r>
            <a:r>
              <a:rPr lang="en-US" b="1" dirty="0"/>
              <a:t> to a secret </a:t>
            </a:r>
            <a:r>
              <a:rPr lang="en-US" b="1" dirty="0" smtClean="0"/>
              <a:t>String </a:t>
            </a:r>
          </a:p>
          <a:p>
            <a:pPr lvl="2" algn="l" rtl="0"/>
            <a:r>
              <a:rPr lang="en-US" b="1" dirty="0" smtClean="0"/>
              <a:t>or use the ENCRYPT_KEY environment variable to keep it out of plain-text configuration files</a:t>
            </a:r>
          </a:p>
          <a:p>
            <a:pPr lvl="1" algn="l" rtl="0"/>
            <a:r>
              <a:rPr lang="en-US" b="1" dirty="0" smtClean="0"/>
              <a:t>asymmetric key </a:t>
            </a:r>
            <a:r>
              <a:rPr lang="en-US" b="1" dirty="0"/>
              <a:t>(RSA key pair</a:t>
            </a:r>
            <a:r>
              <a:rPr lang="en-US" b="1" dirty="0" smtClean="0"/>
              <a:t>):</a:t>
            </a:r>
          </a:p>
          <a:p>
            <a:pPr lvl="2" algn="l" rtl="0"/>
            <a:r>
              <a:rPr lang="en-US" b="1" dirty="0"/>
              <a:t>use a </a:t>
            </a:r>
            <a:r>
              <a:rPr lang="en-US" b="1" dirty="0" err="1" smtClean="0"/>
              <a:t>keystore</a:t>
            </a:r>
            <a:endParaRPr lang="en-US" b="1" dirty="0" smtClean="0"/>
          </a:p>
          <a:p>
            <a:pPr lvl="2" algn="l" rtl="0"/>
            <a:r>
              <a:rPr lang="en-US" b="1" dirty="0" err="1" smtClean="0"/>
              <a:t>encrypt.keyStore.location</a:t>
            </a:r>
            <a:r>
              <a:rPr lang="en-US" b="1" dirty="0"/>
              <a:t>: Contains a Resource </a:t>
            </a:r>
            <a:r>
              <a:rPr lang="en-US" b="1" dirty="0" smtClean="0"/>
              <a:t>location</a:t>
            </a:r>
          </a:p>
          <a:p>
            <a:pPr lvl="2" algn="l" rtl="0"/>
            <a:r>
              <a:rPr lang="en-US" b="1" dirty="0" err="1" smtClean="0"/>
              <a:t>encrypt.keyStore.password</a:t>
            </a:r>
            <a:r>
              <a:rPr lang="en-US" b="1" dirty="0"/>
              <a:t>: </a:t>
            </a:r>
            <a:r>
              <a:rPr lang="en-US" b="1" dirty="0" err="1" smtClean="0"/>
              <a:t>encrypt.keyStore.password</a:t>
            </a:r>
            <a:endParaRPr lang="en-US" b="1" dirty="0" smtClean="0"/>
          </a:p>
          <a:p>
            <a:pPr lvl="2" algn="l" rtl="0"/>
            <a:r>
              <a:rPr lang="en-US" b="1" dirty="0" err="1" smtClean="0"/>
              <a:t>encrypt.keyStore.alias</a:t>
            </a:r>
            <a:r>
              <a:rPr lang="en-US" b="1" dirty="0"/>
              <a:t>: </a:t>
            </a:r>
            <a:r>
              <a:rPr lang="en-US" b="1" dirty="0" err="1" smtClean="0"/>
              <a:t>encrypt.keyStore.alias</a:t>
            </a:r>
            <a:r>
              <a:rPr lang="en-US" b="1" dirty="0"/>
              <a:t>: Identifies which key in the store to use</a:t>
            </a:r>
            <a:endParaRPr lang="en-US" b="1" dirty="0" smtClean="0"/>
          </a:p>
          <a:p>
            <a:pPr lvl="2" algn="l" rtl="0"/>
            <a:r>
              <a:rPr lang="en-US" b="1" dirty="0" err="1" smtClean="0"/>
              <a:t>encrypt.keyStore.type</a:t>
            </a:r>
            <a:r>
              <a:rPr lang="en-US" b="1" dirty="0"/>
              <a:t>: The type of </a:t>
            </a:r>
            <a:r>
              <a:rPr lang="en-US" b="1" dirty="0" err="1"/>
              <a:t>KeyStore</a:t>
            </a:r>
            <a:r>
              <a:rPr lang="en-US" b="1" dirty="0"/>
              <a:t> to create. Defaults to </a:t>
            </a:r>
            <a:r>
              <a:rPr lang="en-US" b="1" dirty="0" err="1" smtClean="0"/>
              <a:t>jks</a:t>
            </a:r>
            <a:endParaRPr lang="fa-I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1" y="518041"/>
            <a:ext cx="4742121" cy="63228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44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Spring Cloud Stream</a:t>
            </a:r>
          </a:p>
          <a:p>
            <a:pPr algn="l" rtl="0"/>
            <a:r>
              <a:rPr lang="en-US" dirty="0"/>
              <a:t>Cross-Cutting Concern </a:t>
            </a:r>
            <a:r>
              <a:rPr lang="en-US" dirty="0" smtClean="0"/>
              <a:t>Patterns</a:t>
            </a:r>
          </a:p>
          <a:p>
            <a:pPr algn="l" rtl="0"/>
            <a:r>
              <a:rPr lang="en-US" dirty="0"/>
              <a:t>Spring Cloud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Stream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Spring Cloud Stream is a framework built on top of Spring Boot and Spring Integration that helps in creating event-driven or message-driven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algn="l" rtl="0"/>
            <a:r>
              <a:rPr lang="en-US" dirty="0"/>
              <a:t> Main </a:t>
            </a:r>
            <a:r>
              <a:rPr lang="en-US" dirty="0" smtClean="0"/>
              <a:t>Concepts</a:t>
            </a:r>
          </a:p>
          <a:p>
            <a:pPr lvl="1" algn="l" rtl="0"/>
            <a:r>
              <a:rPr lang="en-US" dirty="0" err="1" smtClean="0"/>
              <a:t>EnableBinding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 smtClean="0"/>
              <a:t>configures </a:t>
            </a:r>
            <a:r>
              <a:rPr lang="en-US" dirty="0"/>
              <a:t>the application to bind the channels INPUT and OUTPUT defined within the interface </a:t>
            </a:r>
            <a:r>
              <a:rPr lang="en-US" dirty="0" smtClean="0"/>
              <a:t>Processor</a:t>
            </a:r>
          </a:p>
          <a:p>
            <a:pPr lvl="1" algn="l" rtl="0"/>
            <a:r>
              <a:rPr lang="en-US" dirty="0"/>
              <a:t>Bindings — a collection of interfaces that identify the input and output channels </a:t>
            </a:r>
            <a:r>
              <a:rPr lang="en-US" dirty="0" smtClean="0"/>
              <a:t>declaratively</a:t>
            </a:r>
          </a:p>
          <a:p>
            <a:pPr lvl="1" algn="l" rtl="0"/>
            <a:r>
              <a:rPr lang="en-US" dirty="0"/>
              <a:t>Binder — messaging-middleware implementation such as Kafka or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 algn="l" rtl="0"/>
            <a:r>
              <a:rPr lang="en-US" dirty="0" err="1"/>
              <a:t>MessageChannel</a:t>
            </a:r>
            <a:r>
              <a:rPr lang="en-US" dirty="0"/>
              <a:t> — Defines methods for sending </a:t>
            </a:r>
            <a:r>
              <a:rPr lang="en-US" dirty="0" smtClean="0"/>
              <a:t>messages</a:t>
            </a:r>
          </a:p>
          <a:p>
            <a:pPr lvl="1" algn="l" rtl="0"/>
            <a:r>
              <a:rPr lang="en-US" dirty="0" err="1" smtClean="0"/>
              <a:t>ServiceActivator</a:t>
            </a:r>
            <a:r>
              <a:rPr lang="en-US" dirty="0" smtClean="0"/>
              <a:t> </a:t>
            </a:r>
            <a:r>
              <a:rPr lang="en-US" dirty="0"/>
              <a:t>— Indicates that a method is capable of handling a message or message payload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Stream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pPr algn="l" rtl="0"/>
            <a:r>
              <a:rPr lang="en-US" dirty="0" smtClean="0"/>
              <a:t>Producer </a:t>
            </a:r>
            <a:r>
              <a:rPr lang="en-US" dirty="0" err="1" smtClean="0"/>
              <a:t>Configs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Consumer </a:t>
            </a:r>
            <a:r>
              <a:rPr lang="en-US" dirty="0" err="1" smtClean="0"/>
              <a:t>Configs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7" y="1618177"/>
            <a:ext cx="6734175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57" y="4134810"/>
            <a:ext cx="6724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Concern Patterns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Service Discovery </a:t>
            </a:r>
            <a:r>
              <a:rPr lang="en-US" dirty="0" smtClean="0"/>
              <a:t>Pattern</a:t>
            </a:r>
          </a:p>
          <a:p>
            <a:pPr lvl="1" algn="l" rtl="0"/>
            <a:r>
              <a:rPr lang="en-US" dirty="0" smtClean="0"/>
              <a:t>Problem:</a:t>
            </a:r>
          </a:p>
          <a:p>
            <a:pPr lvl="2" algn="l" rtl="0"/>
            <a:r>
              <a:rPr lang="en-US" dirty="0"/>
              <a:t>Each service URL has to be remembered by the consumer and become tightly </a:t>
            </a:r>
            <a:r>
              <a:rPr lang="en-US" dirty="0" smtClean="0"/>
              <a:t>coupled</a:t>
            </a:r>
          </a:p>
          <a:p>
            <a:pPr lvl="2" algn="l" rtl="0"/>
            <a:r>
              <a:rPr lang="en-US" dirty="0"/>
              <a:t>So how does the consumer or router know all the available service instances and locations</a:t>
            </a:r>
            <a:endParaRPr lang="en-US" dirty="0" smtClean="0"/>
          </a:p>
          <a:p>
            <a:pPr lvl="1" algn="l" rtl="0"/>
            <a:r>
              <a:rPr lang="en-US" dirty="0" smtClean="0"/>
              <a:t>Solution:</a:t>
            </a:r>
          </a:p>
          <a:p>
            <a:pPr lvl="2" algn="l" rtl="0"/>
            <a:r>
              <a:rPr lang="en-US" dirty="0"/>
              <a:t>A service registry needs to be created which will keep the metadata of each producer </a:t>
            </a:r>
            <a:r>
              <a:rPr lang="en-US" dirty="0" smtClean="0"/>
              <a:t>service</a:t>
            </a:r>
          </a:p>
          <a:p>
            <a:pPr lvl="2" algn="l" rtl="0"/>
            <a:r>
              <a:rPr lang="en-US" dirty="0"/>
              <a:t>The consumer or router should query the registry and find out the location of the </a:t>
            </a:r>
            <a:r>
              <a:rPr lang="en-US" dirty="0" smtClean="0"/>
              <a:t>service</a:t>
            </a:r>
          </a:p>
          <a:p>
            <a:pPr lvl="2" algn="l" rtl="0"/>
            <a:r>
              <a:rPr lang="en-US" dirty="0"/>
              <a:t>There are two types of service discovery: client-side and </a:t>
            </a:r>
            <a:r>
              <a:rPr lang="en-US" dirty="0" smtClean="0"/>
              <a:t>server-side</a:t>
            </a:r>
          </a:p>
          <a:p>
            <a:pPr lvl="3" algn="l" rtl="0"/>
            <a:r>
              <a:rPr lang="en-US" dirty="0"/>
              <a:t>An example of client-side discovery is Netflix Eureka </a:t>
            </a:r>
            <a:endParaRPr lang="en-US" dirty="0" smtClean="0"/>
          </a:p>
          <a:p>
            <a:pPr lvl="3" algn="l" rtl="0"/>
            <a:r>
              <a:rPr lang="en-US" dirty="0" smtClean="0"/>
              <a:t>an </a:t>
            </a:r>
            <a:r>
              <a:rPr lang="en-US" dirty="0"/>
              <a:t>example of server-side discovery is AWS ALB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Concern Patterns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Circuit Breaker </a:t>
            </a:r>
            <a:r>
              <a:rPr lang="en-US" dirty="0" smtClean="0"/>
              <a:t>Pattern</a:t>
            </a:r>
          </a:p>
          <a:p>
            <a:pPr lvl="1" algn="l" rtl="0"/>
            <a:r>
              <a:rPr lang="en-US" dirty="0" smtClean="0"/>
              <a:t>Problem:</a:t>
            </a:r>
          </a:p>
          <a:p>
            <a:pPr lvl="2" algn="l" rtl="0"/>
            <a:r>
              <a:rPr lang="en-US" dirty="0" smtClean="0"/>
              <a:t>What will happen if downstream service is down?</a:t>
            </a:r>
          </a:p>
          <a:p>
            <a:pPr lvl="3" algn="l" rtl="0"/>
            <a:r>
              <a:rPr lang="en-US" dirty="0"/>
              <a:t>F</a:t>
            </a:r>
            <a:r>
              <a:rPr lang="en-US" dirty="0" smtClean="0"/>
              <a:t>irst</a:t>
            </a:r>
            <a:r>
              <a:rPr lang="en-US" dirty="0"/>
              <a:t>, the request will keep going to the down service, exhausting network resources and slowing </a:t>
            </a:r>
            <a:r>
              <a:rPr lang="en-US" dirty="0" smtClean="0"/>
              <a:t>performance</a:t>
            </a:r>
          </a:p>
          <a:p>
            <a:pPr lvl="3" algn="l" rtl="0"/>
            <a:r>
              <a:rPr lang="en-US" dirty="0"/>
              <a:t>Second, How do we avoid cascading service failures and handle failures </a:t>
            </a:r>
            <a:r>
              <a:rPr lang="en-US" dirty="0" smtClean="0"/>
              <a:t>gracefully</a:t>
            </a:r>
          </a:p>
          <a:p>
            <a:pPr lvl="1" algn="l" rtl="0"/>
            <a:r>
              <a:rPr lang="en-US" dirty="0" smtClean="0"/>
              <a:t>Solution:</a:t>
            </a:r>
          </a:p>
          <a:p>
            <a:pPr lvl="2" algn="l" rtl="0"/>
            <a:r>
              <a:rPr lang="en-US" dirty="0"/>
              <a:t>The consumer should invoke a remote service via a proxy that behaves in a similar fashion to an electrical circuit </a:t>
            </a:r>
            <a:r>
              <a:rPr lang="en-US" dirty="0" smtClean="0"/>
              <a:t>breaker</a:t>
            </a:r>
          </a:p>
          <a:p>
            <a:pPr lvl="2" algn="l" rtl="0"/>
            <a:r>
              <a:rPr lang="en-US" dirty="0"/>
              <a:t>When the number of consecutive failures crosses a threshold, the circuit breaker </a:t>
            </a:r>
            <a:r>
              <a:rPr lang="en-US" dirty="0" smtClean="0"/>
              <a:t>trips</a:t>
            </a:r>
          </a:p>
          <a:p>
            <a:pPr lvl="2" algn="l" rtl="0"/>
            <a:r>
              <a:rPr lang="en-US" dirty="0"/>
              <a:t>After the timeout expires the circuit breaker allows a limited number of test requests to pass </a:t>
            </a:r>
            <a:r>
              <a:rPr lang="en-US" dirty="0" smtClean="0"/>
              <a:t>through</a:t>
            </a:r>
          </a:p>
          <a:p>
            <a:pPr lvl="2" algn="l" rtl="0"/>
            <a:r>
              <a:rPr lang="en-US" dirty="0"/>
              <a:t>If those requests succeed, the circuit breaker resumes normal </a:t>
            </a:r>
            <a:r>
              <a:rPr lang="en-US" dirty="0" smtClean="0"/>
              <a:t>operation</a:t>
            </a:r>
            <a:endParaRPr lang="fa-IR" dirty="0" smtClean="0"/>
          </a:p>
          <a:p>
            <a:pPr algn="l" rtl="0"/>
            <a:r>
              <a:rPr lang="en-US" dirty="0"/>
              <a:t>Netflix </a:t>
            </a:r>
            <a:r>
              <a:rPr lang="en-US" dirty="0" err="1"/>
              <a:t>Hystrix</a:t>
            </a:r>
            <a:r>
              <a:rPr lang="en-US" dirty="0"/>
              <a:t> is a good implementation of the circuit breaker pattern. It also helps you to define a fallback mechanism which can be used when the circuit breaker trips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Concern Patterns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853248"/>
            <a:ext cx="5951626" cy="4195481"/>
          </a:xfrm>
        </p:spPr>
        <p:txBody>
          <a:bodyPr/>
          <a:lstStyle/>
          <a:p>
            <a:pPr algn="l" rtl="0"/>
            <a:r>
              <a:rPr lang="en-US" dirty="0" smtClean="0"/>
              <a:t>Deployment Pattern</a:t>
            </a:r>
          </a:p>
          <a:p>
            <a:pPr lvl="1" algn="l" rtl="0"/>
            <a:r>
              <a:rPr lang="en-US" dirty="0" smtClean="0"/>
              <a:t>Problem</a:t>
            </a:r>
          </a:p>
          <a:p>
            <a:pPr lvl="2" algn="l" rtl="0"/>
            <a:r>
              <a:rPr lang="en-US" dirty="0"/>
              <a:t>With </a:t>
            </a:r>
            <a:r>
              <a:rPr lang="en-US" dirty="0" err="1"/>
              <a:t>microservice</a:t>
            </a:r>
            <a:r>
              <a:rPr lang="en-US" dirty="0"/>
              <a:t> architecture, one application can have many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2" algn="l" rtl="0"/>
            <a:r>
              <a:rPr lang="en-US" dirty="0" smtClean="0"/>
              <a:t>If </a:t>
            </a:r>
            <a:r>
              <a:rPr lang="en-US" dirty="0"/>
              <a:t>we stop all the services then deploy an enhanced version, the downtime will be huge and can impact the </a:t>
            </a:r>
            <a:r>
              <a:rPr lang="en-US" dirty="0" smtClean="0"/>
              <a:t>business</a:t>
            </a:r>
          </a:p>
          <a:p>
            <a:pPr lvl="2" algn="l" rtl="0"/>
            <a:r>
              <a:rPr lang="en-US" dirty="0"/>
              <a:t>Also, the rollback will be a </a:t>
            </a:r>
            <a:r>
              <a:rPr lang="en-US" dirty="0" smtClean="0"/>
              <a:t>nightmare</a:t>
            </a:r>
          </a:p>
          <a:p>
            <a:pPr lvl="1" algn="l" rtl="0"/>
            <a:r>
              <a:rPr lang="en-US" dirty="0" smtClean="0"/>
              <a:t>Solution:</a:t>
            </a:r>
          </a:p>
          <a:p>
            <a:pPr lvl="2" algn="l" rtl="0"/>
            <a:r>
              <a:rPr lang="en-US" dirty="0" smtClean="0"/>
              <a:t>Blue-Green</a:t>
            </a:r>
          </a:p>
          <a:p>
            <a:pPr lvl="2" algn="l" rtl="0"/>
            <a:r>
              <a:rPr lang="en-US" dirty="0" smtClean="0"/>
              <a:t>Canary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48" y="1742254"/>
            <a:ext cx="2871354" cy="2208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55" y="3950988"/>
            <a:ext cx="4524894" cy="28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Concern </a:t>
            </a:r>
            <a:r>
              <a:rPr lang="en-US" dirty="0" smtClean="0"/>
              <a:t>Patterns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External </a:t>
            </a:r>
            <a:r>
              <a:rPr lang="en-US" dirty="0" smtClean="0"/>
              <a:t>Configuration</a:t>
            </a:r>
          </a:p>
          <a:p>
            <a:pPr lvl="1" algn="l" rtl="0"/>
            <a:r>
              <a:rPr lang="en-US" dirty="0" smtClean="0"/>
              <a:t>Problem:</a:t>
            </a:r>
          </a:p>
          <a:p>
            <a:pPr lvl="2" algn="l" rtl="0"/>
            <a:r>
              <a:rPr lang="en-US" dirty="0"/>
              <a:t>A service typically calls other services and databases as </a:t>
            </a:r>
            <a:r>
              <a:rPr lang="en-US" dirty="0" smtClean="0"/>
              <a:t>well</a:t>
            </a:r>
          </a:p>
          <a:p>
            <a:pPr lvl="2" algn="l" rtl="0"/>
            <a:r>
              <a:rPr lang="en-US" dirty="0"/>
              <a:t>For each environment like dev, QA, </a:t>
            </a:r>
            <a:r>
              <a:rPr lang="en-US" dirty="0" smtClean="0"/>
              <a:t>prod</a:t>
            </a:r>
            <a:r>
              <a:rPr lang="en-US" dirty="0"/>
              <a:t>, the endpoint URL or some configuration properties might be </a:t>
            </a:r>
            <a:r>
              <a:rPr lang="en-US" dirty="0" smtClean="0"/>
              <a:t>different</a:t>
            </a:r>
          </a:p>
          <a:p>
            <a:pPr lvl="2" algn="l" rtl="0"/>
            <a:r>
              <a:rPr lang="en-US" dirty="0"/>
              <a:t>A change in any of those properties might require a re-build and re-deploy of the </a:t>
            </a:r>
            <a:r>
              <a:rPr lang="en-US" dirty="0" smtClean="0"/>
              <a:t>service</a:t>
            </a:r>
          </a:p>
          <a:p>
            <a:pPr lvl="2" algn="l" rtl="0"/>
            <a:r>
              <a:rPr lang="en-US" dirty="0"/>
              <a:t>How do we avoid code modification for configuration changes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Solution:</a:t>
            </a:r>
          </a:p>
          <a:p>
            <a:pPr lvl="2" algn="l" rtl="0"/>
            <a:r>
              <a:rPr lang="en-US" dirty="0"/>
              <a:t>Externalize all the configuration, including endpoint URLs and </a:t>
            </a:r>
            <a:r>
              <a:rPr lang="en-US" dirty="0" smtClean="0"/>
              <a:t>credentials</a:t>
            </a:r>
          </a:p>
          <a:p>
            <a:pPr lvl="2" algn="l" rtl="0"/>
            <a:r>
              <a:rPr lang="en-US" dirty="0"/>
              <a:t>The application should load them either at startup or on the </a:t>
            </a:r>
            <a:r>
              <a:rPr lang="en-US" dirty="0" smtClean="0"/>
              <a:t>fly</a:t>
            </a:r>
          </a:p>
          <a:p>
            <a:pPr lvl="2" algn="l" rtl="0"/>
            <a:r>
              <a:rPr lang="en-US" dirty="0"/>
              <a:t>Spring Cloud </a:t>
            </a:r>
            <a:r>
              <a:rPr lang="en-US" dirty="0" err="1"/>
              <a:t>config</a:t>
            </a:r>
            <a:r>
              <a:rPr lang="en-US" dirty="0"/>
              <a:t> server provides the option to externalize the properties to GitHub and load them as environment </a:t>
            </a:r>
            <a:r>
              <a:rPr lang="en-US" dirty="0" smtClean="0"/>
              <a:t>properties</a:t>
            </a:r>
          </a:p>
          <a:p>
            <a:pPr lvl="2" algn="l" rtl="0"/>
            <a:r>
              <a:rPr lang="en-US" dirty="0"/>
              <a:t>These can be accessed by the application on startup or can be refreshed without a server restart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applications settings can be moved </a:t>
            </a:r>
            <a:r>
              <a:rPr lang="en-US" dirty="0"/>
              <a:t>to an external place so that </a:t>
            </a:r>
            <a:r>
              <a:rPr lang="en-US" dirty="0" smtClean="0"/>
              <a:t>applications will be </a:t>
            </a:r>
            <a:r>
              <a:rPr lang="en-US" dirty="0"/>
              <a:t>easily configurable and can even change their </a:t>
            </a:r>
            <a:r>
              <a:rPr lang="en-US" dirty="0" smtClean="0"/>
              <a:t>settings</a:t>
            </a:r>
          </a:p>
          <a:p>
            <a:pPr algn="l" rtl="0"/>
            <a:r>
              <a:rPr lang="en-US" dirty="0"/>
              <a:t>To do this, </a:t>
            </a:r>
            <a:r>
              <a:rPr lang="en-US" dirty="0" smtClean="0"/>
              <a:t>a configuration server should be created</a:t>
            </a:r>
          </a:p>
          <a:p>
            <a:pPr lvl="1" algn="l" rtl="0"/>
            <a:r>
              <a:rPr lang="en-US" dirty="0" smtClean="0"/>
              <a:t>Just </a:t>
            </a:r>
            <a:r>
              <a:rPr lang="en-US" dirty="0"/>
              <a:t>add @</a:t>
            </a:r>
            <a:r>
              <a:rPr lang="en-US" dirty="0" err="1" smtClean="0"/>
              <a:t>EnableConfigServer</a:t>
            </a:r>
            <a:r>
              <a:rPr lang="en-US" dirty="0"/>
              <a:t> on the class level</a:t>
            </a:r>
            <a:endParaRPr lang="en-US" dirty="0" smtClean="0"/>
          </a:p>
          <a:p>
            <a:pPr algn="l" rtl="0"/>
            <a:r>
              <a:rPr lang="en-US" dirty="0" smtClean="0"/>
              <a:t>Clients should read the </a:t>
            </a:r>
            <a:r>
              <a:rPr lang="en-US" dirty="0"/>
              <a:t>configuration of that </a:t>
            </a:r>
            <a:r>
              <a:rPr lang="en-US" dirty="0" smtClean="0"/>
              <a:t>server</a:t>
            </a:r>
          </a:p>
          <a:p>
            <a:pPr lvl="1" algn="l" rtl="0"/>
            <a:r>
              <a:rPr lang="en-US" dirty="0" smtClean="0"/>
              <a:t>Just </a:t>
            </a:r>
            <a:r>
              <a:rPr lang="en-US" dirty="0"/>
              <a:t>add </a:t>
            </a:r>
            <a:r>
              <a:rPr lang="en-US" dirty="0" err="1"/>
              <a:t>spring.cloud.config.uri</a:t>
            </a:r>
            <a:r>
              <a:rPr lang="en-US" dirty="0" smtClean="0"/>
              <a:t>=[the server </a:t>
            </a:r>
            <a:r>
              <a:rPr lang="en-US" dirty="0" err="1" smtClean="0"/>
              <a:t>url</a:t>
            </a:r>
            <a:r>
              <a:rPr lang="en-US" dirty="0" smtClean="0"/>
              <a:t>] in the bootstrap file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4501</TotalTime>
  <Words>885</Words>
  <Application>Microsoft Office PowerPoint</Application>
  <PresentationFormat>Widescreen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Spring Cloud Stream- Config Server</vt:lpstr>
      <vt:lpstr>Agenda</vt:lpstr>
      <vt:lpstr>Spring Cloud Stream </vt:lpstr>
      <vt:lpstr>Spring Cloud Stream</vt:lpstr>
      <vt:lpstr>Cross-Cutting Concern Patterns</vt:lpstr>
      <vt:lpstr>Cross-Cutting Concern Patterns</vt:lpstr>
      <vt:lpstr>Cross-Cutting Concern Patterns</vt:lpstr>
      <vt:lpstr>Cross-Cutting Concern Patterns</vt:lpstr>
      <vt:lpstr>Spring Cloud Config</vt:lpstr>
      <vt:lpstr>Spring Cloud Config</vt:lpstr>
      <vt:lpstr>Spring Cloud Config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Microservices Programing Introduction</dc:title>
  <dc:creator>Rastgar Mostafa</dc:creator>
  <cp:lastModifiedBy>Rastgar Mostafa</cp:lastModifiedBy>
  <cp:revision>130</cp:revision>
  <dcterms:created xsi:type="dcterms:W3CDTF">2019-05-25T03:50:23Z</dcterms:created>
  <dcterms:modified xsi:type="dcterms:W3CDTF">2019-08-07T08:52:53Z</dcterms:modified>
</cp:coreProperties>
</file>