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97" r:id="rId4"/>
    <p:sldId id="306" r:id="rId5"/>
    <p:sldId id="307" r:id="rId6"/>
    <p:sldId id="308" r:id="rId7"/>
    <p:sldId id="310" r:id="rId8"/>
    <p:sldId id="309" r:id="rId9"/>
    <p:sldId id="311" r:id="rId10"/>
    <p:sldId id="31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7" autoAdjust="0"/>
    <p:restoredTop sz="94660"/>
  </p:normalViewPr>
  <p:slideViewPr>
    <p:cSldViewPr snapToGrid="0">
      <p:cViewPr varScale="1">
        <p:scale>
          <a:sx n="90" d="100"/>
          <a:sy n="9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E2C83B3-BC70-42EF-8C53-F06C1DCB747B}" type="datetimeFigureOut">
              <a:rPr lang="fa-IR" smtClean="0"/>
              <a:t>09/12/1440</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04DB9CF-E72C-422D-BCB7-B971EA9A73BF}" type="slidenum">
              <a:rPr lang="fa-IR" smtClean="0"/>
              <a:t>‹#›</a:t>
            </a:fld>
            <a:endParaRPr lang="fa-IR"/>
          </a:p>
        </p:txBody>
      </p:sp>
    </p:spTree>
    <p:extLst>
      <p:ext uri="{BB962C8B-B14F-4D97-AF65-F5344CB8AC3E}">
        <p14:creationId xmlns:p14="http://schemas.microsoft.com/office/powerpoint/2010/main" val="311570700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E04DB9CF-E72C-422D-BCB7-B971EA9A73BF}" type="slidenum">
              <a:rPr lang="fa-IR" smtClean="0"/>
              <a:t>1</a:t>
            </a:fld>
            <a:endParaRPr lang="fa-IR"/>
          </a:p>
        </p:txBody>
      </p:sp>
    </p:spTree>
    <p:extLst>
      <p:ext uri="{BB962C8B-B14F-4D97-AF65-F5344CB8AC3E}">
        <p14:creationId xmlns:p14="http://schemas.microsoft.com/office/powerpoint/2010/main" val="137477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E04DB9CF-E72C-422D-BCB7-B971EA9A73BF}" type="slidenum">
              <a:rPr lang="fa-IR" smtClean="0"/>
              <a:t>2</a:t>
            </a:fld>
            <a:endParaRPr lang="fa-IR"/>
          </a:p>
        </p:txBody>
      </p:sp>
    </p:spTree>
    <p:extLst>
      <p:ext uri="{BB962C8B-B14F-4D97-AF65-F5344CB8AC3E}">
        <p14:creationId xmlns:p14="http://schemas.microsoft.com/office/powerpoint/2010/main" val="12926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1C1B5A-7E4F-4837-8588-1FE53E41A393}"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81F7B-9B06-4C0D-B3A2-660B70585E5C}" type="datetime1">
              <a:rPr lang="en-US" smtClean="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A9EABA-1C8D-4FB2-B217-249DA5EB4A06}"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B2B4E5-5788-4E3C-B5B8-CEB68F9998B9}"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47986-99D1-4BA1-B007-15BEAD6298A7}"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DC991C-DC97-4C14-9CD8-DCE54427E85F}" type="datetime1">
              <a:rPr lang="en-US" smtClean="0"/>
              <a:t>8/10/2019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B1842-2ED5-4B07-9D13-8E7B1CC790E9}" type="datetime1">
              <a:rPr lang="en-US" smtClean="0"/>
              <a:t>8/10/2019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595A49-717B-48EB-B6AE-8C33070367C3}"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83C988-B6CC-42A6-88AB-7F0D281CE272}"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F1F39D-F247-4646-9CD1-B644946FB679}"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472B9-AD07-4CEC-A594-8B1EB2C3A532}"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3C737F-C3B9-49E3-ACA5-D08AEAE759CD}" type="datetime1">
              <a:rPr lang="en-US" smtClean="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9B8AA6-B948-4BF4-8AA9-B08B102ED3A3}" type="datetime1">
              <a:rPr lang="en-US" smtClean="0"/>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E158C7F-5B8D-4BFD-9CA6-B8BA056DC279}" type="datetime1">
              <a:rPr lang="en-US" smtClean="0"/>
              <a:t>8/10/2019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DE325F-6C83-43F5-A20B-31F37F2F45D6}" type="datetime1">
              <a:rPr lang="en-US" smtClean="0"/>
              <a:t>8/10/2019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40F520C-DFBF-4845-9193-0991A603F496}" type="datetime1">
              <a:rPr lang="en-US" smtClean="0"/>
              <a:t>8/10/2019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607EA-9C86-4146-B6F7-CFC50B167FC5}" type="datetime1">
              <a:rPr lang="en-US" smtClean="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E08572-BC67-4108-AF07-CD265644E416}" type="datetime1">
              <a:rPr lang="en-US" smtClean="0"/>
              <a:t>8/10/2019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Observability Patterns</a:t>
            </a:r>
            <a:endParaRPr lang="fa-IR" sz="6000" dirty="0"/>
          </a:p>
        </p:txBody>
      </p:sp>
      <p:sp>
        <p:nvSpPr>
          <p:cNvPr id="3" name="Subtitle 2"/>
          <p:cNvSpPr>
            <a:spLocks noGrp="1"/>
          </p:cNvSpPr>
          <p:nvPr>
            <p:ph type="subTitle" idx="1"/>
          </p:nvPr>
        </p:nvSpPr>
        <p:spPr/>
        <p:txBody>
          <a:bodyPr/>
          <a:lstStyle/>
          <a:p>
            <a:r>
              <a:rPr lang="en-US" dirty="0"/>
              <a:t>Mostafa Rastgar</a:t>
            </a:r>
          </a:p>
          <a:p>
            <a:r>
              <a:rPr lang="en-US" dirty="0" err="1" smtClean="0"/>
              <a:t>AUGust</a:t>
            </a:r>
            <a:r>
              <a:rPr lang="en-US" dirty="0" smtClean="0"/>
              <a:t> 2019</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646567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t>
            </a:r>
            <a:r>
              <a:rPr lang="en-US" dirty="0" err="1"/>
              <a:t>Zipkin</a:t>
            </a:r>
            <a:r>
              <a:rPr lang="en-US" dirty="0"/>
              <a:t> </a:t>
            </a:r>
            <a:endParaRPr lang="fa-IR" dirty="0"/>
          </a:p>
        </p:txBody>
      </p:sp>
      <p:sp>
        <p:nvSpPr>
          <p:cNvPr id="3" name="Content Placeholder 2"/>
          <p:cNvSpPr>
            <a:spLocks noGrp="1"/>
          </p:cNvSpPr>
          <p:nvPr>
            <p:ph idx="1"/>
          </p:nvPr>
        </p:nvSpPr>
        <p:spPr/>
        <p:txBody>
          <a:bodyPr>
            <a:normAutofit lnSpcReduction="10000"/>
          </a:bodyPr>
          <a:lstStyle/>
          <a:p>
            <a:pPr algn="l" rtl="0"/>
            <a:r>
              <a:rPr lang="en-US" dirty="0" err="1" smtClean="0"/>
              <a:t>Zipkin</a:t>
            </a:r>
            <a:endParaRPr lang="en-US" dirty="0"/>
          </a:p>
          <a:p>
            <a:pPr lvl="1" algn="l" rtl="0"/>
            <a:r>
              <a:rPr lang="en-US" dirty="0" smtClean="0"/>
              <a:t>You can trace </a:t>
            </a:r>
            <a:r>
              <a:rPr lang="en-US" dirty="0"/>
              <a:t>your request among the </a:t>
            </a:r>
            <a:r>
              <a:rPr lang="en-US" dirty="0" err="1"/>
              <a:t>microservices</a:t>
            </a:r>
            <a:r>
              <a:rPr lang="en-US" dirty="0"/>
              <a:t> </a:t>
            </a:r>
          </a:p>
          <a:p>
            <a:pPr lvl="1" algn="l" rtl="0"/>
            <a:r>
              <a:rPr lang="en-US" dirty="0" err="1"/>
              <a:t>Zipkin</a:t>
            </a:r>
            <a:r>
              <a:rPr lang="en-US" dirty="0"/>
              <a:t> owes credit to its original founders, Twitter, and the Google Dapper paper on which it was based. In the last year </a:t>
            </a:r>
            <a:r>
              <a:rPr lang="en-US" dirty="0" err="1"/>
              <a:t>Zipkin</a:t>
            </a:r>
            <a:r>
              <a:rPr lang="en-US" dirty="0"/>
              <a:t> left the nest (pun intended) and is now an </a:t>
            </a:r>
            <a:r>
              <a:rPr lang="en-US" dirty="0" err="1"/>
              <a:t>organisation</a:t>
            </a:r>
            <a:r>
              <a:rPr lang="en-US" dirty="0"/>
              <a:t> called </a:t>
            </a:r>
            <a:r>
              <a:rPr lang="en-US" dirty="0" err="1"/>
              <a:t>OpenZipkin</a:t>
            </a:r>
            <a:r>
              <a:rPr lang="en-US" dirty="0"/>
              <a:t>. </a:t>
            </a:r>
            <a:r>
              <a:rPr lang="en-US" dirty="0" err="1"/>
              <a:t>OpenZipkin</a:t>
            </a:r>
            <a:r>
              <a:rPr lang="en-US" dirty="0"/>
              <a:t> has had a lot of recent work from Uber, </a:t>
            </a:r>
            <a:r>
              <a:rPr lang="en-US" dirty="0" err="1"/>
              <a:t>MdSol</a:t>
            </a:r>
            <a:r>
              <a:rPr lang="en-US" dirty="0"/>
              <a:t>, </a:t>
            </a:r>
            <a:r>
              <a:rPr lang="en-US" dirty="0" err="1"/>
              <a:t>SoundCloud</a:t>
            </a:r>
            <a:r>
              <a:rPr lang="en-US" dirty="0"/>
              <a:t>, Yelp, Prezi, </a:t>
            </a:r>
            <a:r>
              <a:rPr lang="en-US" dirty="0" smtClean="0"/>
              <a:t>Firebase, …</a:t>
            </a:r>
          </a:p>
          <a:p>
            <a:pPr algn="l" rtl="0"/>
            <a:r>
              <a:rPr lang="en-US" dirty="0" smtClean="0"/>
              <a:t>Sleuth</a:t>
            </a:r>
          </a:p>
          <a:p>
            <a:pPr lvl="1" algn="l" rtl="0"/>
            <a:r>
              <a:rPr lang="en-US" dirty="0"/>
              <a:t>Spring Cloud Sleuth implements a distributed tracing solution for Spring Cloud, borrowing heavily from Dapper, </a:t>
            </a:r>
            <a:r>
              <a:rPr lang="en-US" dirty="0" err="1"/>
              <a:t>Zipkin</a:t>
            </a:r>
            <a:r>
              <a:rPr lang="en-US" dirty="0"/>
              <a:t> and </a:t>
            </a:r>
            <a:r>
              <a:rPr lang="en-US" dirty="0" err="1" smtClean="0"/>
              <a:t>Htrace</a:t>
            </a:r>
            <a:endParaRPr lang="en-US" dirty="0" smtClean="0"/>
          </a:p>
          <a:p>
            <a:pPr lvl="1" algn="l" rtl="0"/>
            <a:r>
              <a:rPr lang="en-US" dirty="0"/>
              <a:t>For most users Sleuth should be invisible, and all your interactions with external systems should be instrumented </a:t>
            </a:r>
            <a:r>
              <a:rPr lang="en-US" dirty="0" smtClean="0"/>
              <a:t>automatically</a:t>
            </a:r>
          </a:p>
          <a:p>
            <a:pPr lvl="1" algn="l" rtl="0"/>
            <a:r>
              <a:rPr lang="en-US" dirty="0" smtClean="0"/>
              <a:t>For </a:t>
            </a:r>
            <a:r>
              <a:rPr lang="en-US" dirty="0"/>
              <a:t>more detail refer https://spring.io/projects/spring-cloud-sleuth</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85070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781" y="518041"/>
            <a:ext cx="4742121" cy="6322828"/>
          </a:xfrm>
          <a:prstGeom prst="rect">
            <a:avLst/>
          </a:prstGeom>
        </p:spPr>
      </p:pic>
      <p:sp>
        <p:nvSpPr>
          <p:cNvPr id="3" name="Slide Number Placeholder 2"/>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572344358"/>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fa-IR" dirty="0"/>
          </a:p>
        </p:txBody>
      </p:sp>
      <p:sp>
        <p:nvSpPr>
          <p:cNvPr id="3" name="Content Placeholder 2"/>
          <p:cNvSpPr>
            <a:spLocks noGrp="1"/>
          </p:cNvSpPr>
          <p:nvPr>
            <p:ph idx="1"/>
          </p:nvPr>
        </p:nvSpPr>
        <p:spPr/>
        <p:txBody>
          <a:bodyPr>
            <a:normAutofit/>
          </a:bodyPr>
          <a:lstStyle/>
          <a:p>
            <a:pPr algn="l" rtl="0"/>
            <a:r>
              <a:rPr lang="en-US" dirty="0"/>
              <a:t>Observability Patterns</a:t>
            </a:r>
          </a:p>
          <a:p>
            <a:pPr lvl="1" algn="l" rtl="0"/>
            <a:r>
              <a:rPr lang="en-US" dirty="0" smtClean="0"/>
              <a:t>Log </a:t>
            </a:r>
            <a:r>
              <a:rPr lang="en-US" dirty="0" smtClean="0"/>
              <a:t>Aggregation</a:t>
            </a:r>
          </a:p>
          <a:p>
            <a:pPr lvl="1" algn="l" rtl="0"/>
            <a:r>
              <a:rPr lang="en-US" dirty="0"/>
              <a:t>Performance </a:t>
            </a:r>
            <a:r>
              <a:rPr lang="en-US" dirty="0" smtClean="0"/>
              <a:t>Metrics</a:t>
            </a:r>
          </a:p>
          <a:p>
            <a:pPr lvl="1" algn="l" rtl="0"/>
            <a:r>
              <a:rPr lang="en-US" dirty="0"/>
              <a:t>Distributed </a:t>
            </a:r>
            <a:r>
              <a:rPr lang="en-US" dirty="0" smtClean="0"/>
              <a:t>Tracing</a:t>
            </a:r>
          </a:p>
          <a:p>
            <a:pPr lvl="1" algn="l" rtl="0"/>
            <a:r>
              <a:rPr lang="en-US" dirty="0"/>
              <a:t>Health </a:t>
            </a:r>
            <a:r>
              <a:rPr lang="en-US" dirty="0" smtClean="0"/>
              <a:t>Check</a:t>
            </a:r>
          </a:p>
          <a:p>
            <a:pPr algn="l" rtl="0"/>
            <a:r>
              <a:rPr lang="en-US" dirty="0" smtClean="0"/>
              <a:t>Demo</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009265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Aggregation</a:t>
            </a:r>
            <a:br>
              <a:rPr lang="en-US" dirty="0"/>
            </a:br>
            <a:r>
              <a:rPr lang="en-US" dirty="0"/>
              <a:t/>
            </a:r>
            <a:br>
              <a:rPr lang="en-US" dirty="0"/>
            </a:br>
            <a:endParaRPr lang="fa-IR" dirty="0"/>
          </a:p>
        </p:txBody>
      </p:sp>
      <p:sp>
        <p:nvSpPr>
          <p:cNvPr id="3" name="Content Placeholder 2"/>
          <p:cNvSpPr>
            <a:spLocks noGrp="1"/>
          </p:cNvSpPr>
          <p:nvPr>
            <p:ph idx="1"/>
          </p:nvPr>
        </p:nvSpPr>
        <p:spPr/>
        <p:txBody>
          <a:bodyPr>
            <a:normAutofit fontScale="92500" lnSpcReduction="10000"/>
          </a:bodyPr>
          <a:lstStyle/>
          <a:p>
            <a:pPr algn="l" rtl="0"/>
            <a:r>
              <a:rPr lang="en-US" dirty="0" smtClean="0"/>
              <a:t>Problem</a:t>
            </a:r>
          </a:p>
          <a:p>
            <a:pPr lvl="1" algn="l" rtl="0"/>
            <a:r>
              <a:rPr lang="en-US" dirty="0"/>
              <a:t>Consider a use case where an application consists of multiple service instances that are running on multiple machines. Requests often span multiple service instances. Each service instance generates a log file in a standardized format. How can we understand the application behavior through logs for a particular request?</a:t>
            </a:r>
            <a:endParaRPr lang="en-US" dirty="0" smtClean="0"/>
          </a:p>
          <a:p>
            <a:pPr algn="l" rtl="0"/>
            <a:r>
              <a:rPr lang="en-US" dirty="0" smtClean="0"/>
              <a:t>Solution</a:t>
            </a:r>
          </a:p>
          <a:p>
            <a:pPr lvl="1" algn="l" rtl="0"/>
            <a:r>
              <a:rPr lang="en-US" dirty="0"/>
              <a:t>We </a:t>
            </a:r>
            <a:r>
              <a:rPr lang="en-US" dirty="0" smtClean="0"/>
              <a:t>need </a:t>
            </a:r>
            <a:r>
              <a:rPr lang="en-US" dirty="0"/>
              <a:t>a centralized logging service that aggregates logs from each service instance. Users can search and analyze the logs. They can configure alerts that are triggered when certain messages appear in the logs. For example, PCF does have </a:t>
            </a:r>
            <a:r>
              <a:rPr lang="en-US" dirty="0" err="1"/>
              <a:t>Loggeregator</a:t>
            </a:r>
            <a:r>
              <a:rPr lang="en-US" dirty="0"/>
              <a:t>, which collects logs from each component (router, controller, </a:t>
            </a:r>
            <a:r>
              <a:rPr lang="en-US" dirty="0" err="1"/>
              <a:t>diego</a:t>
            </a:r>
            <a:r>
              <a:rPr lang="en-US" dirty="0"/>
              <a:t>, etc...) of the PCF platform along with applications. AWS Cloud Watch also does the same</a:t>
            </a:r>
            <a:r>
              <a:rPr lang="en-US" dirty="0" smtClean="0"/>
              <a:t>.</a:t>
            </a:r>
          </a:p>
          <a:p>
            <a:pPr lvl="1" algn="l" rtl="0"/>
            <a:r>
              <a:rPr lang="en-US" dirty="0" err="1" smtClean="0"/>
              <a:t>Kafa</a:t>
            </a:r>
            <a:r>
              <a:rPr lang="en-US" dirty="0" smtClean="0"/>
              <a:t> + ELK could be a general best-</a:t>
            </a:r>
            <a:r>
              <a:rPr lang="en-US" dirty="0" err="1" smtClean="0"/>
              <a:t>parctice</a:t>
            </a:r>
            <a:r>
              <a:rPr lang="en-US" dirty="0" smtClean="0"/>
              <a:t> solution</a:t>
            </a:r>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019102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endParaRPr lang="fa-IR" dirty="0"/>
          </a:p>
        </p:txBody>
      </p:sp>
      <p:sp>
        <p:nvSpPr>
          <p:cNvPr id="3" name="Content Placeholder 2"/>
          <p:cNvSpPr>
            <a:spLocks noGrp="1"/>
          </p:cNvSpPr>
          <p:nvPr>
            <p:ph idx="1"/>
          </p:nvPr>
        </p:nvSpPr>
        <p:spPr/>
        <p:txBody>
          <a:bodyPr>
            <a:normAutofit lnSpcReduction="10000"/>
          </a:bodyPr>
          <a:lstStyle/>
          <a:p>
            <a:pPr algn="l" rtl="0"/>
            <a:r>
              <a:rPr lang="en-US" dirty="0" smtClean="0"/>
              <a:t>Problem</a:t>
            </a:r>
          </a:p>
          <a:p>
            <a:pPr lvl="1" algn="l" rtl="0"/>
            <a:r>
              <a:rPr lang="en-US" dirty="0"/>
              <a:t>When the service portfolio increases due to </a:t>
            </a:r>
            <a:r>
              <a:rPr lang="en-US" dirty="0" err="1"/>
              <a:t>microservice</a:t>
            </a:r>
            <a:r>
              <a:rPr lang="en-US" dirty="0"/>
              <a:t> architecture, it becomes critical to keep a watch on the transactions so that patterns can be monitored and alerts sent when an issue happens. How should we collect metrics to monitor application </a:t>
            </a:r>
            <a:r>
              <a:rPr lang="en-US" dirty="0" err="1"/>
              <a:t>perfomance</a:t>
            </a:r>
            <a:r>
              <a:rPr lang="en-US" dirty="0"/>
              <a:t>?</a:t>
            </a:r>
            <a:endParaRPr lang="en-US" dirty="0" smtClean="0"/>
          </a:p>
          <a:p>
            <a:pPr algn="l" rtl="0"/>
            <a:r>
              <a:rPr lang="en-US" dirty="0" smtClean="0"/>
              <a:t>Solution</a:t>
            </a:r>
          </a:p>
          <a:p>
            <a:pPr lvl="1" algn="l" rtl="0"/>
            <a:r>
              <a:rPr lang="en-US" dirty="0"/>
              <a:t>A metrics service is required to gather statistics about individual operations. It should aggregate the metrics of an application service, which provides reporting and alerting. There are two models for aggregating metrics</a:t>
            </a:r>
            <a:r>
              <a:rPr lang="en-US" dirty="0" smtClean="0"/>
              <a:t>:</a:t>
            </a:r>
          </a:p>
          <a:p>
            <a:pPr lvl="2" algn="l" rtl="0"/>
            <a:r>
              <a:rPr lang="en-US" dirty="0"/>
              <a:t>Push — the service pushes metrics to the metrics service e.g. </a:t>
            </a:r>
            <a:r>
              <a:rPr lang="en-US" dirty="0" err="1"/>
              <a:t>NewRelic</a:t>
            </a:r>
            <a:r>
              <a:rPr lang="en-US" dirty="0"/>
              <a:t>, </a:t>
            </a:r>
            <a:r>
              <a:rPr lang="en-US" dirty="0" err="1" smtClean="0"/>
              <a:t>AppDynamics</a:t>
            </a:r>
            <a:endParaRPr lang="en-US" dirty="0" smtClean="0"/>
          </a:p>
          <a:p>
            <a:pPr lvl="2" algn="l" rtl="0"/>
            <a:r>
              <a:rPr lang="en-US" dirty="0"/>
              <a:t>Pull — the metrics services pulls metrics from the service e.g. Prometheus + Spring Boot Actuator</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794843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Tracing</a:t>
            </a:r>
            <a:endParaRPr lang="fa-IR" dirty="0"/>
          </a:p>
        </p:txBody>
      </p:sp>
      <p:sp>
        <p:nvSpPr>
          <p:cNvPr id="3" name="Content Placeholder 2"/>
          <p:cNvSpPr>
            <a:spLocks noGrp="1"/>
          </p:cNvSpPr>
          <p:nvPr>
            <p:ph idx="1"/>
          </p:nvPr>
        </p:nvSpPr>
        <p:spPr/>
        <p:txBody>
          <a:bodyPr>
            <a:normAutofit fontScale="92500" lnSpcReduction="10000"/>
          </a:bodyPr>
          <a:lstStyle/>
          <a:p>
            <a:pPr algn="l" rtl="0"/>
            <a:r>
              <a:rPr lang="en-US" dirty="0" smtClean="0"/>
              <a:t>Problem</a:t>
            </a:r>
          </a:p>
          <a:p>
            <a:pPr lvl="1" algn="l" rtl="0"/>
            <a:r>
              <a:rPr lang="en-US" dirty="0" smtClean="0"/>
              <a:t>In </a:t>
            </a:r>
            <a:r>
              <a:rPr lang="en-US" dirty="0" err="1"/>
              <a:t>microservice</a:t>
            </a:r>
            <a:r>
              <a:rPr lang="en-US" dirty="0"/>
              <a:t> architecture, requests often span multiple services. Each service handles a request by performing one or more operations across multiple services. Then, how do we trace a request end-to-end to troubleshoot the problem?</a:t>
            </a:r>
            <a:endParaRPr lang="en-US" dirty="0" smtClean="0"/>
          </a:p>
          <a:p>
            <a:pPr algn="l" rtl="0"/>
            <a:r>
              <a:rPr lang="en-US" dirty="0" smtClean="0"/>
              <a:t>Solution</a:t>
            </a:r>
          </a:p>
          <a:p>
            <a:pPr lvl="1" algn="l" rtl="0"/>
            <a:r>
              <a:rPr lang="en-US" dirty="0"/>
              <a:t>We need a service </a:t>
            </a:r>
            <a:r>
              <a:rPr lang="en-US" dirty="0" smtClean="0"/>
              <a:t>which</a:t>
            </a:r>
          </a:p>
          <a:p>
            <a:pPr lvl="2" algn="l" rtl="0"/>
            <a:r>
              <a:rPr lang="en-US" dirty="0" smtClean="0"/>
              <a:t>Assigns </a:t>
            </a:r>
            <a:r>
              <a:rPr lang="en-US" dirty="0"/>
              <a:t>each external request a unique external request id.</a:t>
            </a:r>
          </a:p>
          <a:p>
            <a:pPr lvl="2" algn="l" rtl="0"/>
            <a:r>
              <a:rPr lang="en-US" dirty="0" smtClean="0"/>
              <a:t>Passes </a:t>
            </a:r>
            <a:r>
              <a:rPr lang="en-US" dirty="0"/>
              <a:t>the external request id to all services.</a:t>
            </a:r>
          </a:p>
          <a:p>
            <a:pPr lvl="2" algn="l" rtl="0"/>
            <a:r>
              <a:rPr lang="en-US" dirty="0" smtClean="0"/>
              <a:t>Includes </a:t>
            </a:r>
            <a:r>
              <a:rPr lang="en-US" dirty="0"/>
              <a:t>the external request id in all log messages.</a:t>
            </a:r>
          </a:p>
          <a:p>
            <a:pPr lvl="2" algn="l" rtl="0"/>
            <a:r>
              <a:rPr lang="en-US" dirty="0" smtClean="0"/>
              <a:t>Records </a:t>
            </a:r>
            <a:r>
              <a:rPr lang="en-US" dirty="0"/>
              <a:t>information (e.g. start time, end time) about the requests and operations performed when handling an external request in a centralized service.</a:t>
            </a:r>
          </a:p>
          <a:p>
            <a:pPr lvl="1" algn="l" rtl="0"/>
            <a:r>
              <a:rPr lang="en-US" dirty="0"/>
              <a:t>Spring Cloud </a:t>
            </a:r>
            <a:r>
              <a:rPr lang="en-US" dirty="0" err="1"/>
              <a:t>Slueth</a:t>
            </a:r>
            <a:r>
              <a:rPr lang="en-US" dirty="0"/>
              <a:t>, along with </a:t>
            </a:r>
            <a:r>
              <a:rPr lang="en-US" dirty="0" err="1"/>
              <a:t>Zipkin</a:t>
            </a:r>
            <a:r>
              <a:rPr lang="en-US" dirty="0"/>
              <a:t> server, is a common implementation.</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108923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Check</a:t>
            </a:r>
            <a:endParaRPr lang="fa-IR" dirty="0"/>
          </a:p>
        </p:txBody>
      </p:sp>
      <p:sp>
        <p:nvSpPr>
          <p:cNvPr id="3" name="Content Placeholder 2"/>
          <p:cNvSpPr>
            <a:spLocks noGrp="1"/>
          </p:cNvSpPr>
          <p:nvPr>
            <p:ph idx="1"/>
          </p:nvPr>
        </p:nvSpPr>
        <p:spPr/>
        <p:txBody>
          <a:bodyPr>
            <a:normAutofit/>
          </a:bodyPr>
          <a:lstStyle/>
          <a:p>
            <a:pPr algn="l" rtl="0"/>
            <a:r>
              <a:rPr lang="en-US" dirty="0" smtClean="0"/>
              <a:t>Problem</a:t>
            </a:r>
          </a:p>
          <a:p>
            <a:pPr lvl="1" algn="l" rtl="0"/>
            <a:r>
              <a:rPr lang="en-US" dirty="0"/>
              <a:t>When </a:t>
            </a:r>
            <a:r>
              <a:rPr lang="en-US" dirty="0" err="1"/>
              <a:t>microservice</a:t>
            </a:r>
            <a:r>
              <a:rPr lang="en-US" dirty="0"/>
              <a:t> architecture has been implemented, there is a chance that a service might be up but not able to handle transactions. In that case, how do you ensure a request doesn't go to those failed instances? With a load balancing pattern implementation.</a:t>
            </a:r>
            <a:endParaRPr lang="en-US" dirty="0" smtClean="0"/>
          </a:p>
          <a:p>
            <a:pPr algn="l" rtl="0"/>
            <a:r>
              <a:rPr lang="en-US" dirty="0" smtClean="0"/>
              <a:t>Solution</a:t>
            </a:r>
          </a:p>
          <a:p>
            <a:pPr lvl="1" algn="l" rtl="0"/>
            <a:r>
              <a:rPr lang="en-US" dirty="0"/>
              <a:t>Each service needs to have an endpoint which can be used to check the health of the application, such as /health. This API should </a:t>
            </a:r>
            <a:r>
              <a:rPr lang="en-US" dirty="0" smtClean="0"/>
              <a:t>check </a:t>
            </a:r>
            <a:r>
              <a:rPr lang="en-US" dirty="0"/>
              <a:t>the status of the host, the connection to other services/infrastructure, and any specific logic.</a:t>
            </a:r>
          </a:p>
          <a:p>
            <a:pPr lvl="1" algn="l" rtl="0"/>
            <a:r>
              <a:rPr lang="en-US" dirty="0" smtClean="0"/>
              <a:t>Spring </a:t>
            </a:r>
            <a:r>
              <a:rPr lang="en-US" dirty="0"/>
              <a:t>Boot Actuator does implement a /health endpoint and the implementation can be customized, as well.</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4002247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r>
              <a:rPr lang="en-US" dirty="0" smtClean="0"/>
              <a:t>Circuit breaker in Cross-Cutting </a:t>
            </a:r>
            <a:r>
              <a:rPr lang="en-US" dirty="0"/>
              <a:t>Concern </a:t>
            </a:r>
            <a:r>
              <a:rPr lang="en-US" dirty="0" smtClean="0"/>
              <a:t>Patterns category</a:t>
            </a:r>
            <a:endParaRPr lang="fa-IR" dirty="0"/>
          </a:p>
        </p:txBody>
      </p:sp>
      <p:sp>
        <p:nvSpPr>
          <p:cNvPr id="3" name="Content Placeholder 2"/>
          <p:cNvSpPr>
            <a:spLocks noGrp="1"/>
          </p:cNvSpPr>
          <p:nvPr>
            <p:ph idx="1"/>
          </p:nvPr>
        </p:nvSpPr>
        <p:spPr/>
        <p:txBody>
          <a:bodyPr>
            <a:normAutofit fontScale="85000" lnSpcReduction="20000"/>
          </a:bodyPr>
          <a:lstStyle/>
          <a:p>
            <a:pPr algn="l" rtl="0"/>
            <a:r>
              <a:rPr lang="en-US" dirty="0" smtClean="0"/>
              <a:t>Problem:</a:t>
            </a:r>
          </a:p>
          <a:p>
            <a:pPr lvl="1" algn="l" rtl="0"/>
            <a:r>
              <a:rPr lang="en-US" dirty="0" smtClean="0"/>
              <a:t>What will happen if downstream service is down?</a:t>
            </a:r>
          </a:p>
          <a:p>
            <a:pPr lvl="2" algn="l" rtl="0"/>
            <a:r>
              <a:rPr lang="en-US" dirty="0"/>
              <a:t>F</a:t>
            </a:r>
            <a:r>
              <a:rPr lang="en-US" dirty="0" smtClean="0"/>
              <a:t>irst</a:t>
            </a:r>
            <a:r>
              <a:rPr lang="en-US" dirty="0"/>
              <a:t>, the request will keep going to the down service, exhausting network resources and slowing </a:t>
            </a:r>
            <a:r>
              <a:rPr lang="en-US" dirty="0" smtClean="0"/>
              <a:t>performance</a:t>
            </a:r>
          </a:p>
          <a:p>
            <a:pPr lvl="2" algn="l" rtl="0"/>
            <a:r>
              <a:rPr lang="en-US" dirty="0"/>
              <a:t>Second, How do we avoid cascading service failures and handle failures </a:t>
            </a:r>
            <a:r>
              <a:rPr lang="en-US" dirty="0" smtClean="0"/>
              <a:t>gracefully</a:t>
            </a:r>
          </a:p>
          <a:p>
            <a:pPr algn="l" rtl="0"/>
            <a:r>
              <a:rPr lang="en-US" dirty="0" smtClean="0"/>
              <a:t>Solution:</a:t>
            </a:r>
          </a:p>
          <a:p>
            <a:pPr lvl="1" algn="l" rtl="0"/>
            <a:r>
              <a:rPr lang="en-US" dirty="0"/>
              <a:t>The consumer should invoke a remote service via a proxy that behaves in a similar fashion to an electrical circuit </a:t>
            </a:r>
            <a:r>
              <a:rPr lang="en-US" dirty="0" smtClean="0"/>
              <a:t>breaker</a:t>
            </a:r>
          </a:p>
          <a:p>
            <a:pPr lvl="1" algn="l" rtl="0"/>
            <a:r>
              <a:rPr lang="en-US" dirty="0"/>
              <a:t>When the number of consecutive failures crosses a threshold, the circuit breaker </a:t>
            </a:r>
            <a:r>
              <a:rPr lang="en-US" dirty="0" smtClean="0"/>
              <a:t>trips</a:t>
            </a:r>
          </a:p>
          <a:p>
            <a:pPr lvl="1" algn="l" rtl="0"/>
            <a:r>
              <a:rPr lang="en-US" dirty="0"/>
              <a:t>After the timeout expires the circuit breaker allows a limited number of test requests to pass </a:t>
            </a:r>
            <a:r>
              <a:rPr lang="en-US" dirty="0" smtClean="0"/>
              <a:t>through</a:t>
            </a:r>
          </a:p>
          <a:p>
            <a:pPr lvl="1" algn="l" rtl="0"/>
            <a:r>
              <a:rPr lang="en-US" dirty="0"/>
              <a:t>If those requests succeed, the circuit breaker resumes normal </a:t>
            </a:r>
            <a:r>
              <a:rPr lang="en-US" dirty="0" smtClean="0"/>
              <a:t>operation</a:t>
            </a:r>
            <a:endParaRPr lang="fa-IR" dirty="0" smtClean="0"/>
          </a:p>
          <a:p>
            <a:pPr algn="l" rtl="0"/>
            <a:r>
              <a:rPr lang="en-US" dirty="0"/>
              <a:t>Netflix </a:t>
            </a:r>
            <a:r>
              <a:rPr lang="en-US" dirty="0" err="1"/>
              <a:t>Hystrix</a:t>
            </a:r>
            <a:r>
              <a:rPr lang="en-US" dirty="0"/>
              <a:t> is a good implementation of the circuit breaker pattern. It also helps you to define a fallback mechanism which can be used when the circuit breaker trips</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593533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Demo-Actuator</a:t>
            </a:r>
          </a:p>
        </p:txBody>
      </p:sp>
      <p:sp>
        <p:nvSpPr>
          <p:cNvPr id="3" name="Content Placeholder 2"/>
          <p:cNvSpPr>
            <a:spLocks noGrp="1"/>
          </p:cNvSpPr>
          <p:nvPr>
            <p:ph idx="1"/>
          </p:nvPr>
        </p:nvSpPr>
        <p:spPr>
          <a:xfrm>
            <a:off x="1103312" y="1340428"/>
            <a:ext cx="8946541" cy="5237018"/>
          </a:xfrm>
        </p:spPr>
        <p:txBody>
          <a:bodyPr>
            <a:normAutofit/>
          </a:bodyPr>
          <a:lstStyle/>
          <a:p>
            <a:pPr algn="l" rtl="0"/>
            <a:r>
              <a:rPr lang="en-US" dirty="0" smtClean="0"/>
              <a:t>Actuator</a:t>
            </a:r>
            <a:endParaRPr lang="fa-IR" dirty="0" smtClean="0"/>
          </a:p>
          <a:p>
            <a:pPr lvl="1" algn="l" rtl="0"/>
            <a:r>
              <a:rPr lang="en-US" dirty="0"/>
              <a:t>In essence, Actuator brings production-ready features to our </a:t>
            </a:r>
            <a:r>
              <a:rPr lang="en-US" dirty="0" smtClean="0"/>
              <a:t>application</a:t>
            </a:r>
          </a:p>
          <a:p>
            <a:pPr lvl="1" algn="l" rtl="0"/>
            <a:r>
              <a:rPr lang="en-US" dirty="0"/>
              <a:t>Monitoring our app, gathering metrics, understanding traffic or the state of our database becomes trivial with this dependency</a:t>
            </a:r>
            <a:r>
              <a:rPr lang="en-US" dirty="0" smtClean="0"/>
              <a:t>.</a:t>
            </a:r>
          </a:p>
          <a:p>
            <a:pPr lvl="1" algn="l" rtl="0"/>
            <a:r>
              <a:rPr lang="en-US" dirty="0"/>
              <a:t>Endpoints</a:t>
            </a:r>
            <a:endParaRPr lang="en-US" dirty="0" smtClean="0"/>
          </a:p>
          <a:p>
            <a:pPr lvl="2" algn="l" rtl="0"/>
            <a:r>
              <a:rPr lang="en-US" b="1" dirty="0" smtClean="0"/>
              <a:t>/health: </a:t>
            </a:r>
            <a:r>
              <a:rPr lang="en-US" dirty="0"/>
              <a:t>Shows application health </a:t>
            </a:r>
            <a:r>
              <a:rPr lang="en-US" dirty="0" smtClean="0"/>
              <a:t>information</a:t>
            </a:r>
            <a:endParaRPr lang="en-US" dirty="0" smtClean="0"/>
          </a:p>
          <a:p>
            <a:pPr lvl="2" algn="l" rtl="0"/>
            <a:r>
              <a:rPr lang="en-US" b="1" dirty="0"/>
              <a:t>/</a:t>
            </a:r>
            <a:r>
              <a:rPr lang="en-US" b="1" dirty="0" smtClean="0"/>
              <a:t>info: </a:t>
            </a:r>
            <a:r>
              <a:rPr lang="en-US" dirty="0"/>
              <a:t>Displays arbitrary application info; not sensitive by </a:t>
            </a:r>
            <a:r>
              <a:rPr lang="en-US" dirty="0" smtClean="0"/>
              <a:t>default</a:t>
            </a:r>
          </a:p>
          <a:p>
            <a:pPr lvl="3" algn="l" rtl="0"/>
            <a:r>
              <a:rPr lang="en-US" dirty="0" smtClean="0"/>
              <a:t>info.app.name=Application Name</a:t>
            </a:r>
            <a:endParaRPr lang="en-US" dirty="0"/>
          </a:p>
          <a:p>
            <a:pPr lvl="3" algn="l" rtl="0"/>
            <a:r>
              <a:rPr lang="en-US" dirty="0" err="1" smtClean="0"/>
              <a:t>info.app.description</a:t>
            </a:r>
            <a:r>
              <a:rPr lang="en-US" dirty="0" smtClean="0"/>
              <a:t>=Application Description</a:t>
            </a:r>
            <a:endParaRPr lang="en-US" dirty="0"/>
          </a:p>
          <a:p>
            <a:pPr lvl="3" algn="l" rtl="0"/>
            <a:r>
              <a:rPr lang="en-US" dirty="0" err="1" smtClean="0"/>
              <a:t>info.app.version</a:t>
            </a:r>
            <a:r>
              <a:rPr lang="en-US" dirty="0" smtClean="0"/>
              <a:t>=Application Version</a:t>
            </a:r>
            <a:endParaRPr lang="en-US" dirty="0"/>
          </a:p>
          <a:p>
            <a:pPr lvl="2" algn="l" rtl="0"/>
            <a:r>
              <a:rPr lang="en-US" b="1" dirty="0" smtClean="0"/>
              <a:t>/metrics: </a:t>
            </a:r>
            <a:r>
              <a:rPr lang="en-US" dirty="0"/>
              <a:t>Shows ‘metrics’ information for the current application; it’s also sensitive by default</a:t>
            </a:r>
          </a:p>
          <a:p>
            <a:pPr lvl="2" algn="l" rtl="0"/>
            <a:r>
              <a:rPr lang="en-US" b="1" dirty="0" smtClean="0"/>
              <a:t>/trace: </a:t>
            </a:r>
            <a:r>
              <a:rPr lang="en-US" dirty="0"/>
              <a:t>Displays trace information (by default the last few HTTP requests)</a:t>
            </a:r>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883818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Demo-Circuit Breaker</a:t>
            </a:r>
            <a:endParaRPr lang="fa-IR" dirty="0"/>
          </a:p>
        </p:txBody>
      </p:sp>
      <p:sp>
        <p:nvSpPr>
          <p:cNvPr id="3" name="Content Placeholder 2"/>
          <p:cNvSpPr>
            <a:spLocks noGrp="1"/>
          </p:cNvSpPr>
          <p:nvPr>
            <p:ph idx="1"/>
          </p:nvPr>
        </p:nvSpPr>
        <p:spPr/>
        <p:txBody>
          <a:bodyPr>
            <a:normAutofit fontScale="62500" lnSpcReduction="20000"/>
          </a:bodyPr>
          <a:lstStyle/>
          <a:p>
            <a:pPr algn="l" rtl="0"/>
            <a:r>
              <a:rPr lang="en-US" dirty="0" err="1"/>
              <a:t>Hystrix</a:t>
            </a:r>
            <a:endParaRPr lang="en-US" dirty="0"/>
          </a:p>
          <a:p>
            <a:pPr lvl="1" algn="l" rtl="0"/>
            <a:r>
              <a:rPr lang="en-US" dirty="0"/>
              <a:t>Fallback</a:t>
            </a:r>
          </a:p>
          <a:p>
            <a:pPr lvl="1" algn="l" rtl="0"/>
            <a:r>
              <a:rPr lang="en-US" dirty="0"/>
              <a:t>Properties</a:t>
            </a:r>
          </a:p>
          <a:p>
            <a:pPr lvl="2" algn="l" rtl="0"/>
            <a:r>
              <a:rPr lang="en-US" b="1" dirty="0" err="1"/>
              <a:t>metrics.rollingStats.timeInMilliseconds</a:t>
            </a:r>
            <a:r>
              <a:rPr lang="en-US" b="1" dirty="0"/>
              <a:t>:</a:t>
            </a:r>
            <a:r>
              <a:rPr lang="en-US" dirty="0"/>
              <a:t> This property sets the duration of the statistical rolling window, in milliseconds</a:t>
            </a:r>
          </a:p>
          <a:p>
            <a:pPr lvl="2" algn="l" rtl="0"/>
            <a:r>
              <a:rPr lang="en-US" b="1" dirty="0" err="1"/>
              <a:t>circuitBreaker.requestVolumeThreshold</a:t>
            </a:r>
            <a:r>
              <a:rPr lang="en-US" b="1" dirty="0"/>
              <a:t>:</a:t>
            </a:r>
            <a:r>
              <a:rPr lang="en-US" dirty="0"/>
              <a:t> This property sets the minimum number of requests in a rolling window that will trip the circuit</a:t>
            </a:r>
          </a:p>
          <a:p>
            <a:pPr lvl="2" algn="l" rtl="0"/>
            <a:r>
              <a:rPr lang="en-US" b="1" dirty="0" err="1"/>
              <a:t>circuitBreaker.errorThresholdPercentage</a:t>
            </a:r>
            <a:r>
              <a:rPr lang="en-US" b="1" dirty="0"/>
              <a:t>:</a:t>
            </a:r>
            <a:r>
              <a:rPr lang="en-US" dirty="0"/>
              <a:t> This property sets the error percentage at or above which the circuit should trip open and start short-circuiting requests to fallback logic</a:t>
            </a:r>
          </a:p>
          <a:p>
            <a:pPr lvl="2" algn="l" rtl="0"/>
            <a:r>
              <a:rPr lang="en-US" b="1" dirty="0"/>
              <a:t>The conclusion of two above items:</a:t>
            </a:r>
            <a:r>
              <a:rPr lang="en-US" dirty="0"/>
              <a:t> within a timespan of duration </a:t>
            </a:r>
            <a:r>
              <a:rPr lang="en-US" dirty="0" err="1"/>
              <a:t>metrics.rollingStats.timeInMilliseconds</a:t>
            </a:r>
            <a:r>
              <a:rPr lang="en-US" dirty="0"/>
              <a:t>, the percentage of actions resulting in a handled exception exceeds </a:t>
            </a:r>
            <a:r>
              <a:rPr lang="en-US" dirty="0" err="1"/>
              <a:t>errorThresholdPercentage</a:t>
            </a:r>
            <a:r>
              <a:rPr lang="en-US" dirty="0"/>
              <a:t>, provided also that the number of actions through the circuit in the timespan is at least </a:t>
            </a:r>
            <a:r>
              <a:rPr lang="en-US" dirty="0" err="1"/>
              <a:t>requestVolumeThreshold</a:t>
            </a:r>
            <a:endParaRPr lang="en-US" dirty="0"/>
          </a:p>
          <a:p>
            <a:pPr lvl="2" algn="l" rtl="0"/>
            <a:r>
              <a:rPr lang="en-US" b="1" dirty="0" err="1"/>
              <a:t>circuitBreaker.sleepWindowInMilliseconds</a:t>
            </a:r>
            <a:r>
              <a:rPr lang="en-US" b="1" dirty="0"/>
              <a:t>:</a:t>
            </a:r>
            <a:r>
              <a:rPr lang="en-US" dirty="0"/>
              <a:t> This property sets the amount of time, after tripping the circuit, to reject requests before allowing attempts again to determine if the circuit should again be closed</a:t>
            </a:r>
          </a:p>
          <a:p>
            <a:pPr lvl="2" algn="l" rtl="0"/>
            <a:r>
              <a:rPr lang="en-US" dirty="0"/>
              <a:t>For more detail refer https://github.com/Netflix/Hystrix/wiki/Configuration#circuitBreaker.sleepWindowInMilliseconds</a:t>
            </a:r>
          </a:p>
          <a:p>
            <a:pPr algn="l" rtl="0"/>
            <a:r>
              <a:rPr lang="en-US" dirty="0" err="1"/>
              <a:t>Hystrix</a:t>
            </a:r>
            <a:r>
              <a:rPr lang="en-US" dirty="0"/>
              <a:t> Dashboard</a:t>
            </a:r>
          </a:p>
          <a:p>
            <a:pPr lvl="1" algn="l" rtl="0"/>
            <a:r>
              <a:rPr lang="en-US" dirty="0"/>
              <a:t>First, enable actuator </a:t>
            </a:r>
          </a:p>
          <a:p>
            <a:pPr lvl="1" algn="l" rtl="0"/>
            <a:r>
              <a:rPr lang="en-US" dirty="0"/>
              <a:t>Set http://[your host]:[your port]/actuator/</a:t>
            </a:r>
            <a:r>
              <a:rPr lang="en-US" dirty="0" err="1"/>
              <a:t>hystrix.stream</a:t>
            </a:r>
            <a:r>
              <a:rPr lang="en-US" dirty="0"/>
              <a:t> for the dashboard and monitor your application </a:t>
            </a:r>
            <a:r>
              <a:rPr lang="en-US" dirty="0" smtClean="0"/>
              <a:t>circuit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91880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5201</TotalTime>
  <Words>1048</Words>
  <Application>Microsoft Office PowerPoint</Application>
  <PresentationFormat>Widescreen</PresentationFormat>
  <Paragraphs>96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vt:lpstr>
      <vt:lpstr>Observability Patterns</vt:lpstr>
      <vt:lpstr>Agenda</vt:lpstr>
      <vt:lpstr>Log Aggregation  </vt:lpstr>
      <vt:lpstr>Performance Metrics</vt:lpstr>
      <vt:lpstr>Distributed Tracing</vt:lpstr>
      <vt:lpstr>Health Check</vt:lpstr>
      <vt:lpstr>Review Circuit breaker in Cross-Cutting Concern Patterns category</vt:lpstr>
      <vt:lpstr>Demo-Actuator</vt:lpstr>
      <vt:lpstr>Demo-Circuit Breaker</vt:lpstr>
      <vt:lpstr>Demo- Zipkin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Microservices Programing Introduction</dc:title>
  <dc:creator>Rastgar Mostafa</dc:creator>
  <cp:lastModifiedBy>Rastgar Mostafa</cp:lastModifiedBy>
  <cp:revision>150</cp:revision>
  <dcterms:created xsi:type="dcterms:W3CDTF">2019-05-25T03:50:23Z</dcterms:created>
  <dcterms:modified xsi:type="dcterms:W3CDTF">2019-08-10T12:09:51Z</dcterms:modified>
</cp:coreProperties>
</file>