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97" r:id="rId4"/>
    <p:sldId id="306" r:id="rId5"/>
    <p:sldId id="307" r:id="rId6"/>
    <p:sldId id="313" r:id="rId7"/>
    <p:sldId id="308" r:id="rId8"/>
    <p:sldId id="314" r:id="rId9"/>
    <p:sldId id="310" r:id="rId10"/>
    <p:sldId id="315" r:id="rId11"/>
    <p:sldId id="316" r:id="rId12"/>
    <p:sldId id="317" r:id="rId13"/>
    <p:sldId id="319" r:id="rId14"/>
    <p:sldId id="320" r:id="rId15"/>
    <p:sldId id="321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26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E2C83B3-BC70-42EF-8C53-F06C1DCB747B}" type="datetimeFigureOut">
              <a:rPr lang="fa-IR" smtClean="0"/>
              <a:t>16/12/1440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04DB9CF-E72C-422D-BCB7-B971EA9A73B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115707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DB9CF-E72C-422D-BCB7-B971EA9A73BF}" type="slidenum">
              <a:rPr lang="fa-IR" smtClean="0"/>
              <a:t>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74771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DB9CF-E72C-422D-BCB7-B971EA9A73BF}" type="slidenum">
              <a:rPr lang="fa-IR" smtClean="0"/>
              <a:t>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92688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1B5A-7E4F-4837-8588-1FE53E41A393}" type="datetime1">
              <a:rPr lang="en-US" smtClean="0"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1F7B-9B06-4C0D-B3A2-660B70585E5C}" type="datetime1">
              <a:rPr lang="en-US" smtClean="0"/>
              <a:t>8/17/2019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EABA-1C8D-4FB2-B217-249DA5EB4A06}" type="datetime1">
              <a:rPr lang="en-US" smtClean="0"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2B4E5-5788-4E3C-B5B8-CEB68F9998B9}" type="datetime1">
              <a:rPr lang="en-US" smtClean="0"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7986-99D1-4BA1-B007-15BEAD6298A7}" type="datetime1">
              <a:rPr lang="en-US" smtClean="0"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991C-DC97-4C14-9CD8-DCE54427E85F}" type="datetime1">
              <a:rPr lang="en-US" smtClean="0"/>
              <a:t>8/17/2019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1842-2ED5-4B07-9D13-8E7B1CC790E9}" type="datetime1">
              <a:rPr lang="en-US" smtClean="0"/>
              <a:t>8/17/2019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5A49-717B-48EB-B6AE-8C33070367C3}" type="datetime1">
              <a:rPr lang="en-US" smtClean="0"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3C988-B6CC-42A6-88AB-7F0D281CE272}" type="datetime1">
              <a:rPr lang="en-US" smtClean="0"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F39D-F247-4646-9CD1-B644946FB679}" type="datetime1">
              <a:rPr lang="en-US" smtClean="0"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72B9-AD07-4CEC-A594-8B1EB2C3A532}" type="datetime1">
              <a:rPr lang="en-US" smtClean="0"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C737F-C3B9-49E3-ACA5-D08AEAE759CD}" type="datetime1">
              <a:rPr lang="en-US" smtClean="0"/>
              <a:t>8/17/2019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8AA6-B948-4BF4-8AA9-B08B102ED3A3}" type="datetime1">
              <a:rPr lang="en-US" smtClean="0"/>
              <a:t>8/17/2019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8C7F-5B8D-4BFD-9CA6-B8BA056DC279}" type="datetime1">
              <a:rPr lang="en-US" smtClean="0"/>
              <a:t>8/17/2019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325F-6C83-43F5-A20B-31F37F2F45D6}" type="datetime1">
              <a:rPr lang="en-US" smtClean="0"/>
              <a:t>8/17/2019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20C-DFBF-4845-9193-0991A603F496}" type="datetime1">
              <a:rPr lang="en-US" smtClean="0"/>
              <a:t>8/17/2019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07EA-9C86-4146-B6F7-CFC50B167FC5}" type="datetime1">
              <a:rPr lang="en-US" smtClean="0"/>
              <a:t>8/17/2019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E08572-BC67-4108-AF07-CD265644E416}" type="datetime1">
              <a:rPr lang="en-US" smtClean="0"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Database Patterns</a:t>
            </a:r>
            <a:endParaRPr lang="fa-IR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Mostafa Rastgar</a:t>
            </a:r>
          </a:p>
          <a:p>
            <a:r>
              <a:rPr lang="en-US" dirty="0" err="1" smtClean="0"/>
              <a:t>AUGust</a:t>
            </a:r>
            <a:r>
              <a:rPr lang="en-US" dirty="0" smtClean="0"/>
              <a:t> 2019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56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Question</a:t>
            </a:r>
          </a:p>
          <a:p>
            <a:pPr lvl="1" algn="l" rtl="0"/>
            <a:r>
              <a:rPr lang="en-US" dirty="0" smtClean="0"/>
              <a:t>Configuration of several spring beans would be a struggling activity. How to ease the problem? </a:t>
            </a:r>
            <a:endParaRPr lang="en-US" dirty="0"/>
          </a:p>
          <a:p>
            <a:pPr algn="l" rtl="0"/>
            <a:r>
              <a:rPr lang="en-US" dirty="0" smtClean="0"/>
              <a:t>Answer</a:t>
            </a:r>
          </a:p>
          <a:p>
            <a:pPr lvl="1" algn="l" rtl="0"/>
            <a:r>
              <a:rPr lang="en-US" dirty="0" smtClean="0"/>
              <a:t>Spring boot provides basic configuration needed to configure the application with the applied frameworks.</a:t>
            </a:r>
          </a:p>
          <a:p>
            <a:pPr lvl="1" algn="l" rtl="0"/>
            <a:r>
              <a:rPr lang="en-US" dirty="0" smtClean="0"/>
              <a:t>It is called Auto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38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Question</a:t>
            </a:r>
          </a:p>
          <a:p>
            <a:pPr lvl="1" algn="l" rtl="0"/>
            <a:r>
              <a:rPr lang="en-US" dirty="0" smtClean="0"/>
              <a:t>How should we know whether we added proper dependencies for a specific framework such as Spring Data? </a:t>
            </a:r>
            <a:endParaRPr lang="en-US" dirty="0"/>
          </a:p>
          <a:p>
            <a:pPr algn="l" rtl="0"/>
            <a:r>
              <a:rPr lang="en-US" dirty="0" smtClean="0"/>
              <a:t>Answer</a:t>
            </a:r>
          </a:p>
          <a:p>
            <a:pPr lvl="1" algn="l" rtl="0"/>
            <a:r>
              <a:rPr lang="en-US" dirty="0" smtClean="0"/>
              <a:t>Each of which has an appropriate Starter including a set of convenient dependency descriptors that you can include in your application.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35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Question</a:t>
            </a:r>
          </a:p>
          <a:p>
            <a:pPr lvl="1" algn="l" rtl="0"/>
            <a:r>
              <a:rPr lang="en-US" dirty="0"/>
              <a:t>How </a:t>
            </a:r>
            <a:r>
              <a:rPr lang="en-US" dirty="0" smtClean="0"/>
              <a:t>can we find inner </a:t>
            </a:r>
            <a:r>
              <a:rPr lang="en-US" dirty="0" err="1" smtClean="0"/>
              <a:t>microservices</a:t>
            </a:r>
            <a:r>
              <a:rPr lang="en-US" dirty="0" smtClean="0"/>
              <a:t> address in development and production environment?  </a:t>
            </a:r>
            <a:endParaRPr lang="en-US" dirty="0"/>
          </a:p>
          <a:p>
            <a:pPr algn="l" rtl="0"/>
            <a:r>
              <a:rPr lang="en-US" dirty="0" smtClean="0"/>
              <a:t>Answer</a:t>
            </a:r>
          </a:p>
          <a:p>
            <a:pPr lvl="1" algn="l" rtl="0"/>
            <a:r>
              <a:rPr lang="en-US" dirty="0"/>
              <a:t>Eureka Service Discovery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38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Question</a:t>
            </a:r>
          </a:p>
          <a:p>
            <a:pPr lvl="1" algn="l" rtl="0"/>
            <a:r>
              <a:rPr lang="en-US" dirty="0" smtClean="0"/>
              <a:t>How can we have an optimal call among several instances of a single </a:t>
            </a:r>
            <a:r>
              <a:rPr lang="en-US" dirty="0" err="1" smtClean="0"/>
              <a:t>microservice</a:t>
            </a:r>
            <a:endParaRPr lang="en-US" dirty="0"/>
          </a:p>
          <a:p>
            <a:pPr algn="l" rtl="0"/>
            <a:r>
              <a:rPr lang="en-US" dirty="0" smtClean="0"/>
              <a:t>Answer</a:t>
            </a:r>
          </a:p>
          <a:p>
            <a:pPr lvl="1" algn="l" rtl="0"/>
            <a:r>
              <a:rPr lang="en-US" dirty="0" smtClean="0"/>
              <a:t>Netflix ribbon is a convenient client-side load-balancer</a:t>
            </a:r>
          </a:p>
          <a:p>
            <a:pPr lvl="1" algn="l" rtl="0"/>
            <a:r>
              <a:rPr lang="en-US" dirty="0" smtClean="0"/>
              <a:t>Netflix </a:t>
            </a:r>
            <a:r>
              <a:rPr lang="en-US" dirty="0" err="1" smtClean="0"/>
              <a:t>Zuul</a:t>
            </a:r>
            <a:r>
              <a:rPr lang="en-US" dirty="0" smtClean="0"/>
              <a:t> is simultaneously an API Gateway and centralized load-balancer</a:t>
            </a:r>
          </a:p>
          <a:p>
            <a:pPr lvl="2" algn="l" rtl="0"/>
            <a:r>
              <a:rPr lang="en-US" dirty="0"/>
              <a:t>Internally, </a:t>
            </a:r>
            <a:r>
              <a:rPr lang="en-US" dirty="0" err="1"/>
              <a:t>Zuul</a:t>
            </a:r>
            <a:r>
              <a:rPr lang="en-US" dirty="0"/>
              <a:t> uses Netflix Ribbon to look up for all instances of the service from the service discovery (Eureka Server)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Question</a:t>
            </a:r>
          </a:p>
          <a:p>
            <a:pPr lvl="1" algn="l" rtl="0"/>
            <a:r>
              <a:rPr lang="en-US" dirty="0" smtClean="0"/>
              <a:t>How can we queue several concurrent requests coming from our rest endpoints, load-balancing them and fully support failover?</a:t>
            </a:r>
            <a:endParaRPr lang="en-US" dirty="0"/>
          </a:p>
          <a:p>
            <a:pPr algn="l" rtl="0"/>
            <a:r>
              <a:rPr lang="en-US" dirty="0" smtClean="0"/>
              <a:t>Answer</a:t>
            </a:r>
          </a:p>
          <a:p>
            <a:pPr lvl="1" algn="l" rtl="0"/>
            <a:r>
              <a:rPr lang="en-US" dirty="0" smtClean="0"/>
              <a:t>Apache </a:t>
            </a:r>
            <a:r>
              <a:rPr lang="en-US" dirty="0" err="1" smtClean="0"/>
              <a:t>Kafa</a:t>
            </a:r>
            <a:r>
              <a:rPr lang="en-US" dirty="0" smtClean="0"/>
              <a:t> using Apache Zookeeper provide such capabilities with some amazing mechanisms such as topics, partitioning, leader election, consumer group,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9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Question</a:t>
            </a:r>
          </a:p>
          <a:p>
            <a:pPr lvl="1" algn="l" rtl="0"/>
            <a:r>
              <a:rPr lang="en-US" dirty="0" smtClean="0"/>
              <a:t>while </a:t>
            </a:r>
            <a:r>
              <a:rPr lang="en-US" dirty="0" smtClean="0"/>
              <a:t>deploying new release in production, if </a:t>
            </a:r>
            <a:r>
              <a:rPr lang="en-US" dirty="0"/>
              <a:t>we stop all the services then deploy an enhanced version, the downtime will be huge and can impact the </a:t>
            </a:r>
            <a:r>
              <a:rPr lang="en-US" dirty="0" smtClean="0"/>
              <a:t>business. Besides, </a:t>
            </a:r>
            <a:r>
              <a:rPr lang="en-US" dirty="0"/>
              <a:t>the rollback will be a nightmare</a:t>
            </a:r>
          </a:p>
          <a:p>
            <a:pPr algn="l" rtl="0"/>
            <a:r>
              <a:rPr lang="en-US" dirty="0" smtClean="0"/>
              <a:t>Answer</a:t>
            </a:r>
          </a:p>
          <a:p>
            <a:pPr lvl="1" algn="l" rtl="0"/>
            <a:r>
              <a:rPr lang="en-US" dirty="0" smtClean="0"/>
              <a:t>Apply Blue-Green or Canary deployment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0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Question</a:t>
            </a:r>
          </a:p>
          <a:p>
            <a:pPr lvl="1" algn="l" rtl="0"/>
            <a:r>
              <a:rPr lang="en-US" dirty="0"/>
              <a:t>For each environment like dev, QA, prod, the endpoint URL or some configuration properties might be </a:t>
            </a:r>
            <a:r>
              <a:rPr lang="en-US" dirty="0" smtClean="0"/>
              <a:t>different. How can we </a:t>
            </a:r>
            <a:r>
              <a:rPr lang="en-US" dirty="0"/>
              <a:t>automatically </a:t>
            </a:r>
            <a:r>
              <a:rPr lang="en-US" dirty="0" smtClean="0"/>
              <a:t>change the configurations based on our environment?</a:t>
            </a:r>
            <a:endParaRPr lang="en-US" dirty="0"/>
          </a:p>
          <a:p>
            <a:pPr algn="l" rtl="0"/>
            <a:r>
              <a:rPr lang="en-US" dirty="0" smtClean="0"/>
              <a:t>Answer</a:t>
            </a:r>
          </a:p>
          <a:p>
            <a:pPr lvl="1" algn="l" rtl="0"/>
            <a:r>
              <a:rPr lang="en-US" dirty="0"/>
              <a:t>Externalize all the configuration, including endpoint URLs and </a:t>
            </a:r>
            <a:r>
              <a:rPr lang="en-US" dirty="0" smtClean="0"/>
              <a:t>credentials using configuration server</a:t>
            </a:r>
          </a:p>
          <a:p>
            <a:pPr lvl="1" algn="l" rtl="0"/>
            <a:r>
              <a:rPr lang="en-US" dirty="0" smtClean="0"/>
              <a:t>Moreover you can store your secret data in a Vault server </a:t>
            </a:r>
          </a:p>
          <a:p>
            <a:pPr lvl="1" algn="l" rtl="0"/>
            <a:r>
              <a:rPr lang="en-US" dirty="0" smtClean="0"/>
              <a:t>or encrypt it using either a secret key or pair key and in </a:t>
            </a:r>
            <a:r>
              <a:rPr lang="en-US" dirty="0"/>
              <a:t>configuration </a:t>
            </a:r>
            <a:r>
              <a:rPr lang="en-US" dirty="0" smtClean="0"/>
              <a:t>server, they will be automatically decrypted in runtime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2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Question</a:t>
            </a:r>
          </a:p>
          <a:p>
            <a:pPr lvl="1" algn="l" rtl="0"/>
            <a:r>
              <a:rPr lang="en-US" dirty="0" smtClean="0"/>
              <a:t>How can we harmonize the logs generated in several </a:t>
            </a:r>
            <a:r>
              <a:rPr lang="en-US" dirty="0" err="1" smtClean="0"/>
              <a:t>microservice</a:t>
            </a:r>
            <a:r>
              <a:rPr lang="en-US" dirty="0" smtClean="0"/>
              <a:t>?</a:t>
            </a:r>
            <a:endParaRPr lang="en-US" dirty="0"/>
          </a:p>
          <a:p>
            <a:pPr algn="l" rtl="0"/>
            <a:r>
              <a:rPr lang="en-US" dirty="0" smtClean="0"/>
              <a:t>Answer</a:t>
            </a:r>
          </a:p>
          <a:p>
            <a:pPr lvl="1" algn="l" rtl="0"/>
            <a:r>
              <a:rPr lang="en-US" dirty="0" smtClean="0"/>
              <a:t>Log Aggregation design pattern</a:t>
            </a:r>
          </a:p>
          <a:p>
            <a:pPr lvl="1" algn="l" rtl="0"/>
            <a:r>
              <a:rPr lang="en-US" dirty="0" err="1"/>
              <a:t>Kafa</a:t>
            </a:r>
            <a:r>
              <a:rPr lang="en-US" dirty="0"/>
              <a:t> + ELK could be a general </a:t>
            </a:r>
            <a:r>
              <a:rPr lang="en-US" dirty="0" smtClean="0"/>
              <a:t>best-practice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8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Question</a:t>
            </a:r>
          </a:p>
          <a:p>
            <a:pPr lvl="1" algn="l" rtl="0"/>
            <a:r>
              <a:rPr lang="en-US" dirty="0"/>
              <a:t>When the service portfolio increases due to </a:t>
            </a:r>
            <a:r>
              <a:rPr lang="en-US" dirty="0" err="1"/>
              <a:t>microservice</a:t>
            </a:r>
            <a:r>
              <a:rPr lang="en-US" dirty="0"/>
              <a:t> architecture, it becomes critical to keep a watch on the </a:t>
            </a:r>
            <a:r>
              <a:rPr lang="en-US" dirty="0" smtClean="0"/>
              <a:t>transactions. </a:t>
            </a:r>
            <a:r>
              <a:rPr lang="en-US" dirty="0"/>
              <a:t>How should we collect metrics to monitor application </a:t>
            </a:r>
            <a:r>
              <a:rPr lang="en-US" dirty="0" err="1"/>
              <a:t>perfomance</a:t>
            </a:r>
            <a:r>
              <a:rPr lang="en-US" dirty="0"/>
              <a:t>?</a:t>
            </a:r>
          </a:p>
          <a:p>
            <a:pPr algn="l" rtl="0"/>
            <a:r>
              <a:rPr lang="en-US" dirty="0" smtClean="0"/>
              <a:t>Answer</a:t>
            </a:r>
          </a:p>
          <a:p>
            <a:pPr lvl="1" algn="l" rtl="0"/>
            <a:r>
              <a:rPr lang="en-US" dirty="0"/>
              <a:t>Performance </a:t>
            </a:r>
            <a:r>
              <a:rPr lang="en-US" dirty="0" smtClean="0"/>
              <a:t>Metrics design pattern</a:t>
            </a:r>
          </a:p>
          <a:p>
            <a:pPr lvl="1" algn="l" rtl="0"/>
            <a:r>
              <a:rPr lang="en-US" dirty="0" smtClean="0"/>
              <a:t>Prometheus </a:t>
            </a:r>
            <a:r>
              <a:rPr lang="en-US" dirty="0"/>
              <a:t>+ Spring Boot Actuator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65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Question</a:t>
            </a:r>
          </a:p>
          <a:p>
            <a:pPr lvl="1" algn="l" rtl="0"/>
            <a:r>
              <a:rPr lang="en-US" dirty="0"/>
              <a:t>When </a:t>
            </a:r>
            <a:r>
              <a:rPr lang="en-US" dirty="0" err="1"/>
              <a:t>microservice</a:t>
            </a:r>
            <a:r>
              <a:rPr lang="en-US" dirty="0"/>
              <a:t> architecture has been implemented, there is a chance that a service might be up but not able to handle transactions. In that case, how do you ensure a request doesn't go to those failed instances?</a:t>
            </a:r>
            <a:endParaRPr lang="en-US" dirty="0" smtClean="0"/>
          </a:p>
          <a:p>
            <a:pPr algn="l" rtl="0"/>
            <a:r>
              <a:rPr lang="en-US" dirty="0" smtClean="0"/>
              <a:t>Answer</a:t>
            </a:r>
          </a:p>
          <a:p>
            <a:pPr lvl="1" algn="l" rtl="0"/>
            <a:r>
              <a:rPr lang="en-US" dirty="0"/>
              <a:t>Health </a:t>
            </a:r>
            <a:r>
              <a:rPr lang="en-US" dirty="0" smtClean="0"/>
              <a:t>Check design pattern</a:t>
            </a:r>
          </a:p>
          <a:p>
            <a:pPr lvl="1" algn="l" rtl="0"/>
            <a:r>
              <a:rPr lang="en-US" dirty="0"/>
              <a:t>Spring Boot Actuator does implement a /health endpoint and the implementation can be customized, as well</a:t>
            </a:r>
            <a:endParaRPr lang="en-US" dirty="0" smtClean="0"/>
          </a:p>
          <a:p>
            <a:pPr lvl="1"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4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Database Patterns</a:t>
            </a:r>
          </a:p>
          <a:p>
            <a:pPr lvl="1" algn="l" rtl="0"/>
            <a:r>
              <a:rPr lang="en-US" dirty="0"/>
              <a:t>Database per </a:t>
            </a:r>
            <a:r>
              <a:rPr lang="en-US" dirty="0" smtClean="0"/>
              <a:t>Service</a:t>
            </a:r>
          </a:p>
          <a:p>
            <a:pPr lvl="1" algn="l" rtl="0"/>
            <a:r>
              <a:rPr lang="en-US" dirty="0"/>
              <a:t>Shared Database per Service</a:t>
            </a:r>
            <a:endParaRPr lang="en-US" dirty="0" smtClean="0"/>
          </a:p>
          <a:p>
            <a:pPr lvl="1" algn="l" rtl="0"/>
            <a:r>
              <a:rPr lang="en-US" dirty="0" smtClean="0"/>
              <a:t>CQRS</a:t>
            </a:r>
          </a:p>
          <a:p>
            <a:pPr lvl="1" algn="l" rtl="0"/>
            <a:r>
              <a:rPr lang="en-US" dirty="0"/>
              <a:t>Saga Pattern</a:t>
            </a:r>
          </a:p>
          <a:p>
            <a:pPr algn="l" rtl="0"/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6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Question</a:t>
            </a:r>
          </a:p>
          <a:p>
            <a:pPr lvl="1" algn="l" rtl="0"/>
            <a:r>
              <a:rPr lang="en-US" dirty="0"/>
              <a:t>What will happen if downstream service is down</a:t>
            </a:r>
            <a:r>
              <a:rPr lang="en-US" dirty="0" smtClean="0"/>
              <a:t>? Can we skip it and whenever it comes back to normal state, we engage it again?</a:t>
            </a:r>
            <a:endParaRPr lang="en-US" dirty="0"/>
          </a:p>
          <a:p>
            <a:pPr algn="l" rtl="0"/>
            <a:r>
              <a:rPr lang="en-US" dirty="0" smtClean="0"/>
              <a:t>Answer</a:t>
            </a:r>
          </a:p>
          <a:p>
            <a:pPr lvl="1" algn="l" rtl="0"/>
            <a:r>
              <a:rPr lang="en-US" dirty="0"/>
              <a:t>Circuit </a:t>
            </a:r>
            <a:r>
              <a:rPr lang="en-US" dirty="0" smtClean="0"/>
              <a:t>breaker design pattern</a:t>
            </a:r>
          </a:p>
          <a:p>
            <a:pPr lvl="1" algn="l" rtl="0"/>
            <a:r>
              <a:rPr lang="en-US" dirty="0"/>
              <a:t>Netflix </a:t>
            </a:r>
            <a:r>
              <a:rPr lang="en-US" dirty="0" err="1"/>
              <a:t>Hystrix</a:t>
            </a:r>
            <a:r>
              <a:rPr lang="en-US" dirty="0"/>
              <a:t> is a good implementation of the circuit breaker pattern. It also helps you to define a fallback mechanism which can be used when the circuit breaker </a:t>
            </a:r>
            <a:r>
              <a:rPr lang="en-US" dirty="0" smtClean="0"/>
              <a:t>trips</a:t>
            </a:r>
          </a:p>
          <a:p>
            <a:pPr lvl="1" algn="l" rtl="0"/>
            <a:r>
              <a:rPr lang="en-US" dirty="0" err="1"/>
              <a:t>Hystrix</a:t>
            </a:r>
            <a:r>
              <a:rPr lang="en-US" dirty="0"/>
              <a:t> </a:t>
            </a:r>
            <a:r>
              <a:rPr lang="en-US" dirty="0" smtClean="0"/>
              <a:t>Dashboard is a continent tool to monitor the circuit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41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Question</a:t>
            </a:r>
          </a:p>
          <a:p>
            <a:pPr lvl="1" algn="l" rtl="0"/>
            <a:r>
              <a:rPr lang="en-US" dirty="0" smtClean="0"/>
              <a:t>How can we monitor the time spans of several process in our </a:t>
            </a:r>
            <a:r>
              <a:rPr lang="en-US" dirty="0" err="1" smtClean="0"/>
              <a:t>microservices</a:t>
            </a:r>
            <a:r>
              <a:rPr lang="en-US" dirty="0" smtClean="0"/>
              <a:t>?</a:t>
            </a:r>
            <a:endParaRPr lang="en-US" dirty="0"/>
          </a:p>
          <a:p>
            <a:pPr algn="l" rtl="0"/>
            <a:r>
              <a:rPr lang="en-US" dirty="0" smtClean="0"/>
              <a:t>Answer</a:t>
            </a:r>
          </a:p>
          <a:p>
            <a:pPr lvl="1" algn="l" rtl="0"/>
            <a:r>
              <a:rPr lang="en-US" dirty="0" smtClean="0"/>
              <a:t>Twitter has a </a:t>
            </a:r>
            <a:r>
              <a:rPr lang="en-US" dirty="0" smtClean="0"/>
              <a:t>convenient </a:t>
            </a:r>
            <a:r>
              <a:rPr lang="en-US" dirty="0" smtClean="0"/>
              <a:t>tool called </a:t>
            </a:r>
            <a:r>
              <a:rPr lang="en-US" dirty="0" err="1" smtClean="0"/>
              <a:t>zipkin</a:t>
            </a:r>
            <a:r>
              <a:rPr lang="en-US" dirty="0" smtClean="0"/>
              <a:t> for tracing</a:t>
            </a:r>
          </a:p>
          <a:p>
            <a:pPr lvl="1" algn="l" rtl="0"/>
            <a:r>
              <a:rPr lang="en-US" dirty="0" smtClean="0"/>
              <a:t>Spring Sleuth can send trance info to </a:t>
            </a:r>
            <a:r>
              <a:rPr lang="en-US" dirty="0" err="1" smtClean="0"/>
              <a:t>zipkin</a:t>
            </a:r>
            <a:r>
              <a:rPr lang="en-US" dirty="0" smtClean="0"/>
              <a:t> 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4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Question</a:t>
            </a:r>
          </a:p>
          <a:p>
            <a:pPr lvl="1" algn="l" rtl="0"/>
            <a:r>
              <a:rPr lang="en-US" dirty="0"/>
              <a:t>Once we implement database-per-service, there is a requirement to query, which requires joint data from multiple </a:t>
            </a:r>
            <a:r>
              <a:rPr lang="en-US" dirty="0" smtClean="0"/>
              <a:t>services. What should we do in </a:t>
            </a:r>
            <a:r>
              <a:rPr lang="en-US" dirty="0" err="1" smtClean="0"/>
              <a:t>microservices</a:t>
            </a:r>
            <a:r>
              <a:rPr lang="en-US" dirty="0" smtClean="0"/>
              <a:t>?</a:t>
            </a:r>
            <a:endParaRPr lang="en-US" dirty="0"/>
          </a:p>
          <a:p>
            <a:pPr algn="l" rtl="0"/>
            <a:r>
              <a:rPr lang="en-US" dirty="0" smtClean="0"/>
              <a:t>Answer</a:t>
            </a:r>
          </a:p>
          <a:p>
            <a:pPr lvl="1" algn="l" rtl="0"/>
            <a:r>
              <a:rPr lang="en-US" dirty="0" smtClean="0"/>
              <a:t>CQRS design pattern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1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Question</a:t>
            </a:r>
          </a:p>
          <a:p>
            <a:pPr lvl="1" algn="l" rtl="0"/>
            <a:r>
              <a:rPr lang="en-US" dirty="0"/>
              <a:t>When each service has its own database and a business transaction spans multiple services, how do we ensure data consistency across services? </a:t>
            </a:r>
          </a:p>
          <a:p>
            <a:pPr algn="l" rtl="0"/>
            <a:r>
              <a:rPr lang="en-US" dirty="0" smtClean="0"/>
              <a:t>Answer</a:t>
            </a:r>
          </a:p>
          <a:p>
            <a:pPr lvl="1" algn="l" rtl="0"/>
            <a:r>
              <a:rPr lang="en-US" dirty="0" smtClean="0"/>
              <a:t>Saga design pattern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9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687" y="1317850"/>
            <a:ext cx="3411991" cy="34119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18127" y="4925784"/>
            <a:ext cx="2129109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dirty="0" smtClean="0"/>
              <a:t>Congrats,</a:t>
            </a:r>
            <a:endParaRPr lang="fa-IR" sz="3200" dirty="0"/>
          </a:p>
        </p:txBody>
      </p:sp>
    </p:spTree>
    <p:extLst>
      <p:ext uri="{BB962C8B-B14F-4D97-AF65-F5344CB8AC3E}">
        <p14:creationId xmlns:p14="http://schemas.microsoft.com/office/powerpoint/2010/main" val="5723443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per </a:t>
            </a:r>
            <a:r>
              <a:rPr lang="en-US" dirty="0" smtClean="0"/>
              <a:t>Service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lang="en-US" dirty="0" smtClean="0"/>
              <a:t>Problem</a:t>
            </a:r>
          </a:p>
          <a:p>
            <a:pPr lvl="1" algn="l" rtl="0"/>
            <a:r>
              <a:rPr lang="en-US" dirty="0"/>
              <a:t>There is a problem of how to define database architecture for </a:t>
            </a:r>
            <a:r>
              <a:rPr lang="en-US" dirty="0" err="1"/>
              <a:t>microservices</a:t>
            </a:r>
            <a:r>
              <a:rPr lang="en-US" dirty="0"/>
              <a:t>. Following are the concerns to be addressed: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dirty="0" smtClean="0"/>
              <a:t>Services </a:t>
            </a:r>
            <a:r>
              <a:rPr lang="en-US" dirty="0"/>
              <a:t>must be loosely coupled. They can be developed, deployed, and scaled independently.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dirty="0" smtClean="0"/>
              <a:t>Business </a:t>
            </a:r>
            <a:r>
              <a:rPr lang="en-US" dirty="0"/>
              <a:t>transactions may enforce invariants that span multiple services.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dirty="0" smtClean="0"/>
              <a:t>Some </a:t>
            </a:r>
            <a:r>
              <a:rPr lang="en-US" dirty="0"/>
              <a:t>business transactions need to query data that is owned by multiple services.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dirty="0" smtClean="0"/>
              <a:t>Databases </a:t>
            </a:r>
            <a:r>
              <a:rPr lang="en-US" dirty="0"/>
              <a:t>must sometimes be replicated and </a:t>
            </a:r>
            <a:r>
              <a:rPr lang="en-US" dirty="0" err="1"/>
              <a:t>sharded</a:t>
            </a:r>
            <a:r>
              <a:rPr lang="en-US" dirty="0"/>
              <a:t> in order to scale.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dirty="0" smtClean="0"/>
              <a:t>Different </a:t>
            </a:r>
            <a:r>
              <a:rPr lang="en-US" dirty="0"/>
              <a:t>services have different data storage </a:t>
            </a:r>
            <a:r>
              <a:rPr lang="en-US" dirty="0" err="1"/>
              <a:t>requirements.Solution</a:t>
            </a:r>
            <a:endParaRPr lang="en-US" dirty="0" smtClean="0"/>
          </a:p>
          <a:p>
            <a:pPr algn="l" rtl="0"/>
            <a:r>
              <a:rPr lang="en-US" dirty="0" smtClean="0"/>
              <a:t>Solution</a:t>
            </a:r>
          </a:p>
          <a:p>
            <a:pPr lvl="1" algn="l" rtl="0"/>
            <a:r>
              <a:rPr lang="en-US" dirty="0"/>
              <a:t>To solve the above concerns, one database per </a:t>
            </a:r>
            <a:r>
              <a:rPr lang="en-US" dirty="0" err="1"/>
              <a:t>microservice</a:t>
            </a:r>
            <a:r>
              <a:rPr lang="en-US" dirty="0"/>
              <a:t> must be designed; it must be private to that service only. It should be accessed by the </a:t>
            </a:r>
            <a:r>
              <a:rPr lang="en-US" dirty="0" err="1"/>
              <a:t>microservice</a:t>
            </a:r>
            <a:r>
              <a:rPr lang="en-US" dirty="0"/>
              <a:t> API only. It cannot be accessed by other services directly. </a:t>
            </a:r>
            <a:endParaRPr lang="en-US" dirty="0" smtClean="0"/>
          </a:p>
          <a:p>
            <a:pPr lvl="1" algn="l" rtl="0"/>
            <a:r>
              <a:rPr lang="en-US" dirty="0" smtClean="0"/>
              <a:t>For </a:t>
            </a:r>
            <a:r>
              <a:rPr lang="en-US" dirty="0"/>
              <a:t>example, for relational databases, we can use private-tables-per-service, schema-per-service, or database-server-per-service. Each </a:t>
            </a:r>
            <a:r>
              <a:rPr lang="en-US" dirty="0" err="1"/>
              <a:t>microservice</a:t>
            </a:r>
            <a:r>
              <a:rPr lang="en-US" dirty="0"/>
              <a:t> should have a separate database id so that separate access can be given to put up a barrier and prevent it from using other service tables.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10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Database per Service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 rtl="0"/>
            <a:r>
              <a:rPr lang="en-US" dirty="0" smtClean="0"/>
              <a:t>Problem</a:t>
            </a:r>
          </a:p>
          <a:p>
            <a:pPr lvl="1" algn="l" rtl="0"/>
            <a:r>
              <a:rPr lang="en-US" dirty="0"/>
              <a:t>We have talked about one database per service being ideal for </a:t>
            </a:r>
            <a:r>
              <a:rPr lang="en-US" dirty="0" err="1"/>
              <a:t>microservices</a:t>
            </a:r>
            <a:r>
              <a:rPr lang="en-US" dirty="0"/>
              <a:t>, but that is possible when the application is greenfield and to be developed with DDD. But if the application is a monolith and trying to break into </a:t>
            </a:r>
            <a:r>
              <a:rPr lang="en-US" dirty="0" err="1"/>
              <a:t>microservices</a:t>
            </a:r>
            <a:r>
              <a:rPr lang="en-US" dirty="0"/>
              <a:t>, </a:t>
            </a:r>
            <a:r>
              <a:rPr lang="en-US" dirty="0" err="1"/>
              <a:t>denormalization</a:t>
            </a:r>
            <a:r>
              <a:rPr lang="en-US" dirty="0"/>
              <a:t> is not that easy. What is the suitable architecture in that case?</a:t>
            </a:r>
            <a:endParaRPr lang="en-US" dirty="0" smtClean="0"/>
          </a:p>
          <a:p>
            <a:pPr algn="l" rtl="0"/>
            <a:r>
              <a:rPr lang="en-US" dirty="0" smtClean="0"/>
              <a:t>Solution</a:t>
            </a:r>
          </a:p>
          <a:p>
            <a:pPr lvl="1" algn="l" rtl="0"/>
            <a:r>
              <a:rPr lang="en-US" dirty="0"/>
              <a:t>A shared database per service is not ideal, but that is the working solution for the above scenario. </a:t>
            </a:r>
            <a:endParaRPr lang="en-US" dirty="0" smtClean="0"/>
          </a:p>
          <a:p>
            <a:pPr lvl="1" algn="l" rtl="0"/>
            <a:r>
              <a:rPr lang="en-US" dirty="0" smtClean="0"/>
              <a:t>Most </a:t>
            </a:r>
            <a:r>
              <a:rPr lang="en-US" dirty="0"/>
              <a:t>people consider this an anti-pattern for </a:t>
            </a:r>
            <a:r>
              <a:rPr lang="en-US" dirty="0" err="1"/>
              <a:t>microservices</a:t>
            </a:r>
            <a:r>
              <a:rPr lang="en-US" dirty="0"/>
              <a:t>, but for brownfield applications, this is a good start to break the application into smaller logical pieces. </a:t>
            </a:r>
            <a:endParaRPr lang="en-US" dirty="0" smtClean="0"/>
          </a:p>
          <a:p>
            <a:pPr lvl="1" algn="l" rtl="0"/>
            <a:r>
              <a:rPr lang="en-US" dirty="0" smtClean="0"/>
              <a:t>This </a:t>
            </a:r>
            <a:r>
              <a:rPr lang="en-US" dirty="0"/>
              <a:t>should not be applied for greenfield applications. </a:t>
            </a:r>
            <a:endParaRPr lang="en-US" dirty="0" smtClean="0"/>
          </a:p>
          <a:p>
            <a:pPr lvl="1" algn="l" rtl="0"/>
            <a:r>
              <a:rPr lang="en-US" dirty="0" smtClean="0"/>
              <a:t>In </a:t>
            </a:r>
            <a:r>
              <a:rPr lang="en-US" dirty="0"/>
              <a:t>this pattern, one database can be aligned with more than one </a:t>
            </a:r>
            <a:r>
              <a:rPr lang="en-US" dirty="0" err="1"/>
              <a:t>microservice</a:t>
            </a:r>
            <a:r>
              <a:rPr lang="en-US" dirty="0"/>
              <a:t>, but it has to be restricted to 2-3 maximum, otherwise scaling, autonomy, and independence will be challenging to execute.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84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Query Responsibility Segregation (CQRS)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 smtClean="0"/>
              <a:t>Problem</a:t>
            </a:r>
          </a:p>
          <a:p>
            <a:pPr lvl="1" algn="l" rtl="0"/>
            <a:r>
              <a:rPr lang="en-US" dirty="0"/>
              <a:t>Once we implement database-per-service, there is a requirement to query, which requires joint data from multiple services </a:t>
            </a:r>
            <a:endParaRPr lang="en-US" dirty="0" smtClean="0"/>
          </a:p>
          <a:p>
            <a:pPr lvl="1" algn="l" rtl="0"/>
            <a:r>
              <a:rPr lang="en-US" dirty="0" smtClean="0"/>
              <a:t>it's </a:t>
            </a:r>
            <a:r>
              <a:rPr lang="en-US" dirty="0"/>
              <a:t>not possible. Then, how do we implement queries in </a:t>
            </a:r>
            <a:r>
              <a:rPr lang="en-US" dirty="0" err="1"/>
              <a:t>microservice</a:t>
            </a:r>
            <a:r>
              <a:rPr lang="en-US" dirty="0"/>
              <a:t> architecture?</a:t>
            </a:r>
            <a:endParaRPr lang="en-US" dirty="0" smtClean="0"/>
          </a:p>
          <a:p>
            <a:pPr algn="l" rtl="0"/>
            <a:r>
              <a:rPr lang="en-US" dirty="0" smtClean="0"/>
              <a:t>Solution</a:t>
            </a:r>
          </a:p>
          <a:p>
            <a:pPr lvl="1" algn="l" rtl="0"/>
            <a:r>
              <a:rPr lang="en-US" dirty="0"/>
              <a:t>CQRS suggests splitting the application into two parts </a:t>
            </a:r>
            <a:endParaRPr lang="en-US" dirty="0" smtClean="0"/>
          </a:p>
          <a:p>
            <a:pPr lvl="2" algn="l" rtl="0"/>
            <a:r>
              <a:rPr lang="en-US" dirty="0" smtClean="0"/>
              <a:t>The </a:t>
            </a:r>
            <a:r>
              <a:rPr lang="en-US" dirty="0"/>
              <a:t>command side handles the Create, Update, and Delete </a:t>
            </a:r>
            <a:r>
              <a:rPr lang="en-US" dirty="0" smtClean="0"/>
              <a:t>requests.</a:t>
            </a:r>
          </a:p>
          <a:p>
            <a:pPr lvl="2" algn="l" rtl="0"/>
            <a:r>
              <a:rPr lang="en-US" dirty="0" smtClean="0"/>
              <a:t>The </a:t>
            </a:r>
            <a:r>
              <a:rPr lang="en-US" dirty="0"/>
              <a:t>query side handles the query part by using the materialized views. </a:t>
            </a:r>
            <a:endParaRPr lang="en-US" dirty="0" smtClean="0"/>
          </a:p>
          <a:p>
            <a:pPr lvl="1" algn="l" rtl="0"/>
            <a:r>
              <a:rPr lang="en-US" dirty="0" smtClean="0"/>
              <a:t>The </a:t>
            </a:r>
            <a:r>
              <a:rPr lang="en-US" dirty="0"/>
              <a:t>event sourcing pattern is generally used along with it to create events for any data change. Materialized views are kept updated by subscribing to the stream of events.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92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CQRS Example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dirty="0" smtClean="0"/>
              <a:t>In our payment project we should do the following issues:</a:t>
            </a:r>
          </a:p>
          <a:p>
            <a:pPr lvl="1" algn="l" rtl="0"/>
            <a:r>
              <a:rPr lang="en-US" dirty="0" smtClean="0"/>
              <a:t>After successfully checking available balance in </a:t>
            </a:r>
            <a:r>
              <a:rPr lang="en-US" dirty="0" err="1" smtClean="0"/>
              <a:t>balace</a:t>
            </a:r>
            <a:r>
              <a:rPr lang="en-US" dirty="0" smtClean="0"/>
              <a:t>-check </a:t>
            </a:r>
            <a:r>
              <a:rPr lang="en-US" dirty="0" err="1" smtClean="0"/>
              <a:t>microservice</a:t>
            </a:r>
            <a:r>
              <a:rPr lang="en-US" dirty="0" smtClean="0"/>
              <a:t>, we should persist the payment order with </a:t>
            </a:r>
            <a:r>
              <a:rPr lang="en-US" dirty="0" err="1" smtClean="0"/>
              <a:t>not_sent</a:t>
            </a:r>
            <a:r>
              <a:rPr lang="en-US" dirty="0" smtClean="0"/>
              <a:t> status</a:t>
            </a:r>
          </a:p>
          <a:p>
            <a:pPr lvl="1" algn="l" rtl="0"/>
            <a:r>
              <a:rPr lang="en-US" dirty="0" smtClean="0"/>
              <a:t>After sending it in response-sender </a:t>
            </a:r>
            <a:r>
              <a:rPr lang="en-US" dirty="0" err="1" smtClean="0"/>
              <a:t>microservice</a:t>
            </a:r>
            <a:r>
              <a:rPr lang="en-US" dirty="0" smtClean="0"/>
              <a:t> we should update its status to the sent</a:t>
            </a:r>
          </a:p>
          <a:p>
            <a:pPr lvl="1" algn="l" rtl="0"/>
            <a:r>
              <a:rPr lang="en-US" dirty="0" smtClean="0"/>
              <a:t>Another </a:t>
            </a:r>
            <a:r>
              <a:rPr lang="en-US" dirty="0" err="1" smtClean="0"/>
              <a:t>microservice</a:t>
            </a:r>
            <a:r>
              <a:rPr lang="en-US" dirty="0" smtClean="0"/>
              <a:t>, should periodically retrieve the </a:t>
            </a:r>
            <a:r>
              <a:rPr lang="en-US" dirty="0" err="1" smtClean="0"/>
              <a:t>not_sent</a:t>
            </a:r>
            <a:r>
              <a:rPr lang="en-US" dirty="0" smtClean="0"/>
              <a:t> payment orders to try resending</a:t>
            </a:r>
          </a:p>
          <a:p>
            <a:pPr lvl="1" algn="l" rtl="0"/>
            <a:r>
              <a:rPr lang="en-US" dirty="0" smtClean="0"/>
              <a:t>Afterwards, the successfully sent payment orders’ status should be updated to sent</a:t>
            </a:r>
          </a:p>
          <a:p>
            <a:pPr algn="l" rtl="0"/>
            <a:r>
              <a:rPr lang="en-US" dirty="0" smtClean="0"/>
              <a:t>CQRS Solution:</a:t>
            </a:r>
          </a:p>
          <a:p>
            <a:pPr lvl="1" algn="l" rtl="0"/>
            <a:r>
              <a:rPr lang="en-US" dirty="0" err="1" smtClean="0"/>
              <a:t>paymentorder</a:t>
            </a:r>
            <a:r>
              <a:rPr lang="en-US" dirty="0" smtClean="0"/>
              <a:t>-commands </a:t>
            </a:r>
            <a:r>
              <a:rPr lang="en-US" dirty="0" err="1" smtClean="0"/>
              <a:t>microservice</a:t>
            </a:r>
            <a:r>
              <a:rPr lang="en-US" dirty="0" smtClean="0"/>
              <a:t> for payment orders creation and manipulation</a:t>
            </a:r>
          </a:p>
          <a:p>
            <a:pPr lvl="1" algn="l" rtl="0"/>
            <a:r>
              <a:rPr lang="en-US" dirty="0" smtClean="0"/>
              <a:t>resending-service </a:t>
            </a:r>
            <a:r>
              <a:rPr lang="en-US" dirty="0" err="1" smtClean="0"/>
              <a:t>micoroservice</a:t>
            </a:r>
            <a:r>
              <a:rPr lang="en-US" dirty="0" smtClean="0"/>
              <a:t> for retrying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9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Pattern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lang="en-US" dirty="0" smtClean="0"/>
              <a:t>Problem</a:t>
            </a:r>
          </a:p>
          <a:p>
            <a:pPr lvl="1" algn="l" rtl="0"/>
            <a:r>
              <a:rPr lang="en-US" dirty="0"/>
              <a:t>When each service has its own database and a business transaction spans multiple services, how do we ensure data consistency across services? </a:t>
            </a:r>
            <a:endParaRPr lang="en-US" dirty="0" smtClean="0"/>
          </a:p>
          <a:p>
            <a:pPr lvl="1" algn="l" rtl="0"/>
            <a:r>
              <a:rPr lang="en-US" dirty="0" smtClean="0"/>
              <a:t>For </a:t>
            </a:r>
            <a:r>
              <a:rPr lang="en-US" dirty="0"/>
              <a:t>example, for an e-commerce application where customers have a credit limit, the application must ensure that a new order will not exceed the customer’s credit limit. </a:t>
            </a:r>
            <a:endParaRPr lang="en-US" dirty="0" smtClean="0"/>
          </a:p>
          <a:p>
            <a:pPr lvl="1" algn="l" rtl="0"/>
            <a:r>
              <a:rPr lang="en-US" dirty="0" smtClean="0"/>
              <a:t>Since </a:t>
            </a:r>
            <a:r>
              <a:rPr lang="en-US" dirty="0"/>
              <a:t>Orders and Customers are in different databases, the application cannot simply use a local ACID transaction.</a:t>
            </a:r>
            <a:endParaRPr lang="en-US" dirty="0" smtClean="0"/>
          </a:p>
          <a:p>
            <a:pPr algn="l" rtl="0"/>
            <a:r>
              <a:rPr lang="en-US" dirty="0" smtClean="0"/>
              <a:t>Solution</a:t>
            </a:r>
          </a:p>
          <a:p>
            <a:pPr lvl="1" algn="l" rtl="0"/>
            <a:r>
              <a:rPr lang="en-US" dirty="0"/>
              <a:t>A Saga represents a high-level business process that consists of several sub requests, which each update data within a single service. Each request has a compensating request that is executed when the request fails. It can be implemented in two ways:</a:t>
            </a:r>
          </a:p>
          <a:p>
            <a:pPr lvl="2" algn="l" rtl="0"/>
            <a:r>
              <a:rPr lang="en-US" dirty="0" smtClean="0"/>
              <a:t>Choreography </a:t>
            </a:r>
            <a:r>
              <a:rPr lang="en-US" dirty="0"/>
              <a:t>— When there is no central coordination, each service produces and listens to another service’s events and decides if an action should be taken or not.</a:t>
            </a:r>
          </a:p>
          <a:p>
            <a:pPr lvl="2" algn="l" rtl="0"/>
            <a:r>
              <a:rPr lang="en-US" dirty="0" smtClean="0"/>
              <a:t>Orchestration </a:t>
            </a:r>
            <a:r>
              <a:rPr lang="en-US" dirty="0"/>
              <a:t>— An orchestrator (object) takes responsibility for a saga’s decision making and sequencing business logic</a:t>
            </a:r>
            <a:r>
              <a:rPr lang="en-US" dirty="0" smtClean="0"/>
              <a:t>.</a:t>
            </a:r>
          </a:p>
          <a:p>
            <a:pPr lvl="1" algn="l" rtl="0"/>
            <a:r>
              <a:rPr lang="en-US" dirty="0" smtClean="0"/>
              <a:t>Axon framework has a good integration with spring boot. For more detail, </a:t>
            </a:r>
            <a:r>
              <a:rPr lang="en-US" dirty="0"/>
              <a:t>refer: http://progressivecoder.com/saga-pattern-implementation-axon-spring-boot-part-3/</a:t>
            </a:r>
          </a:p>
          <a:p>
            <a:pPr lvl="1" algn="l" rtl="0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24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</a:t>
            </a:r>
            <a:r>
              <a:rPr lang="en-US" dirty="0"/>
              <a:t>Example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In balance-check </a:t>
            </a:r>
            <a:r>
              <a:rPr lang="en-US" dirty="0" err="1" smtClean="0"/>
              <a:t>microservice</a:t>
            </a:r>
            <a:r>
              <a:rPr lang="en-US" dirty="0" smtClean="0"/>
              <a:t>:</a:t>
            </a:r>
          </a:p>
          <a:p>
            <a:pPr lvl="1" algn="l" rtl="0"/>
            <a:r>
              <a:rPr lang="en-US" dirty="0" smtClean="0"/>
              <a:t>first, we can save the payment order </a:t>
            </a:r>
            <a:r>
              <a:rPr lang="en-US" dirty="0"/>
              <a:t>using </a:t>
            </a:r>
            <a:r>
              <a:rPr lang="en-US" dirty="0" err="1" smtClean="0"/>
              <a:t>paymentorder</a:t>
            </a:r>
            <a:r>
              <a:rPr lang="en-US" dirty="0" smtClean="0"/>
              <a:t>-commands </a:t>
            </a:r>
            <a:r>
              <a:rPr lang="en-US" dirty="0" err="1" smtClean="0"/>
              <a:t>microservice</a:t>
            </a:r>
            <a:endParaRPr lang="en-US" dirty="0"/>
          </a:p>
          <a:p>
            <a:pPr lvl="1" algn="l" rtl="0"/>
            <a:r>
              <a:rPr lang="en-US" dirty="0" smtClean="0"/>
              <a:t>Then try to send it to the banks topics using response-sender </a:t>
            </a:r>
            <a:r>
              <a:rPr lang="en-US" dirty="0" err="1" smtClean="0"/>
              <a:t>microservice</a:t>
            </a:r>
            <a:endParaRPr lang="en-US" dirty="0" smtClean="0"/>
          </a:p>
          <a:p>
            <a:pPr lvl="1" algn="l" rtl="0"/>
            <a:r>
              <a:rPr lang="en-US" dirty="0" smtClean="0"/>
              <a:t>If something went wrong here, a compensating request could be deleting the payment order using </a:t>
            </a:r>
            <a:r>
              <a:rPr lang="en-US" dirty="0" err="1"/>
              <a:t>paymentorder</a:t>
            </a:r>
            <a:r>
              <a:rPr lang="en-US" dirty="0"/>
              <a:t>-commands </a:t>
            </a:r>
            <a:r>
              <a:rPr lang="en-US" dirty="0" err="1" smtClean="0"/>
              <a:t>microservice</a:t>
            </a:r>
            <a:r>
              <a:rPr lang="en-US" dirty="0" smtClean="0"/>
              <a:t> as well as depositing the available balance using balance-check </a:t>
            </a:r>
            <a:r>
              <a:rPr lang="en-US" dirty="0" err="1" smtClean="0"/>
              <a:t>microservice</a:t>
            </a:r>
            <a:endParaRPr lang="en-US" dirty="0" smtClean="0"/>
          </a:p>
          <a:p>
            <a:pPr lvl="1" algn="l" rtl="0"/>
            <a:r>
              <a:rPr lang="en-US" dirty="0" smtClean="0"/>
              <a:t>As a result of this, the status field in payment order as well as the entire </a:t>
            </a:r>
            <a:r>
              <a:rPr lang="en-US" dirty="0"/>
              <a:t>resending-service </a:t>
            </a:r>
            <a:r>
              <a:rPr lang="en-US" dirty="0" err="1" smtClean="0"/>
              <a:t>micoroservice</a:t>
            </a:r>
            <a:r>
              <a:rPr lang="en-US" dirty="0" smtClean="0"/>
              <a:t> could be eliminated</a:t>
            </a:r>
          </a:p>
          <a:p>
            <a:pPr algn="l" rt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1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Question</a:t>
            </a:r>
          </a:p>
          <a:p>
            <a:pPr lvl="1" algn="l" rtl="0"/>
            <a:r>
              <a:rPr lang="en-US" dirty="0"/>
              <a:t>How to break the application into smaller </a:t>
            </a:r>
            <a:r>
              <a:rPr lang="en-US" dirty="0" smtClean="0"/>
              <a:t>pieces</a:t>
            </a:r>
            <a:endParaRPr lang="en-US" dirty="0"/>
          </a:p>
          <a:p>
            <a:pPr algn="l" rtl="0"/>
            <a:r>
              <a:rPr lang="en-US" dirty="0" smtClean="0"/>
              <a:t>Answer</a:t>
            </a:r>
          </a:p>
          <a:p>
            <a:pPr lvl="1" algn="l" rtl="0"/>
            <a:r>
              <a:rPr lang="en-US" dirty="0" smtClean="0"/>
              <a:t>DDD - </a:t>
            </a:r>
            <a:r>
              <a:rPr lang="en-US" dirty="0"/>
              <a:t>Domain Driven </a:t>
            </a:r>
            <a:r>
              <a:rPr lang="en-US" dirty="0" smtClean="0"/>
              <a:t>Design</a:t>
            </a:r>
          </a:p>
          <a:p>
            <a:pPr lvl="1" algn="l" rtl="0"/>
            <a:r>
              <a:rPr lang="en-US" dirty="0" smtClean="0"/>
              <a:t>Bounded Context, Domain, Sub-Domain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53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5460</TotalTime>
  <Words>1500</Words>
  <Application>Microsoft Office PowerPoint</Application>
  <PresentationFormat>Widescreen</PresentationFormat>
  <Paragraphs>177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Gothic</vt:lpstr>
      <vt:lpstr>Times New Roman</vt:lpstr>
      <vt:lpstr>Wingdings 3</vt:lpstr>
      <vt:lpstr>Ion</vt:lpstr>
      <vt:lpstr>Database Patterns</vt:lpstr>
      <vt:lpstr>Agenda</vt:lpstr>
      <vt:lpstr>Database per Service  </vt:lpstr>
      <vt:lpstr>Shared Database per Service</vt:lpstr>
      <vt:lpstr>Command Query Responsibility Segregation (CQRS)</vt:lpstr>
      <vt:lpstr>CQRS Example</vt:lpstr>
      <vt:lpstr>Saga Pattern</vt:lpstr>
      <vt:lpstr>Saga Example</vt:lpstr>
      <vt:lpstr>Review</vt:lpstr>
      <vt:lpstr>Review</vt:lpstr>
      <vt:lpstr>Review</vt:lpstr>
      <vt:lpstr>Review</vt:lpstr>
      <vt:lpstr>Review</vt:lpstr>
      <vt:lpstr>Review</vt:lpstr>
      <vt:lpstr>Review</vt:lpstr>
      <vt:lpstr>Review</vt:lpstr>
      <vt:lpstr>Review</vt:lpstr>
      <vt:lpstr>Review</vt:lpstr>
      <vt:lpstr>Review</vt:lpstr>
      <vt:lpstr>Review</vt:lpstr>
      <vt:lpstr>Review</vt:lpstr>
      <vt:lpstr>Review</vt:lpstr>
      <vt:lpstr>Review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Microservices Programing Introduction</dc:title>
  <dc:creator>Rastgar Mostafa</dc:creator>
  <cp:lastModifiedBy>Rastgar Mostafa</cp:lastModifiedBy>
  <cp:revision>186</cp:revision>
  <dcterms:created xsi:type="dcterms:W3CDTF">2019-05-25T03:50:23Z</dcterms:created>
  <dcterms:modified xsi:type="dcterms:W3CDTF">2019-08-17T08:00:03Z</dcterms:modified>
</cp:coreProperties>
</file>