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E759-821F-80AA-172C-566549D8F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17BFEB-B5B5-BF80-CA26-0FD517A355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8F163A-5D71-15A1-0A7C-8F341584F880}"/>
              </a:ext>
            </a:extLst>
          </p:cNvPr>
          <p:cNvSpPr>
            <a:spLocks noGrp="1"/>
          </p:cNvSpPr>
          <p:nvPr>
            <p:ph type="dt" sz="half" idx="10"/>
          </p:nvPr>
        </p:nvSpPr>
        <p:spPr/>
        <p:txBody>
          <a:bodyPr/>
          <a:lstStyle/>
          <a:p>
            <a:fld id="{4627713F-184F-473F-90FA-924A787780DD}" type="datetimeFigureOut">
              <a:rPr lang="en-US" smtClean="0"/>
              <a:t>7/10/2023</a:t>
            </a:fld>
            <a:endParaRPr lang="en-US"/>
          </a:p>
        </p:txBody>
      </p:sp>
      <p:sp>
        <p:nvSpPr>
          <p:cNvPr id="5" name="Footer Placeholder 4">
            <a:extLst>
              <a:ext uri="{FF2B5EF4-FFF2-40B4-BE49-F238E27FC236}">
                <a16:creationId xmlns:a16="http://schemas.microsoft.com/office/drawing/2014/main" id="{397A7CFC-8DDF-568D-154A-9935B741F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C5602-0418-7DCB-9240-7A8F538B75C1}"/>
              </a:ext>
            </a:extLst>
          </p:cNvPr>
          <p:cNvSpPr>
            <a:spLocks noGrp="1"/>
          </p:cNvSpPr>
          <p:nvPr>
            <p:ph type="sldNum" sz="quarter" idx="12"/>
          </p:nvPr>
        </p:nvSpPr>
        <p:spPr/>
        <p:txBody>
          <a:bodyPr/>
          <a:lstStyle/>
          <a:p>
            <a:fld id="{5D5AE3F7-779E-4437-AFB5-702EDCA6F070}" type="slidenum">
              <a:rPr lang="en-US" smtClean="0"/>
              <a:t>‹#›</a:t>
            </a:fld>
            <a:endParaRPr lang="en-US"/>
          </a:p>
        </p:txBody>
      </p:sp>
    </p:spTree>
    <p:extLst>
      <p:ext uri="{BB962C8B-B14F-4D97-AF65-F5344CB8AC3E}">
        <p14:creationId xmlns:p14="http://schemas.microsoft.com/office/powerpoint/2010/main" val="3490769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3DE40-748E-4AFF-4765-42404EE701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5397CC-BA7E-CD85-D906-D358DDBD4C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C4A9D-5A52-2743-2270-69A3F2364230}"/>
              </a:ext>
            </a:extLst>
          </p:cNvPr>
          <p:cNvSpPr>
            <a:spLocks noGrp="1"/>
          </p:cNvSpPr>
          <p:nvPr>
            <p:ph type="dt" sz="half" idx="10"/>
          </p:nvPr>
        </p:nvSpPr>
        <p:spPr/>
        <p:txBody>
          <a:bodyPr/>
          <a:lstStyle/>
          <a:p>
            <a:fld id="{4627713F-184F-473F-90FA-924A787780DD}" type="datetimeFigureOut">
              <a:rPr lang="en-US" smtClean="0"/>
              <a:t>7/10/2023</a:t>
            </a:fld>
            <a:endParaRPr lang="en-US"/>
          </a:p>
        </p:txBody>
      </p:sp>
      <p:sp>
        <p:nvSpPr>
          <p:cNvPr id="5" name="Footer Placeholder 4">
            <a:extLst>
              <a:ext uri="{FF2B5EF4-FFF2-40B4-BE49-F238E27FC236}">
                <a16:creationId xmlns:a16="http://schemas.microsoft.com/office/drawing/2014/main" id="{82012ABA-2AFA-7B72-8D34-E5381F397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DDBDE-4654-E596-76BE-DD9E7254393F}"/>
              </a:ext>
            </a:extLst>
          </p:cNvPr>
          <p:cNvSpPr>
            <a:spLocks noGrp="1"/>
          </p:cNvSpPr>
          <p:nvPr>
            <p:ph type="sldNum" sz="quarter" idx="12"/>
          </p:nvPr>
        </p:nvSpPr>
        <p:spPr/>
        <p:txBody>
          <a:bodyPr/>
          <a:lstStyle/>
          <a:p>
            <a:fld id="{5D5AE3F7-779E-4437-AFB5-702EDCA6F070}" type="slidenum">
              <a:rPr lang="en-US" smtClean="0"/>
              <a:t>‹#›</a:t>
            </a:fld>
            <a:endParaRPr lang="en-US"/>
          </a:p>
        </p:txBody>
      </p:sp>
    </p:spTree>
    <p:extLst>
      <p:ext uri="{BB962C8B-B14F-4D97-AF65-F5344CB8AC3E}">
        <p14:creationId xmlns:p14="http://schemas.microsoft.com/office/powerpoint/2010/main" val="2350508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AF496F-057E-82E5-DD65-5579ADD3A7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2A51AE-8116-C74D-9DED-37BEE10402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9E374D-7DCF-8729-1F17-3695BDD31E69}"/>
              </a:ext>
            </a:extLst>
          </p:cNvPr>
          <p:cNvSpPr>
            <a:spLocks noGrp="1"/>
          </p:cNvSpPr>
          <p:nvPr>
            <p:ph type="dt" sz="half" idx="10"/>
          </p:nvPr>
        </p:nvSpPr>
        <p:spPr/>
        <p:txBody>
          <a:bodyPr/>
          <a:lstStyle/>
          <a:p>
            <a:fld id="{4627713F-184F-473F-90FA-924A787780DD}" type="datetimeFigureOut">
              <a:rPr lang="en-US" smtClean="0"/>
              <a:t>7/10/2023</a:t>
            </a:fld>
            <a:endParaRPr lang="en-US"/>
          </a:p>
        </p:txBody>
      </p:sp>
      <p:sp>
        <p:nvSpPr>
          <p:cNvPr id="5" name="Footer Placeholder 4">
            <a:extLst>
              <a:ext uri="{FF2B5EF4-FFF2-40B4-BE49-F238E27FC236}">
                <a16:creationId xmlns:a16="http://schemas.microsoft.com/office/drawing/2014/main" id="{8821703D-8820-5345-3B0B-733AF267B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F0C74-4233-160F-8797-3AC3D1E6F5DA}"/>
              </a:ext>
            </a:extLst>
          </p:cNvPr>
          <p:cNvSpPr>
            <a:spLocks noGrp="1"/>
          </p:cNvSpPr>
          <p:nvPr>
            <p:ph type="sldNum" sz="quarter" idx="12"/>
          </p:nvPr>
        </p:nvSpPr>
        <p:spPr/>
        <p:txBody>
          <a:bodyPr/>
          <a:lstStyle/>
          <a:p>
            <a:fld id="{5D5AE3F7-779E-4437-AFB5-702EDCA6F070}" type="slidenum">
              <a:rPr lang="en-US" smtClean="0"/>
              <a:t>‹#›</a:t>
            </a:fld>
            <a:endParaRPr lang="en-US"/>
          </a:p>
        </p:txBody>
      </p:sp>
    </p:spTree>
    <p:extLst>
      <p:ext uri="{BB962C8B-B14F-4D97-AF65-F5344CB8AC3E}">
        <p14:creationId xmlns:p14="http://schemas.microsoft.com/office/powerpoint/2010/main" val="1160091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7C24-1171-42D8-1781-16AED6AE71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70A6E-0110-BA95-CEA8-88145EC415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6A0067-0AB0-9C5B-219E-502A7937C62D}"/>
              </a:ext>
            </a:extLst>
          </p:cNvPr>
          <p:cNvSpPr>
            <a:spLocks noGrp="1"/>
          </p:cNvSpPr>
          <p:nvPr>
            <p:ph type="dt" sz="half" idx="10"/>
          </p:nvPr>
        </p:nvSpPr>
        <p:spPr/>
        <p:txBody>
          <a:bodyPr/>
          <a:lstStyle/>
          <a:p>
            <a:fld id="{4627713F-184F-473F-90FA-924A787780DD}" type="datetimeFigureOut">
              <a:rPr lang="en-US" smtClean="0"/>
              <a:t>7/10/2023</a:t>
            </a:fld>
            <a:endParaRPr lang="en-US"/>
          </a:p>
        </p:txBody>
      </p:sp>
      <p:sp>
        <p:nvSpPr>
          <p:cNvPr id="5" name="Footer Placeholder 4">
            <a:extLst>
              <a:ext uri="{FF2B5EF4-FFF2-40B4-BE49-F238E27FC236}">
                <a16:creationId xmlns:a16="http://schemas.microsoft.com/office/drawing/2014/main" id="{8A07248D-BAAE-D7ED-E8A7-52BD283215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73F01-2E08-41AF-A5F2-A29DE8BF2F8B}"/>
              </a:ext>
            </a:extLst>
          </p:cNvPr>
          <p:cNvSpPr>
            <a:spLocks noGrp="1"/>
          </p:cNvSpPr>
          <p:nvPr>
            <p:ph type="sldNum" sz="quarter" idx="12"/>
          </p:nvPr>
        </p:nvSpPr>
        <p:spPr/>
        <p:txBody>
          <a:bodyPr/>
          <a:lstStyle/>
          <a:p>
            <a:fld id="{5D5AE3F7-779E-4437-AFB5-702EDCA6F070}" type="slidenum">
              <a:rPr lang="en-US" smtClean="0"/>
              <a:t>‹#›</a:t>
            </a:fld>
            <a:endParaRPr lang="en-US"/>
          </a:p>
        </p:txBody>
      </p:sp>
    </p:spTree>
    <p:extLst>
      <p:ext uri="{BB962C8B-B14F-4D97-AF65-F5344CB8AC3E}">
        <p14:creationId xmlns:p14="http://schemas.microsoft.com/office/powerpoint/2010/main" val="163358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DDAE-4913-B4F7-267F-C5B7BB65A4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86AD3C-0A70-2494-0BBC-2BA750DA05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09DFC3-70C1-86DD-3CED-1058D13116BB}"/>
              </a:ext>
            </a:extLst>
          </p:cNvPr>
          <p:cNvSpPr>
            <a:spLocks noGrp="1"/>
          </p:cNvSpPr>
          <p:nvPr>
            <p:ph type="dt" sz="half" idx="10"/>
          </p:nvPr>
        </p:nvSpPr>
        <p:spPr/>
        <p:txBody>
          <a:bodyPr/>
          <a:lstStyle/>
          <a:p>
            <a:fld id="{4627713F-184F-473F-90FA-924A787780DD}" type="datetimeFigureOut">
              <a:rPr lang="en-US" smtClean="0"/>
              <a:t>7/10/2023</a:t>
            </a:fld>
            <a:endParaRPr lang="en-US"/>
          </a:p>
        </p:txBody>
      </p:sp>
      <p:sp>
        <p:nvSpPr>
          <p:cNvPr id="5" name="Footer Placeholder 4">
            <a:extLst>
              <a:ext uri="{FF2B5EF4-FFF2-40B4-BE49-F238E27FC236}">
                <a16:creationId xmlns:a16="http://schemas.microsoft.com/office/drawing/2014/main" id="{B7C6546B-4B48-A219-E368-F96AA6165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68A02-67DE-834E-45F7-AC8F4C1578C0}"/>
              </a:ext>
            </a:extLst>
          </p:cNvPr>
          <p:cNvSpPr>
            <a:spLocks noGrp="1"/>
          </p:cNvSpPr>
          <p:nvPr>
            <p:ph type="sldNum" sz="quarter" idx="12"/>
          </p:nvPr>
        </p:nvSpPr>
        <p:spPr/>
        <p:txBody>
          <a:bodyPr/>
          <a:lstStyle/>
          <a:p>
            <a:fld id="{5D5AE3F7-779E-4437-AFB5-702EDCA6F070}" type="slidenum">
              <a:rPr lang="en-US" smtClean="0"/>
              <a:t>‹#›</a:t>
            </a:fld>
            <a:endParaRPr lang="en-US"/>
          </a:p>
        </p:txBody>
      </p:sp>
    </p:spTree>
    <p:extLst>
      <p:ext uri="{BB962C8B-B14F-4D97-AF65-F5344CB8AC3E}">
        <p14:creationId xmlns:p14="http://schemas.microsoft.com/office/powerpoint/2010/main" val="245241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9ABAD-EC6A-FEB1-47AB-CF5D392CD4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4EAB94-8D5C-53A0-1E40-999928667E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1A54C7-E65A-74E9-82A5-EA48FF3A64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573539-E751-76AA-7A09-5A2F32289878}"/>
              </a:ext>
            </a:extLst>
          </p:cNvPr>
          <p:cNvSpPr>
            <a:spLocks noGrp="1"/>
          </p:cNvSpPr>
          <p:nvPr>
            <p:ph type="dt" sz="half" idx="10"/>
          </p:nvPr>
        </p:nvSpPr>
        <p:spPr/>
        <p:txBody>
          <a:bodyPr/>
          <a:lstStyle/>
          <a:p>
            <a:fld id="{4627713F-184F-473F-90FA-924A787780DD}" type="datetimeFigureOut">
              <a:rPr lang="en-US" smtClean="0"/>
              <a:t>7/10/2023</a:t>
            </a:fld>
            <a:endParaRPr lang="en-US"/>
          </a:p>
        </p:txBody>
      </p:sp>
      <p:sp>
        <p:nvSpPr>
          <p:cNvPr id="6" name="Footer Placeholder 5">
            <a:extLst>
              <a:ext uri="{FF2B5EF4-FFF2-40B4-BE49-F238E27FC236}">
                <a16:creationId xmlns:a16="http://schemas.microsoft.com/office/drawing/2014/main" id="{449CDC89-4CD3-2007-8BA5-2C9BF0DE3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71FD11-A7D9-4001-167B-2EF4D6A74C5C}"/>
              </a:ext>
            </a:extLst>
          </p:cNvPr>
          <p:cNvSpPr>
            <a:spLocks noGrp="1"/>
          </p:cNvSpPr>
          <p:nvPr>
            <p:ph type="sldNum" sz="quarter" idx="12"/>
          </p:nvPr>
        </p:nvSpPr>
        <p:spPr/>
        <p:txBody>
          <a:bodyPr/>
          <a:lstStyle/>
          <a:p>
            <a:fld id="{5D5AE3F7-779E-4437-AFB5-702EDCA6F070}" type="slidenum">
              <a:rPr lang="en-US" smtClean="0"/>
              <a:t>‹#›</a:t>
            </a:fld>
            <a:endParaRPr lang="en-US"/>
          </a:p>
        </p:txBody>
      </p:sp>
    </p:spTree>
    <p:extLst>
      <p:ext uri="{BB962C8B-B14F-4D97-AF65-F5344CB8AC3E}">
        <p14:creationId xmlns:p14="http://schemas.microsoft.com/office/powerpoint/2010/main" val="2686081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81E3-4E68-EF4B-9F28-569ECEC4AD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945BEB-DD34-7BBD-1439-C002953816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CA07E0-0F36-7541-A718-D84EC017AB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3D9382-31E6-B3A1-BC25-FBF20D4BFF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D14CB2-59C3-3121-F561-39A0373E2F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FC053F-785E-CB20-9229-9BDBF55356E2}"/>
              </a:ext>
            </a:extLst>
          </p:cNvPr>
          <p:cNvSpPr>
            <a:spLocks noGrp="1"/>
          </p:cNvSpPr>
          <p:nvPr>
            <p:ph type="dt" sz="half" idx="10"/>
          </p:nvPr>
        </p:nvSpPr>
        <p:spPr/>
        <p:txBody>
          <a:bodyPr/>
          <a:lstStyle/>
          <a:p>
            <a:fld id="{4627713F-184F-473F-90FA-924A787780DD}" type="datetimeFigureOut">
              <a:rPr lang="en-US" smtClean="0"/>
              <a:t>7/10/2023</a:t>
            </a:fld>
            <a:endParaRPr lang="en-US"/>
          </a:p>
        </p:txBody>
      </p:sp>
      <p:sp>
        <p:nvSpPr>
          <p:cNvPr id="8" name="Footer Placeholder 7">
            <a:extLst>
              <a:ext uri="{FF2B5EF4-FFF2-40B4-BE49-F238E27FC236}">
                <a16:creationId xmlns:a16="http://schemas.microsoft.com/office/drawing/2014/main" id="{6B14A928-CE94-8FDF-E234-305D02B67E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CD33C1-9B93-B853-B5D5-1C0A958FA5A6}"/>
              </a:ext>
            </a:extLst>
          </p:cNvPr>
          <p:cNvSpPr>
            <a:spLocks noGrp="1"/>
          </p:cNvSpPr>
          <p:nvPr>
            <p:ph type="sldNum" sz="quarter" idx="12"/>
          </p:nvPr>
        </p:nvSpPr>
        <p:spPr/>
        <p:txBody>
          <a:bodyPr/>
          <a:lstStyle/>
          <a:p>
            <a:fld id="{5D5AE3F7-779E-4437-AFB5-702EDCA6F070}" type="slidenum">
              <a:rPr lang="en-US" smtClean="0"/>
              <a:t>‹#›</a:t>
            </a:fld>
            <a:endParaRPr lang="en-US"/>
          </a:p>
        </p:txBody>
      </p:sp>
    </p:spTree>
    <p:extLst>
      <p:ext uri="{BB962C8B-B14F-4D97-AF65-F5344CB8AC3E}">
        <p14:creationId xmlns:p14="http://schemas.microsoft.com/office/powerpoint/2010/main" val="2321506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4C20-AB8E-5328-5CD9-10356824EF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5C6E6E-5414-83F5-EF4E-59A97613BAD4}"/>
              </a:ext>
            </a:extLst>
          </p:cNvPr>
          <p:cNvSpPr>
            <a:spLocks noGrp="1"/>
          </p:cNvSpPr>
          <p:nvPr>
            <p:ph type="dt" sz="half" idx="10"/>
          </p:nvPr>
        </p:nvSpPr>
        <p:spPr/>
        <p:txBody>
          <a:bodyPr/>
          <a:lstStyle/>
          <a:p>
            <a:fld id="{4627713F-184F-473F-90FA-924A787780DD}" type="datetimeFigureOut">
              <a:rPr lang="en-US" smtClean="0"/>
              <a:t>7/10/2023</a:t>
            </a:fld>
            <a:endParaRPr lang="en-US"/>
          </a:p>
        </p:txBody>
      </p:sp>
      <p:sp>
        <p:nvSpPr>
          <p:cNvPr id="4" name="Footer Placeholder 3">
            <a:extLst>
              <a:ext uri="{FF2B5EF4-FFF2-40B4-BE49-F238E27FC236}">
                <a16:creationId xmlns:a16="http://schemas.microsoft.com/office/drawing/2014/main" id="{E2557051-F934-752D-1511-7F82ECB047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4FA500-7B14-FFA2-A8A5-F4ED3DABA548}"/>
              </a:ext>
            </a:extLst>
          </p:cNvPr>
          <p:cNvSpPr>
            <a:spLocks noGrp="1"/>
          </p:cNvSpPr>
          <p:nvPr>
            <p:ph type="sldNum" sz="quarter" idx="12"/>
          </p:nvPr>
        </p:nvSpPr>
        <p:spPr/>
        <p:txBody>
          <a:bodyPr/>
          <a:lstStyle/>
          <a:p>
            <a:fld id="{5D5AE3F7-779E-4437-AFB5-702EDCA6F070}" type="slidenum">
              <a:rPr lang="en-US" smtClean="0"/>
              <a:t>‹#›</a:t>
            </a:fld>
            <a:endParaRPr lang="en-US"/>
          </a:p>
        </p:txBody>
      </p:sp>
    </p:spTree>
    <p:extLst>
      <p:ext uri="{BB962C8B-B14F-4D97-AF65-F5344CB8AC3E}">
        <p14:creationId xmlns:p14="http://schemas.microsoft.com/office/powerpoint/2010/main" val="3955571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FA4217-32FC-0100-F9D4-86D102C7D2DC}"/>
              </a:ext>
            </a:extLst>
          </p:cNvPr>
          <p:cNvSpPr>
            <a:spLocks noGrp="1"/>
          </p:cNvSpPr>
          <p:nvPr>
            <p:ph type="dt" sz="half" idx="10"/>
          </p:nvPr>
        </p:nvSpPr>
        <p:spPr/>
        <p:txBody>
          <a:bodyPr/>
          <a:lstStyle/>
          <a:p>
            <a:fld id="{4627713F-184F-473F-90FA-924A787780DD}" type="datetimeFigureOut">
              <a:rPr lang="en-US" smtClean="0"/>
              <a:t>7/10/2023</a:t>
            </a:fld>
            <a:endParaRPr lang="en-US"/>
          </a:p>
        </p:txBody>
      </p:sp>
      <p:sp>
        <p:nvSpPr>
          <p:cNvPr id="3" name="Footer Placeholder 2">
            <a:extLst>
              <a:ext uri="{FF2B5EF4-FFF2-40B4-BE49-F238E27FC236}">
                <a16:creationId xmlns:a16="http://schemas.microsoft.com/office/drawing/2014/main" id="{359FE8FC-EBE4-9FCE-446A-2FC67608F5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8F18E2-2E33-CD84-A220-3BA8369D2A56}"/>
              </a:ext>
            </a:extLst>
          </p:cNvPr>
          <p:cNvSpPr>
            <a:spLocks noGrp="1"/>
          </p:cNvSpPr>
          <p:nvPr>
            <p:ph type="sldNum" sz="quarter" idx="12"/>
          </p:nvPr>
        </p:nvSpPr>
        <p:spPr/>
        <p:txBody>
          <a:bodyPr/>
          <a:lstStyle/>
          <a:p>
            <a:fld id="{5D5AE3F7-779E-4437-AFB5-702EDCA6F070}" type="slidenum">
              <a:rPr lang="en-US" smtClean="0"/>
              <a:t>‹#›</a:t>
            </a:fld>
            <a:endParaRPr lang="en-US"/>
          </a:p>
        </p:txBody>
      </p:sp>
    </p:spTree>
    <p:extLst>
      <p:ext uri="{BB962C8B-B14F-4D97-AF65-F5344CB8AC3E}">
        <p14:creationId xmlns:p14="http://schemas.microsoft.com/office/powerpoint/2010/main" val="1148799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46C2-BB8D-FFD4-696C-984AE4E841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1B7D88-2C2A-21FC-BD45-54D5DABE68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4C78D1-0FA0-0143-7F10-9B5C864D8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12AF4-6D6F-D6CC-DB13-B58044F72307}"/>
              </a:ext>
            </a:extLst>
          </p:cNvPr>
          <p:cNvSpPr>
            <a:spLocks noGrp="1"/>
          </p:cNvSpPr>
          <p:nvPr>
            <p:ph type="dt" sz="half" idx="10"/>
          </p:nvPr>
        </p:nvSpPr>
        <p:spPr/>
        <p:txBody>
          <a:bodyPr/>
          <a:lstStyle/>
          <a:p>
            <a:fld id="{4627713F-184F-473F-90FA-924A787780DD}" type="datetimeFigureOut">
              <a:rPr lang="en-US" smtClean="0"/>
              <a:t>7/10/2023</a:t>
            </a:fld>
            <a:endParaRPr lang="en-US"/>
          </a:p>
        </p:txBody>
      </p:sp>
      <p:sp>
        <p:nvSpPr>
          <p:cNvPr id="6" name="Footer Placeholder 5">
            <a:extLst>
              <a:ext uri="{FF2B5EF4-FFF2-40B4-BE49-F238E27FC236}">
                <a16:creationId xmlns:a16="http://schemas.microsoft.com/office/drawing/2014/main" id="{A77CF8B2-FB0E-9402-0630-D3691DD8C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FE560-7669-E9AD-A75E-92424DDECA89}"/>
              </a:ext>
            </a:extLst>
          </p:cNvPr>
          <p:cNvSpPr>
            <a:spLocks noGrp="1"/>
          </p:cNvSpPr>
          <p:nvPr>
            <p:ph type="sldNum" sz="quarter" idx="12"/>
          </p:nvPr>
        </p:nvSpPr>
        <p:spPr/>
        <p:txBody>
          <a:bodyPr/>
          <a:lstStyle/>
          <a:p>
            <a:fld id="{5D5AE3F7-779E-4437-AFB5-702EDCA6F070}" type="slidenum">
              <a:rPr lang="en-US" smtClean="0"/>
              <a:t>‹#›</a:t>
            </a:fld>
            <a:endParaRPr lang="en-US"/>
          </a:p>
        </p:txBody>
      </p:sp>
    </p:spTree>
    <p:extLst>
      <p:ext uri="{BB962C8B-B14F-4D97-AF65-F5344CB8AC3E}">
        <p14:creationId xmlns:p14="http://schemas.microsoft.com/office/powerpoint/2010/main" val="4211582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3E998-2F25-5224-9C97-CBF1FBB5CF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DD5F5A-DA31-2FEC-399C-1BC57212DF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09A925-E6B3-0033-6983-5E89B7AA9F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89BBE-5D6A-1813-C06C-B3A9555F3AC0}"/>
              </a:ext>
            </a:extLst>
          </p:cNvPr>
          <p:cNvSpPr>
            <a:spLocks noGrp="1"/>
          </p:cNvSpPr>
          <p:nvPr>
            <p:ph type="dt" sz="half" idx="10"/>
          </p:nvPr>
        </p:nvSpPr>
        <p:spPr/>
        <p:txBody>
          <a:bodyPr/>
          <a:lstStyle/>
          <a:p>
            <a:fld id="{4627713F-184F-473F-90FA-924A787780DD}" type="datetimeFigureOut">
              <a:rPr lang="en-US" smtClean="0"/>
              <a:t>7/10/2023</a:t>
            </a:fld>
            <a:endParaRPr lang="en-US"/>
          </a:p>
        </p:txBody>
      </p:sp>
      <p:sp>
        <p:nvSpPr>
          <p:cNvPr id="6" name="Footer Placeholder 5">
            <a:extLst>
              <a:ext uri="{FF2B5EF4-FFF2-40B4-BE49-F238E27FC236}">
                <a16:creationId xmlns:a16="http://schemas.microsoft.com/office/drawing/2014/main" id="{EF19A07F-796F-B29A-82CA-63ADEC6712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CE6CB7-AE58-6E35-2E3D-AD1FE2170F65}"/>
              </a:ext>
            </a:extLst>
          </p:cNvPr>
          <p:cNvSpPr>
            <a:spLocks noGrp="1"/>
          </p:cNvSpPr>
          <p:nvPr>
            <p:ph type="sldNum" sz="quarter" idx="12"/>
          </p:nvPr>
        </p:nvSpPr>
        <p:spPr/>
        <p:txBody>
          <a:bodyPr/>
          <a:lstStyle/>
          <a:p>
            <a:fld id="{5D5AE3F7-779E-4437-AFB5-702EDCA6F070}" type="slidenum">
              <a:rPr lang="en-US" smtClean="0"/>
              <a:t>‹#›</a:t>
            </a:fld>
            <a:endParaRPr lang="en-US"/>
          </a:p>
        </p:txBody>
      </p:sp>
    </p:spTree>
    <p:extLst>
      <p:ext uri="{BB962C8B-B14F-4D97-AF65-F5344CB8AC3E}">
        <p14:creationId xmlns:p14="http://schemas.microsoft.com/office/powerpoint/2010/main" val="3180915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09E62E-286E-7CD8-AB4B-BC83106082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C37401-908F-FCA0-7988-033FC608F9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0B0F2-568F-CAB5-FC0A-E7DB2DCF52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7713F-184F-473F-90FA-924A787780DD}" type="datetimeFigureOut">
              <a:rPr lang="en-US" smtClean="0"/>
              <a:t>7/10/2023</a:t>
            </a:fld>
            <a:endParaRPr lang="en-US"/>
          </a:p>
        </p:txBody>
      </p:sp>
      <p:sp>
        <p:nvSpPr>
          <p:cNvPr id="5" name="Footer Placeholder 4">
            <a:extLst>
              <a:ext uri="{FF2B5EF4-FFF2-40B4-BE49-F238E27FC236}">
                <a16:creationId xmlns:a16="http://schemas.microsoft.com/office/drawing/2014/main" id="{917A4A37-C453-18AB-4E70-E76EF10F0A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4FA9D1-B277-0135-9A3C-6EBC3B03AB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AE3F7-779E-4437-AFB5-702EDCA6F070}" type="slidenum">
              <a:rPr lang="en-US" smtClean="0"/>
              <a:t>‹#›</a:t>
            </a:fld>
            <a:endParaRPr lang="en-US"/>
          </a:p>
        </p:txBody>
      </p:sp>
    </p:spTree>
    <p:extLst>
      <p:ext uri="{BB962C8B-B14F-4D97-AF65-F5344CB8AC3E}">
        <p14:creationId xmlns:p14="http://schemas.microsoft.com/office/powerpoint/2010/main" val="2909570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7.xml"/><Relationship Id="rId4" Type="http://schemas.openxmlformats.org/officeDocument/2006/relationships/image" Target="../media/image16.tmp"/></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ignAloud Gloves Translate Sign Language">
            <a:extLst>
              <a:ext uri="{FF2B5EF4-FFF2-40B4-BE49-F238E27FC236}">
                <a16:creationId xmlns:a16="http://schemas.microsoft.com/office/drawing/2014/main" id="{11847CDA-09DB-2515-DF1A-CCF395CEE9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01" t="31818" r="4490"/>
          <a:stretch/>
        </p:blipFill>
        <p:spPr bwMode="auto">
          <a:xfrm>
            <a:off x="20" y="-19049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0" name="Rectangle 1039">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3912474-F78E-5E88-6EDC-99E813987504}"/>
              </a:ext>
            </a:extLst>
          </p:cNvPr>
          <p:cNvSpPr txBox="1"/>
          <p:nvPr/>
        </p:nvSpPr>
        <p:spPr>
          <a:xfrm>
            <a:off x="404553" y="3091928"/>
            <a:ext cx="9078562"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200" b="1" dirty="0">
                <a:ln w="0"/>
                <a:solidFill>
                  <a:schemeClr val="bg1"/>
                </a:solidFill>
                <a:effectLst>
                  <a:glow rad="63500">
                    <a:schemeClr val="accent2">
                      <a:satMod val="175000"/>
                      <a:alpha val="40000"/>
                    </a:schemeClr>
                  </a:glow>
                  <a:outerShdw blurRad="38100" dist="19050" dir="2700000" algn="tl" rotWithShape="0">
                    <a:schemeClr val="dk1">
                      <a:alpha val="40000"/>
                    </a:schemeClr>
                  </a:outerShdw>
                </a:effectLst>
                <a:latin typeface="+mj-lt"/>
                <a:ea typeface="+mj-ea"/>
                <a:cs typeface="+mj-cs"/>
              </a:rPr>
              <a:t>Glove for Deaf </a:t>
            </a:r>
          </a:p>
        </p:txBody>
      </p:sp>
      <p:sp>
        <p:nvSpPr>
          <p:cNvPr id="1042" name="Rectangle: Rounded Corners 1041">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128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BB9017-41EA-8083-4964-421550601BF8}"/>
              </a:ext>
            </a:extLst>
          </p:cNvPr>
          <p:cNvSpPr txBox="1"/>
          <p:nvPr/>
        </p:nvSpPr>
        <p:spPr>
          <a:xfrm>
            <a:off x="197527" y="453552"/>
            <a:ext cx="8138605" cy="5122941"/>
          </a:xfrm>
          <a:prstGeom prst="rect">
            <a:avLst/>
          </a:prstGeom>
          <a:noFill/>
          <a:ln>
            <a:solidFill>
              <a:schemeClr val="accent2">
                <a:lumMod val="50000"/>
              </a:schemeClr>
            </a:solidFill>
          </a:ln>
        </p:spPr>
        <p:txBody>
          <a:bodyPr wrap="square">
            <a:spAutoFit/>
          </a:bodyPr>
          <a:lstStyle/>
          <a:p>
            <a:pPr>
              <a:lnSpc>
                <a:spcPct val="150000"/>
              </a:lnSpc>
            </a:pPr>
            <a:r>
              <a:rPr lang="en-US" sz="2000" dirty="0">
                <a:solidFill>
                  <a:srgbClr val="FF0000"/>
                </a:solidFill>
              </a:rPr>
              <a:t>1-LCD.h</a:t>
            </a:r>
            <a:r>
              <a:rPr lang="en-US" sz="2000" dirty="0"/>
              <a:t>: This header file contains function declarations and includes other necessary header files (</a:t>
            </a:r>
            <a:r>
              <a:rPr lang="en-US" sz="2000" dirty="0" err="1"/>
              <a:t>Dio.h</a:t>
            </a:r>
            <a:r>
              <a:rPr lang="en-US" sz="2000" dirty="0"/>
              <a:t> and </a:t>
            </a:r>
            <a:r>
              <a:rPr lang="en-US" sz="2000" dirty="0" err="1"/>
              <a:t>Clock.h</a:t>
            </a:r>
            <a:r>
              <a:rPr lang="en-US" sz="2000" dirty="0"/>
              <a:t>) for controlling an LCD (Liquid Crystal Display).</a:t>
            </a:r>
          </a:p>
          <a:p>
            <a:pPr>
              <a:lnSpc>
                <a:spcPct val="150000"/>
              </a:lnSpc>
            </a:pPr>
            <a:endParaRPr lang="en-US" sz="2000" dirty="0"/>
          </a:p>
          <a:p>
            <a:pPr>
              <a:lnSpc>
                <a:spcPct val="150000"/>
              </a:lnSpc>
            </a:pPr>
            <a:r>
              <a:rPr lang="en-US" sz="2000" dirty="0">
                <a:solidFill>
                  <a:srgbClr val="FF0000"/>
                </a:solidFill>
              </a:rPr>
              <a:t>2-LCD.c</a:t>
            </a:r>
            <a:r>
              <a:rPr lang="en-US" sz="2000" dirty="0"/>
              <a:t>: This source file contains the implementation of the LCD functions declared in </a:t>
            </a:r>
            <a:r>
              <a:rPr lang="en-US" sz="2000" dirty="0" err="1"/>
              <a:t>LCD.h</a:t>
            </a:r>
            <a:r>
              <a:rPr lang="en-US" sz="2000" dirty="0"/>
              <a:t>. It includes the necessary header files and provides functions to initialize the LCD module (</a:t>
            </a:r>
            <a:r>
              <a:rPr lang="en-US" sz="2000" dirty="0" err="1"/>
              <a:t>LCD_Init</a:t>
            </a:r>
            <a:r>
              <a:rPr lang="en-US" sz="2000" dirty="0"/>
              <a:t>), send commands to the LCD (</a:t>
            </a:r>
            <a:r>
              <a:rPr lang="en-US" sz="2000" dirty="0" err="1"/>
              <a:t>LCD_Cmd</a:t>
            </a:r>
            <a:r>
              <a:rPr lang="en-US" sz="2000" dirty="0"/>
              <a:t>), display a character on the LCD (</a:t>
            </a:r>
            <a:r>
              <a:rPr lang="en-US" sz="2000" dirty="0" err="1"/>
              <a:t>LCD_Char</a:t>
            </a:r>
            <a:r>
              <a:rPr lang="en-US" sz="2000" dirty="0"/>
              <a:t>), display a string on the LCD (</a:t>
            </a:r>
            <a:r>
              <a:rPr lang="en-US" sz="2000" dirty="0" err="1"/>
              <a:t>LCD_String</a:t>
            </a:r>
            <a:r>
              <a:rPr lang="en-US" sz="2000" dirty="0"/>
              <a:t>), set the cursor position on the LCD (</a:t>
            </a:r>
            <a:r>
              <a:rPr lang="en-US" sz="2000" dirty="0" err="1"/>
              <a:t>LCD_SetPos</a:t>
            </a:r>
            <a:r>
              <a:rPr lang="en-US" sz="2000" dirty="0"/>
              <a:t>), define custom characters on the LCD (</a:t>
            </a:r>
            <a:r>
              <a:rPr lang="en-US" sz="2000" dirty="0" err="1"/>
              <a:t>LCD_Custome_Char</a:t>
            </a:r>
            <a:r>
              <a:rPr lang="en-US" sz="2000" dirty="0"/>
              <a:t>), and clear the LCD screen (</a:t>
            </a:r>
            <a:r>
              <a:rPr lang="en-US" sz="2000" dirty="0" err="1"/>
              <a:t>LCD_Clear</a:t>
            </a:r>
            <a:r>
              <a:rPr lang="en-US" sz="2000" dirty="0"/>
              <a:t>).</a:t>
            </a:r>
          </a:p>
        </p:txBody>
      </p:sp>
      <p:pic>
        <p:nvPicPr>
          <p:cNvPr id="6" name="Picture 5" descr="A screenshot of a computer&#10;&#10;Description automatically generated">
            <a:extLst>
              <a:ext uri="{FF2B5EF4-FFF2-40B4-BE49-F238E27FC236}">
                <a16:creationId xmlns:a16="http://schemas.microsoft.com/office/drawing/2014/main" id="{56DA6BBE-939F-3DD2-01AF-67E0B96C7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134" y="453552"/>
            <a:ext cx="3453334" cy="2108673"/>
          </a:xfrm>
          <a:prstGeom prst="rect">
            <a:avLst/>
          </a:prstGeom>
          <a:ln>
            <a:solidFill>
              <a:schemeClr val="accent2">
                <a:lumMod val="50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4197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969631-3E14-5140-9326-F9DDD46BBB5D}"/>
              </a:ext>
            </a:extLst>
          </p:cNvPr>
          <p:cNvSpPr txBox="1"/>
          <p:nvPr/>
        </p:nvSpPr>
        <p:spPr>
          <a:xfrm>
            <a:off x="117630" y="203226"/>
            <a:ext cx="7872273" cy="4148700"/>
          </a:xfrm>
          <a:prstGeom prst="rect">
            <a:avLst/>
          </a:prstGeom>
          <a:noFill/>
        </p:spPr>
        <p:txBody>
          <a:bodyPr wrap="square">
            <a:spAutoFit/>
          </a:bodyPr>
          <a:lstStyle/>
          <a:p>
            <a:pPr algn="just">
              <a:lnSpc>
                <a:spcPct val="150000"/>
              </a:lnSpc>
            </a:pPr>
            <a:r>
              <a:rPr lang="en-US" sz="2400" b="1" u="sng" dirty="0" err="1">
                <a:solidFill>
                  <a:srgbClr val="FF0000"/>
                </a:solidFill>
              </a:rPr>
              <a:t>main.c</a:t>
            </a:r>
            <a:r>
              <a:rPr lang="en-US" sz="2000" dirty="0"/>
              <a:t>: </a:t>
            </a:r>
            <a:r>
              <a:rPr lang="en-US" sz="2200" dirty="0"/>
              <a:t>This is the main source file of the project. It includes all the necessary header files (</a:t>
            </a:r>
            <a:r>
              <a:rPr lang="en-US" sz="2200" dirty="0" err="1"/>
              <a:t>std.h</a:t>
            </a:r>
            <a:r>
              <a:rPr lang="en-US" sz="2200" dirty="0"/>
              <a:t>, </a:t>
            </a:r>
            <a:r>
              <a:rPr lang="en-US" sz="2200" dirty="0" err="1"/>
              <a:t>Dio.h</a:t>
            </a:r>
            <a:r>
              <a:rPr lang="en-US" sz="2200" dirty="0"/>
              <a:t>, </a:t>
            </a:r>
            <a:r>
              <a:rPr lang="en-US" sz="2200" dirty="0" err="1"/>
              <a:t>ADC.h</a:t>
            </a:r>
            <a:r>
              <a:rPr lang="en-US" sz="2200" dirty="0"/>
              <a:t>, </a:t>
            </a:r>
            <a:r>
              <a:rPr lang="en-US" sz="2200" dirty="0" err="1"/>
              <a:t>LCD.h</a:t>
            </a:r>
            <a:r>
              <a:rPr lang="en-US" sz="2200" dirty="0"/>
              <a:t>, </a:t>
            </a:r>
            <a:r>
              <a:rPr lang="en-US" sz="2200" dirty="0" err="1"/>
              <a:t>ExInt.h</a:t>
            </a:r>
            <a:r>
              <a:rPr lang="en-US" sz="2200" dirty="0"/>
              <a:t>, and </a:t>
            </a:r>
            <a:r>
              <a:rPr lang="en-US" sz="2200" dirty="0" err="1"/>
              <a:t>GINT.h</a:t>
            </a:r>
            <a:r>
              <a:rPr lang="en-US" sz="2200" dirty="0"/>
              <a:t>). The </a:t>
            </a:r>
            <a:r>
              <a:rPr lang="en-US" sz="2200" dirty="0" err="1"/>
              <a:t>init</a:t>
            </a:r>
            <a:r>
              <a:rPr lang="en-US" sz="2200" dirty="0"/>
              <a:t> function initializes the system components. The </a:t>
            </a:r>
            <a:r>
              <a:rPr lang="en-US" sz="2200" dirty="0" err="1"/>
              <a:t>updateSensorValues</a:t>
            </a:r>
            <a:r>
              <a:rPr lang="en-US" sz="2200" dirty="0"/>
              <a:t> function reads the sensor values from the ADC. The </a:t>
            </a:r>
            <a:r>
              <a:rPr lang="en-US" sz="2200" dirty="0" err="1"/>
              <a:t>recognizeWord</a:t>
            </a:r>
            <a:r>
              <a:rPr lang="en-US" sz="2200" dirty="0"/>
              <a:t> function determines the word based on the active sensors' values. The main function initializes the system, displays the project title on the LCD, and continuously updates the sensor values and recognized word on the LCD screen.</a:t>
            </a:r>
          </a:p>
        </p:txBody>
      </p:sp>
      <p:pic>
        <p:nvPicPr>
          <p:cNvPr id="4" name="Picture 3" descr="A blue and white box with black text&#10;&#10;Description automatically generated">
            <a:extLst>
              <a:ext uri="{FF2B5EF4-FFF2-40B4-BE49-F238E27FC236}">
                <a16:creationId xmlns:a16="http://schemas.microsoft.com/office/drawing/2014/main" id="{727B636B-3D35-BC06-2C27-4BBC6AE23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3912" y="415354"/>
            <a:ext cx="3256171" cy="889664"/>
          </a:xfrm>
          <a:prstGeom prst="rect">
            <a:avLst/>
          </a:prstGeom>
          <a:ln>
            <a:solidFill>
              <a:schemeClr val="accent2">
                <a:lumMod val="50000"/>
              </a:schemeClr>
            </a:solid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5534B83B-6268-3257-A29A-54A8C30A339E}"/>
              </a:ext>
            </a:extLst>
          </p:cNvPr>
          <p:cNvSpPr/>
          <p:nvPr/>
        </p:nvSpPr>
        <p:spPr>
          <a:xfrm>
            <a:off x="-65990" y="4768426"/>
            <a:ext cx="11826700" cy="646331"/>
          </a:xfrm>
          <a:prstGeom prst="rect">
            <a:avLst/>
          </a:prstGeom>
          <a:noFill/>
        </p:spPr>
        <p:txBody>
          <a:bodyPr wrap="none" lIns="91440" tIns="45720" rIns="91440" bIns="45720">
            <a:spAutoFit/>
          </a:bodyPr>
          <a:lstStyle/>
          <a:p>
            <a:pPr marL="571500" indent="-571500" algn="ctr">
              <a:buFont typeface="Wingdings" panose="05000000000000000000" pitchFamily="2" charset="2"/>
              <a:buChar char="v"/>
            </a:pPr>
            <a:r>
              <a:rPr lang="en-US" sz="3600" b="0" i="1" u="sng" cap="none" spc="0" dirty="0">
                <a:ln w="0"/>
                <a:solidFill>
                  <a:schemeClr val="tx1"/>
                </a:solidFill>
                <a:effectLst>
                  <a:outerShdw blurRad="38100" dist="19050" dir="2700000" algn="tl" rotWithShape="0">
                    <a:schemeClr val="dk1">
                      <a:alpha val="40000"/>
                    </a:schemeClr>
                  </a:outerShdw>
                </a:effectLst>
              </a:rPr>
              <a:t> The output of the building process to all files in the project:</a:t>
            </a:r>
          </a:p>
        </p:txBody>
      </p:sp>
      <p:pic>
        <p:nvPicPr>
          <p:cNvPr id="6" name="Picture 5" descr="A screenshot of a computer&#10;&#10;Description automatically generated">
            <a:extLst>
              <a:ext uri="{FF2B5EF4-FFF2-40B4-BE49-F238E27FC236}">
                <a16:creationId xmlns:a16="http://schemas.microsoft.com/office/drawing/2014/main" id="{95C60FB4-CC1E-3830-1845-9855E5FFBE4A}"/>
              </a:ext>
            </a:extLst>
          </p:cNvPr>
          <p:cNvPicPr>
            <a:picLocks noChangeAspect="1"/>
          </p:cNvPicPr>
          <p:nvPr/>
        </p:nvPicPr>
        <p:blipFill rotWithShape="1">
          <a:blip r:embed="rId3">
            <a:extLst>
              <a:ext uri="{28A0092B-C50C-407E-A947-70E740481C1C}">
                <a14:useLocalDpi xmlns:a14="http://schemas.microsoft.com/office/drawing/2010/main" val="0"/>
              </a:ext>
            </a:extLst>
          </a:blip>
          <a:srcRect t="92863" r="50000"/>
          <a:stretch/>
        </p:blipFill>
        <p:spPr>
          <a:xfrm>
            <a:off x="564005" y="5611529"/>
            <a:ext cx="10741303" cy="906234"/>
          </a:xfrm>
          <a:prstGeom prst="rect">
            <a:avLst/>
          </a:prstGeom>
        </p:spPr>
      </p:pic>
    </p:spTree>
    <p:extLst>
      <p:ext uri="{BB962C8B-B14F-4D97-AF65-F5344CB8AC3E}">
        <p14:creationId xmlns:p14="http://schemas.microsoft.com/office/powerpoint/2010/main" val="344212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50AA92-6433-96A2-F9E7-CC31E89901ED}"/>
              </a:ext>
            </a:extLst>
          </p:cNvPr>
          <p:cNvSpPr txBox="1"/>
          <p:nvPr/>
        </p:nvSpPr>
        <p:spPr>
          <a:xfrm>
            <a:off x="0" y="879641"/>
            <a:ext cx="12090400" cy="6601807"/>
          </a:xfrm>
          <a:prstGeom prst="rect">
            <a:avLst/>
          </a:prstGeom>
          <a:noFill/>
        </p:spPr>
        <p:txBody>
          <a:bodyPr wrap="square">
            <a:spAutoFit/>
          </a:bodyPr>
          <a:lstStyle/>
          <a:p>
            <a:pPr marL="342900" indent="-342900">
              <a:buFont typeface="Wingdings" panose="05000000000000000000" pitchFamily="2" charset="2"/>
              <a:buChar char="q"/>
            </a:pPr>
            <a:r>
              <a:rPr lang="en-US" sz="2000" b="0" i="0" dirty="0">
                <a:solidFill>
                  <a:srgbClr val="374151"/>
                </a:solidFill>
                <a:effectLst/>
                <a:latin typeface="Söhne"/>
              </a:rPr>
              <a:t>A </a:t>
            </a:r>
            <a:r>
              <a:rPr lang="en-US" sz="2000" b="0" i="0" u="sng" dirty="0">
                <a:solidFill>
                  <a:srgbClr val="FF0000"/>
                </a:solidFill>
                <a:effectLst/>
                <a:latin typeface="Söhne"/>
              </a:rPr>
              <a:t>flowchart</a:t>
            </a:r>
            <a:r>
              <a:rPr lang="en-US" sz="2000" b="0" i="0" dirty="0">
                <a:solidFill>
                  <a:srgbClr val="374151"/>
                </a:solidFill>
                <a:effectLst/>
                <a:latin typeface="Söhne"/>
              </a:rPr>
              <a:t> is a graphical representation or diagram that illustrates the sequence of steps or activities in a process. It uses various symbols and shapes to represent different elements such as actions, decisions, inputs, outputs, and connectors.</a:t>
            </a:r>
          </a:p>
          <a:p>
            <a:endParaRPr lang="en-US" sz="2000" dirty="0">
              <a:solidFill>
                <a:srgbClr val="374151"/>
              </a:solidFill>
              <a:latin typeface="Söhne"/>
            </a:endParaRPr>
          </a:p>
          <a:p>
            <a:pPr marL="342900" indent="-342900" algn="l">
              <a:buFont typeface="Wingdings" panose="05000000000000000000" pitchFamily="2" charset="2"/>
              <a:buChar char="q"/>
            </a:pPr>
            <a:r>
              <a:rPr lang="en-US" sz="2000" b="0" i="0" dirty="0">
                <a:solidFill>
                  <a:srgbClr val="374151"/>
                </a:solidFill>
                <a:effectLst/>
                <a:latin typeface="Söhne"/>
              </a:rPr>
              <a:t>In a flowchart, different shapes represent different types of actions or decisions. Here's a description of the common shapes used in flowcharts:</a:t>
            </a:r>
          </a:p>
          <a:p>
            <a:pPr algn="l"/>
            <a:endParaRPr lang="en-US" sz="2000" dirty="0">
              <a:solidFill>
                <a:srgbClr val="374151"/>
              </a:solidFill>
              <a:latin typeface="Söhne"/>
            </a:endParaRPr>
          </a:p>
          <a:p>
            <a:pPr algn="l">
              <a:lnSpc>
                <a:spcPct val="150000"/>
              </a:lnSpc>
              <a:buFont typeface="+mj-lt"/>
              <a:buAutoNum type="arabicPeriod"/>
            </a:pPr>
            <a:r>
              <a:rPr lang="en-US" b="0" i="0" dirty="0">
                <a:solidFill>
                  <a:srgbClr val="FF0000"/>
                </a:solidFill>
                <a:effectLst/>
                <a:latin typeface="Söhne"/>
              </a:rPr>
              <a:t>terminal/Start/End</a:t>
            </a:r>
            <a:r>
              <a:rPr lang="en-US" b="0" i="0" dirty="0">
                <a:solidFill>
                  <a:srgbClr val="374151"/>
                </a:solidFill>
                <a:effectLst/>
                <a:latin typeface="Söhne"/>
              </a:rPr>
              <a:t>: Represent the beginning and end points of a flowchart. It is usually represented by an </a:t>
            </a:r>
            <a:r>
              <a:rPr lang="en-US" b="0" i="0" dirty="0">
                <a:solidFill>
                  <a:srgbClr val="FF0000"/>
                </a:solidFill>
                <a:effectLst/>
                <a:latin typeface="Söhne"/>
              </a:rPr>
              <a:t>oval</a:t>
            </a:r>
            <a:r>
              <a:rPr lang="en-US" b="0" i="0" dirty="0">
                <a:solidFill>
                  <a:srgbClr val="374151"/>
                </a:solidFill>
                <a:effectLst/>
                <a:latin typeface="Söhne"/>
              </a:rPr>
              <a:t> shape with the word "Start" or "End" written inside.</a:t>
            </a:r>
          </a:p>
          <a:p>
            <a:pPr algn="l">
              <a:lnSpc>
                <a:spcPct val="150000"/>
              </a:lnSpc>
              <a:buFont typeface="+mj-lt"/>
              <a:buAutoNum type="arabicPeriod"/>
            </a:pPr>
            <a:r>
              <a:rPr lang="en-US" b="0" i="0" dirty="0">
                <a:solidFill>
                  <a:srgbClr val="FF0000"/>
                </a:solidFill>
                <a:effectLst/>
                <a:latin typeface="Söhne"/>
              </a:rPr>
              <a:t>Process/Action</a:t>
            </a:r>
            <a:r>
              <a:rPr lang="en-US" b="0" i="0" dirty="0">
                <a:solidFill>
                  <a:srgbClr val="374151"/>
                </a:solidFill>
                <a:effectLst/>
                <a:latin typeface="Söhne"/>
              </a:rPr>
              <a:t>: Represents a specific action or process in the flowchart. It is typically represented by a </a:t>
            </a:r>
            <a:r>
              <a:rPr lang="en-US" b="0" i="0" dirty="0">
                <a:solidFill>
                  <a:srgbClr val="FF0000"/>
                </a:solidFill>
                <a:effectLst/>
                <a:latin typeface="Söhne"/>
              </a:rPr>
              <a:t>rectangle</a:t>
            </a:r>
            <a:r>
              <a:rPr lang="en-US" b="0" i="0" dirty="0">
                <a:solidFill>
                  <a:srgbClr val="374151"/>
                </a:solidFill>
                <a:effectLst/>
                <a:latin typeface="Söhne"/>
              </a:rPr>
              <a:t> with rounded corners. The action or process is described inside the rectangle.</a:t>
            </a:r>
          </a:p>
          <a:p>
            <a:pPr algn="l">
              <a:lnSpc>
                <a:spcPct val="150000"/>
              </a:lnSpc>
              <a:buFont typeface="+mj-lt"/>
              <a:buAutoNum type="arabicPeriod"/>
            </a:pPr>
            <a:r>
              <a:rPr lang="en-US" b="0" i="0" dirty="0">
                <a:solidFill>
                  <a:srgbClr val="FF0000"/>
                </a:solidFill>
                <a:effectLst/>
                <a:latin typeface="Söhne"/>
              </a:rPr>
              <a:t>Decision/Conditional</a:t>
            </a:r>
            <a:r>
              <a:rPr lang="en-US" b="0" i="0" dirty="0">
                <a:solidFill>
                  <a:srgbClr val="374151"/>
                </a:solidFill>
                <a:effectLst/>
                <a:latin typeface="Söhne"/>
              </a:rPr>
              <a:t>: This represents a decision point where a condition is evaluated. It is usually represented by a </a:t>
            </a:r>
            <a:r>
              <a:rPr lang="en-US" b="0" i="0" dirty="0">
                <a:solidFill>
                  <a:srgbClr val="FF0000"/>
                </a:solidFill>
                <a:effectLst/>
                <a:latin typeface="Söhne"/>
              </a:rPr>
              <a:t>diamond</a:t>
            </a:r>
            <a:r>
              <a:rPr lang="en-US" b="0" i="0" dirty="0">
                <a:solidFill>
                  <a:srgbClr val="374151"/>
                </a:solidFill>
                <a:effectLst/>
                <a:latin typeface="Söhne"/>
              </a:rPr>
              <a:t> shape. The condition or question is written inside the diamond, and arrows representing the possible outcomes or paths are connected to it.</a:t>
            </a:r>
          </a:p>
          <a:p>
            <a:pPr algn="l">
              <a:lnSpc>
                <a:spcPct val="150000"/>
              </a:lnSpc>
              <a:buFont typeface="+mj-lt"/>
              <a:buAutoNum type="arabicPeriod"/>
            </a:pPr>
            <a:r>
              <a:rPr lang="en-US" b="0" i="0" dirty="0">
                <a:solidFill>
                  <a:srgbClr val="FF0000"/>
                </a:solidFill>
                <a:effectLst/>
                <a:latin typeface="Söhne"/>
              </a:rPr>
              <a:t>Input/Output</a:t>
            </a:r>
            <a:r>
              <a:rPr lang="en-US" b="0" i="0" dirty="0">
                <a:solidFill>
                  <a:srgbClr val="374151"/>
                </a:solidFill>
                <a:effectLst/>
                <a:latin typeface="Söhne"/>
              </a:rPr>
              <a:t>: Represents input or output operations in the flowchart. It is represented by a </a:t>
            </a:r>
            <a:r>
              <a:rPr lang="en-US" b="0" i="0" dirty="0">
                <a:solidFill>
                  <a:srgbClr val="FF0000"/>
                </a:solidFill>
                <a:effectLst/>
                <a:latin typeface="Söhne"/>
              </a:rPr>
              <a:t>parallelogram</a:t>
            </a:r>
            <a:r>
              <a:rPr lang="en-US" b="0" i="0" dirty="0">
                <a:solidFill>
                  <a:srgbClr val="374151"/>
                </a:solidFill>
                <a:effectLst/>
                <a:latin typeface="Söhne"/>
              </a:rPr>
              <a:t> shape. The input or output operation is described inside the shape.</a:t>
            </a:r>
          </a:p>
          <a:p>
            <a:pPr algn="l"/>
            <a:endParaRPr lang="en-US" sz="2000" b="0" i="0" dirty="0">
              <a:solidFill>
                <a:srgbClr val="374151"/>
              </a:solidFill>
              <a:effectLst/>
              <a:latin typeface="Söhne"/>
            </a:endParaRPr>
          </a:p>
          <a:p>
            <a:endParaRPr lang="en-US" sz="2000" dirty="0"/>
          </a:p>
        </p:txBody>
      </p:sp>
      <p:sp>
        <p:nvSpPr>
          <p:cNvPr id="4" name="Rectangle 3">
            <a:extLst>
              <a:ext uri="{FF2B5EF4-FFF2-40B4-BE49-F238E27FC236}">
                <a16:creationId xmlns:a16="http://schemas.microsoft.com/office/drawing/2014/main" id="{8C4BA7A7-AA54-3720-DE57-8B606D3D2796}"/>
              </a:ext>
            </a:extLst>
          </p:cNvPr>
          <p:cNvSpPr/>
          <p:nvPr/>
        </p:nvSpPr>
        <p:spPr>
          <a:xfrm>
            <a:off x="64655" y="48644"/>
            <a:ext cx="2875659" cy="830997"/>
          </a:xfrm>
          <a:prstGeom prst="rect">
            <a:avLst/>
          </a:prstGeom>
        </p:spPr>
        <p:style>
          <a:lnRef idx="1">
            <a:schemeClr val="accent4"/>
          </a:lnRef>
          <a:fillRef idx="2">
            <a:schemeClr val="accent4"/>
          </a:fillRef>
          <a:effectRef idx="1">
            <a:schemeClr val="accent4"/>
          </a:effectRef>
          <a:fontRef idx="minor">
            <a:schemeClr val="dk1"/>
          </a:fontRef>
        </p:style>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 </a:t>
            </a:r>
            <a:r>
              <a:rPr lang="en-US" sz="4800" b="0" i="0" dirty="0">
                <a:solidFill>
                  <a:srgbClr val="374151"/>
                </a:solidFill>
                <a:effectLst/>
                <a:latin typeface="Söhne"/>
              </a:rPr>
              <a:t>flowchart:</a:t>
            </a:r>
            <a:endParaRPr lang="en-US" sz="4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28876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program&#10;&#10;Description automatically generated">
            <a:extLst>
              <a:ext uri="{FF2B5EF4-FFF2-40B4-BE49-F238E27FC236}">
                <a16:creationId xmlns:a16="http://schemas.microsoft.com/office/drawing/2014/main" id="{C4A5BE30-D31A-2893-4CBC-7C17A3657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369" y="267531"/>
            <a:ext cx="10059261" cy="6185612"/>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0443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C1EF3D-A89B-C6E5-DA61-9ED9D740521B}"/>
              </a:ext>
            </a:extLst>
          </p:cNvPr>
          <p:cNvSpPr/>
          <p:nvPr/>
        </p:nvSpPr>
        <p:spPr>
          <a:xfrm>
            <a:off x="67634" y="153113"/>
            <a:ext cx="3763851" cy="461665"/>
          </a:xfrm>
          <a:prstGeom prst="rect">
            <a:avLst/>
          </a:prstGeom>
        </p:spPr>
        <p:style>
          <a:lnRef idx="1">
            <a:schemeClr val="accent4"/>
          </a:lnRef>
          <a:fillRef idx="2">
            <a:schemeClr val="accent4"/>
          </a:fillRef>
          <a:effectRef idx="1">
            <a:schemeClr val="accent4"/>
          </a:effectRef>
          <a:fontRef idx="minor">
            <a:schemeClr val="dk1"/>
          </a:fontRef>
        </p:style>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 </a:t>
            </a:r>
            <a:r>
              <a:rPr lang="en-US" sz="2400" dirty="0"/>
              <a:t>Glove for Deaf  in hardware:</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5" name="Content Placeholder 4">
            <a:extLst>
              <a:ext uri="{FF2B5EF4-FFF2-40B4-BE49-F238E27FC236}">
                <a16:creationId xmlns:a16="http://schemas.microsoft.com/office/drawing/2014/main" id="{65974893-A3AE-70A9-5069-99240FE54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34" y="822448"/>
            <a:ext cx="6696114" cy="6035551"/>
          </a:xfrm>
          <a:prstGeom prst="rect">
            <a:avLst/>
          </a:prstGeom>
        </p:spPr>
      </p:pic>
      <p:pic>
        <p:nvPicPr>
          <p:cNvPr id="6" name="Content Placeholder 4" descr="A white background with black text&#10;&#10;Description automatically generated">
            <a:extLst>
              <a:ext uri="{FF2B5EF4-FFF2-40B4-BE49-F238E27FC236}">
                <a16:creationId xmlns:a16="http://schemas.microsoft.com/office/drawing/2014/main" id="{09EA900F-887B-B5F7-7D5F-3103111CC0CB}"/>
              </a:ext>
            </a:extLst>
          </p:cNvPr>
          <p:cNvPicPr>
            <a:picLocks noChangeAspect="1"/>
          </p:cNvPicPr>
          <p:nvPr/>
        </p:nvPicPr>
        <p:blipFill rotWithShape="1">
          <a:blip r:embed="rId3">
            <a:extLst>
              <a:ext uri="{28A0092B-C50C-407E-A947-70E740481C1C}">
                <a14:useLocalDpi xmlns:a14="http://schemas.microsoft.com/office/drawing/2010/main" val="0"/>
              </a:ext>
            </a:extLst>
          </a:blip>
          <a:srcRect t="643" b="-1"/>
          <a:stretch/>
        </p:blipFill>
        <p:spPr>
          <a:xfrm>
            <a:off x="7335248" y="822448"/>
            <a:ext cx="4427645" cy="1692152"/>
          </a:xfrm>
          <a:prstGeom prst="rect">
            <a:avLst/>
          </a:prstGeom>
        </p:spPr>
      </p:pic>
      <p:pic>
        <p:nvPicPr>
          <p:cNvPr id="7" name="Picture 6">
            <a:extLst>
              <a:ext uri="{FF2B5EF4-FFF2-40B4-BE49-F238E27FC236}">
                <a16:creationId xmlns:a16="http://schemas.microsoft.com/office/drawing/2014/main" id="{383F8F95-F7B2-BEFC-1469-F5325B6A5F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5249" y="2676526"/>
            <a:ext cx="4427646" cy="4048124"/>
          </a:xfrm>
          <a:prstGeom prst="rect">
            <a:avLst/>
          </a:prstGeom>
        </p:spPr>
      </p:pic>
    </p:spTree>
    <p:extLst>
      <p:ext uri="{BB962C8B-B14F-4D97-AF65-F5344CB8AC3E}">
        <p14:creationId xmlns:p14="http://schemas.microsoft.com/office/powerpoint/2010/main" val="2608938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1" name="Freeform: Shape 820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3" name="Rectangle 820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5" name="Rectangle 820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7" name="Freeform: Shape 820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09" name="Isosceles Triangle 820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Free vector thank you wedding card template">
            <a:extLst>
              <a:ext uri="{FF2B5EF4-FFF2-40B4-BE49-F238E27FC236}">
                <a16:creationId xmlns:a16="http://schemas.microsoft.com/office/drawing/2014/main" id="{08614535-6056-1F1D-0E8C-BD49E56B6A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07229" y="643467"/>
            <a:ext cx="8377541"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211" name="Isosceles Triangle 821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9DDDEB2-E0B2-91D7-3C2C-DC8E9BC6AC85}"/>
              </a:ext>
            </a:extLst>
          </p:cNvPr>
          <p:cNvSpPr/>
          <p:nvPr/>
        </p:nvSpPr>
        <p:spPr>
          <a:xfrm>
            <a:off x="3427548" y="3304688"/>
            <a:ext cx="5496698" cy="707886"/>
          </a:xfrm>
          <a:prstGeom prst="rect">
            <a:avLst/>
          </a:prstGeom>
        </p:spPr>
        <p:style>
          <a:lnRef idx="1">
            <a:schemeClr val="accent4"/>
          </a:lnRef>
          <a:fillRef idx="2">
            <a:schemeClr val="accent4"/>
          </a:fillRef>
          <a:effectRef idx="1">
            <a:schemeClr val="accent4"/>
          </a:effectRef>
          <a:fontRef idx="minor">
            <a:schemeClr val="dk1"/>
          </a:fontRef>
        </p:style>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 made by: Mostafa </a:t>
            </a:r>
            <a:r>
              <a:rPr lang="en-US" sz="4000" b="0" cap="none" spc="0" dirty="0" err="1">
                <a:ln w="0"/>
                <a:solidFill>
                  <a:schemeClr val="tx1"/>
                </a:solidFill>
                <a:effectLst>
                  <a:outerShdw blurRad="38100" dist="19050" dir="2700000" algn="tl" rotWithShape="0">
                    <a:schemeClr val="dk1">
                      <a:alpha val="40000"/>
                    </a:schemeClr>
                  </a:outerShdw>
                </a:effectLst>
              </a:rPr>
              <a:t>Sherif</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5623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9B8679B-331E-C315-90C8-E111211D6316}"/>
              </a:ext>
            </a:extLst>
          </p:cNvPr>
          <p:cNvSpPr txBox="1"/>
          <p:nvPr/>
        </p:nvSpPr>
        <p:spPr>
          <a:xfrm>
            <a:off x="0" y="0"/>
            <a:ext cx="5912528" cy="6858000"/>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a:bodyPr>
          <a:lstStyle/>
          <a:p>
            <a:pPr indent="-228600" algn="justLow">
              <a:lnSpc>
                <a:spcPct val="120000"/>
              </a:lnSpc>
              <a:spcAft>
                <a:spcPts val="600"/>
              </a:spcAft>
              <a:buFont typeface="Arial" panose="020B0604020202020204" pitchFamily="34" charset="0"/>
              <a:buChar char="•"/>
            </a:pPr>
            <a:r>
              <a:rPr lang="en-US" sz="2400" b="0" i="0" dirty="0">
                <a:effectLst/>
              </a:rPr>
              <a:t>'Deaf' people mostly have profound hearing loss, which implies very little or no hearing.</a:t>
            </a:r>
          </a:p>
          <a:p>
            <a:pPr algn="justLow">
              <a:lnSpc>
                <a:spcPct val="120000"/>
              </a:lnSpc>
              <a:spcAft>
                <a:spcPts val="600"/>
              </a:spcAft>
            </a:pPr>
            <a:endParaRPr lang="en-US" sz="2400" b="0" i="0" dirty="0">
              <a:effectLst/>
            </a:endParaRPr>
          </a:p>
          <a:p>
            <a:pPr indent="-228600">
              <a:lnSpc>
                <a:spcPct val="120000"/>
              </a:lnSpc>
              <a:spcAft>
                <a:spcPts val="600"/>
              </a:spcAft>
              <a:buFont typeface="Arial" panose="020B0604020202020204" pitchFamily="34" charset="0"/>
              <a:buChar char="•"/>
            </a:pPr>
            <a:r>
              <a:rPr lang="en-US" sz="2400" b="0" i="0" dirty="0">
                <a:effectLst/>
              </a:rPr>
              <a:t>Deaf individuals communicate with others by using sign language, which allows them to interact with people in their environment. However, in order for hearing individuals to effectively communicate with the Deaf, they need to learn and understand sign language.</a:t>
            </a:r>
          </a:p>
          <a:p>
            <a:pPr algn="justLow">
              <a:lnSpc>
                <a:spcPct val="120000"/>
              </a:lnSpc>
              <a:spcAft>
                <a:spcPts val="600"/>
              </a:spcAft>
            </a:pPr>
            <a:endParaRPr lang="en-US" sz="2400" dirty="0"/>
          </a:p>
          <a:p>
            <a:pPr indent="-228600" algn="justLow">
              <a:lnSpc>
                <a:spcPct val="120000"/>
              </a:lnSpc>
              <a:spcAft>
                <a:spcPts val="600"/>
              </a:spcAft>
              <a:buFont typeface="Arial" panose="020B0604020202020204" pitchFamily="34" charset="0"/>
              <a:buChar char="•"/>
            </a:pPr>
            <a:r>
              <a:rPr lang="en-US" sz="2400" dirty="0"/>
              <a:t>we will implement a device that can transcript the sign word on LCD</a:t>
            </a:r>
          </a:p>
          <a:p>
            <a:pPr algn="justLow">
              <a:lnSpc>
                <a:spcPct val="90000"/>
              </a:lnSpc>
              <a:spcAft>
                <a:spcPts val="600"/>
              </a:spcAft>
            </a:pPr>
            <a:endParaRPr lang="en-US" sz="2400" dirty="0"/>
          </a:p>
        </p:txBody>
      </p:sp>
      <p:pic>
        <p:nvPicPr>
          <p:cNvPr id="4" name="Picture 2" descr="Deaf Culture vs. Hearing Culture | Start ASL">
            <a:extLst>
              <a:ext uri="{FF2B5EF4-FFF2-40B4-BE49-F238E27FC236}">
                <a16:creationId xmlns:a16="http://schemas.microsoft.com/office/drawing/2014/main" id="{67CF4049-55D0-EE12-B76F-CF95878D0B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9" r="14291" b="10740"/>
          <a:stretch/>
        </p:blipFill>
        <p:spPr bwMode="auto">
          <a:xfrm>
            <a:off x="5912528" y="0"/>
            <a:ext cx="6276423" cy="685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57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2AD937D3-7371-30D8-E8FE-DB516D8B58BA}"/>
              </a:ext>
            </a:extLst>
          </p:cNvPr>
          <p:cNvSpPr txBox="1"/>
          <p:nvPr/>
        </p:nvSpPr>
        <p:spPr>
          <a:xfrm>
            <a:off x="76200" y="223081"/>
            <a:ext cx="5257799" cy="6434894"/>
          </a:xfrm>
          <a:prstGeom prst="rect">
            <a:avLst/>
          </a:prstGeom>
        </p:spPr>
        <p:txBody>
          <a:bodyPr vert="horz" lIns="91440" tIns="45720" rIns="91440" bIns="45720" rtlCol="0">
            <a:normAutofit/>
          </a:bodyPr>
          <a:lstStyle/>
          <a:p>
            <a:pPr algn="ctr">
              <a:lnSpc>
                <a:spcPct val="90000"/>
              </a:lnSpc>
              <a:spcAft>
                <a:spcPts val="600"/>
              </a:spcAft>
            </a:pPr>
            <a:r>
              <a:rPr lang="en-US" sz="3600" dirty="0">
                <a:ln>
                  <a:solidFill>
                    <a:schemeClr val="accent2">
                      <a:lumMod val="50000"/>
                    </a:schemeClr>
                  </a:solidFill>
                </a:ln>
              </a:rPr>
              <a:t>a project called "Glove for Deaf" that aims to create a device to help deaf individuals communicate by translating sign language gestures into text displayed on an LCD. You have shared several source files related to the implementation of this project.</a:t>
            </a:r>
          </a:p>
        </p:txBody>
      </p:sp>
      <p:pic>
        <p:nvPicPr>
          <p:cNvPr id="4" name="Picture 4" descr="Deaf-mute language. american deaf  hand gesture alphabet letters, asl vector alphabetical symbols">
            <a:extLst>
              <a:ext uri="{FF2B5EF4-FFF2-40B4-BE49-F238E27FC236}">
                <a16:creationId xmlns:a16="http://schemas.microsoft.com/office/drawing/2014/main" id="{C1CC7461-F116-CB41-6FCC-4CAE2B6570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00986" y="1069398"/>
            <a:ext cx="4747547" cy="4747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73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9FF7B2-76A1-B409-F85A-2F4706E0D79F}"/>
              </a:ext>
            </a:extLst>
          </p:cNvPr>
          <p:cNvSpPr/>
          <p:nvPr/>
        </p:nvSpPr>
        <p:spPr>
          <a:xfrm>
            <a:off x="0" y="0"/>
            <a:ext cx="213064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 </a:t>
            </a:r>
            <a:r>
              <a:rPr lang="en-US" sz="3200" b="0" cap="none" spc="0" dirty="0">
                <a:ln w="0"/>
                <a:solidFill>
                  <a:schemeClr val="tx1"/>
                </a:solidFill>
                <a:effectLst>
                  <a:outerShdw blurRad="38100" dist="19050" dir="2700000" algn="tl" rotWithShape="0">
                    <a:schemeClr val="dk1">
                      <a:alpha val="40000"/>
                    </a:schemeClr>
                  </a:outerShdw>
                </a:effectLst>
              </a:rPr>
              <a:t>Coding</a:t>
            </a:r>
            <a:r>
              <a:rPr lang="en-US" sz="3600" b="0" cap="none" spc="0" dirty="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B99CE5BE-3835-639B-9E25-F59FDBB8187A}"/>
              </a:ext>
            </a:extLst>
          </p:cNvPr>
          <p:cNvSpPr txBox="1"/>
          <p:nvPr/>
        </p:nvSpPr>
        <p:spPr>
          <a:xfrm>
            <a:off x="0" y="923330"/>
            <a:ext cx="12192000" cy="6199069"/>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de-DE" sz="1400" b="1" dirty="0"/>
              <a:t>Layered architecture</a:t>
            </a:r>
            <a:endParaRPr lang="en-US" sz="1400" b="1" dirty="0"/>
          </a:p>
          <a:p>
            <a:pPr marL="285750" indent="-285750">
              <a:lnSpc>
                <a:spcPct val="150000"/>
              </a:lnSpc>
              <a:buFont typeface="Wingdings" panose="05000000000000000000" pitchFamily="2" charset="2"/>
              <a:buChar char="v"/>
            </a:pPr>
            <a:r>
              <a:rPr lang="en-US" sz="1400" b="1" dirty="0"/>
              <a:t>Here's a breakdown of the files:</a:t>
            </a:r>
          </a:p>
          <a:p>
            <a:pPr marL="742950" lvl="1" indent="-285750">
              <a:lnSpc>
                <a:spcPct val="150000"/>
              </a:lnSpc>
              <a:buFont typeface="Wingdings" panose="05000000000000000000" pitchFamily="2" charset="2"/>
              <a:buChar char="v"/>
            </a:pPr>
            <a:r>
              <a:rPr lang="en-US" sz="1400" b="1" dirty="0" err="1">
                <a:solidFill>
                  <a:srgbClr val="FF0000"/>
                </a:solidFill>
              </a:rPr>
              <a:t>std.h</a:t>
            </a:r>
            <a:r>
              <a:rPr lang="en-US" sz="1400" dirty="0"/>
              <a:t>: This file defines standard data types used in the project.</a:t>
            </a:r>
          </a:p>
          <a:p>
            <a:pPr marL="742950" lvl="1" indent="-285750">
              <a:lnSpc>
                <a:spcPct val="150000"/>
              </a:lnSpc>
              <a:buFont typeface="Wingdings" panose="05000000000000000000" pitchFamily="2" charset="2"/>
              <a:buChar char="v"/>
            </a:pPr>
            <a:r>
              <a:rPr lang="en-US" sz="1400" b="1" dirty="0" err="1">
                <a:solidFill>
                  <a:srgbClr val="FF0000"/>
                </a:solidFill>
              </a:rPr>
              <a:t>Clock.h</a:t>
            </a:r>
            <a:r>
              <a:rPr lang="en-US" sz="1400" dirty="0"/>
              <a:t>: This file includes the necessary headers and defines the CPU frequency for the project.</a:t>
            </a:r>
          </a:p>
          <a:p>
            <a:pPr marL="742950" lvl="1" indent="-285750">
              <a:lnSpc>
                <a:spcPct val="150000"/>
              </a:lnSpc>
              <a:buFont typeface="Wingdings" panose="05000000000000000000" pitchFamily="2" charset="2"/>
              <a:buChar char="v"/>
            </a:pPr>
            <a:r>
              <a:rPr lang="en-US" sz="1400" b="1" dirty="0" err="1">
                <a:solidFill>
                  <a:srgbClr val="FF0000"/>
                </a:solidFill>
              </a:rPr>
              <a:t>Bit_Math.h</a:t>
            </a:r>
            <a:r>
              <a:rPr lang="en-US" sz="1400" dirty="0"/>
              <a:t>: This file defines various bit manipulation macros.</a:t>
            </a:r>
          </a:p>
          <a:p>
            <a:pPr marL="742950" lvl="1" indent="-285750">
              <a:lnSpc>
                <a:spcPct val="150000"/>
              </a:lnSpc>
              <a:buFont typeface="Wingdings" panose="05000000000000000000" pitchFamily="2" charset="2"/>
              <a:buChar char="v"/>
            </a:pPr>
            <a:r>
              <a:rPr lang="en-US" sz="1400" b="1" dirty="0" err="1">
                <a:solidFill>
                  <a:srgbClr val="FF0000"/>
                </a:solidFill>
              </a:rPr>
              <a:t>ADC.h</a:t>
            </a:r>
            <a:r>
              <a:rPr lang="en-US" sz="1400" b="1" dirty="0">
                <a:solidFill>
                  <a:srgbClr val="FF0000"/>
                </a:solidFill>
              </a:rPr>
              <a:t>, </a:t>
            </a:r>
            <a:r>
              <a:rPr lang="en-US" sz="1400" b="1" dirty="0" err="1">
                <a:solidFill>
                  <a:srgbClr val="FF0000"/>
                </a:solidFill>
              </a:rPr>
              <a:t>ADC_Reg.h</a:t>
            </a:r>
            <a:r>
              <a:rPr lang="en-US" sz="1400" b="1" dirty="0">
                <a:solidFill>
                  <a:srgbClr val="FF0000"/>
                </a:solidFill>
              </a:rPr>
              <a:t>, and </a:t>
            </a:r>
            <a:r>
              <a:rPr lang="en-US" sz="1400" b="1" dirty="0" err="1">
                <a:solidFill>
                  <a:srgbClr val="FF0000"/>
                </a:solidFill>
              </a:rPr>
              <a:t>ADC_Types.h</a:t>
            </a:r>
            <a:r>
              <a:rPr lang="en-US" sz="1400" b="1" dirty="0">
                <a:solidFill>
                  <a:srgbClr val="FF0000"/>
                </a:solidFill>
              </a:rPr>
              <a:t>:</a:t>
            </a:r>
            <a:r>
              <a:rPr lang="en-US" sz="1400" dirty="0"/>
              <a:t> These files provide the functionality for initializing and reading from an analog-to-digital converter (ADC).</a:t>
            </a:r>
          </a:p>
          <a:p>
            <a:pPr marL="742950" lvl="1" indent="-285750">
              <a:lnSpc>
                <a:spcPct val="150000"/>
              </a:lnSpc>
              <a:buFont typeface="Wingdings" panose="05000000000000000000" pitchFamily="2" charset="2"/>
              <a:buChar char="v"/>
            </a:pPr>
            <a:r>
              <a:rPr lang="en-US" sz="1400" b="1" dirty="0" err="1">
                <a:solidFill>
                  <a:srgbClr val="FF0000"/>
                </a:solidFill>
              </a:rPr>
              <a:t>DIO.h</a:t>
            </a:r>
            <a:r>
              <a:rPr lang="en-US" sz="1400" b="1" dirty="0">
                <a:solidFill>
                  <a:srgbClr val="FF0000"/>
                </a:solidFill>
              </a:rPr>
              <a:t>, </a:t>
            </a:r>
            <a:r>
              <a:rPr lang="en-US" sz="1400" b="1" dirty="0" err="1">
                <a:solidFill>
                  <a:srgbClr val="FF0000"/>
                </a:solidFill>
              </a:rPr>
              <a:t>DIO_Reg.h</a:t>
            </a:r>
            <a:r>
              <a:rPr lang="en-US" sz="1400" b="1" dirty="0">
                <a:solidFill>
                  <a:srgbClr val="FF0000"/>
                </a:solidFill>
              </a:rPr>
              <a:t>, </a:t>
            </a:r>
            <a:r>
              <a:rPr lang="en-US" sz="1400" b="1" dirty="0" err="1">
                <a:solidFill>
                  <a:srgbClr val="FF0000"/>
                </a:solidFill>
              </a:rPr>
              <a:t>DIO_Types.h</a:t>
            </a:r>
            <a:r>
              <a:rPr lang="en-US" sz="1400" b="1" dirty="0">
                <a:solidFill>
                  <a:srgbClr val="FF0000"/>
                </a:solidFill>
              </a:rPr>
              <a:t>, </a:t>
            </a:r>
            <a:r>
              <a:rPr lang="en-US" sz="1400" b="1" dirty="0" err="1">
                <a:solidFill>
                  <a:srgbClr val="FF0000"/>
                </a:solidFill>
              </a:rPr>
              <a:t>DIO_CFG.h</a:t>
            </a:r>
            <a:r>
              <a:rPr lang="en-US" sz="1400" b="1" dirty="0">
                <a:solidFill>
                  <a:srgbClr val="FF0000"/>
                </a:solidFill>
              </a:rPr>
              <a:t>, and </a:t>
            </a:r>
            <a:r>
              <a:rPr lang="en-US" sz="1400" b="1" dirty="0" err="1">
                <a:solidFill>
                  <a:srgbClr val="FF0000"/>
                </a:solidFill>
              </a:rPr>
              <a:t>DIO_CFG.c</a:t>
            </a:r>
            <a:r>
              <a:rPr lang="en-US" sz="1400" b="1" dirty="0">
                <a:solidFill>
                  <a:srgbClr val="FF0000"/>
                </a:solidFill>
              </a:rPr>
              <a:t>: </a:t>
            </a:r>
            <a:r>
              <a:rPr lang="en-US" sz="1400" dirty="0"/>
              <a:t>These files implement the functionality for digital input/output (DIO) operations, including reading/writing to GPIO pins and configuring pin directions.</a:t>
            </a:r>
          </a:p>
          <a:p>
            <a:pPr marL="742950" lvl="1" indent="-285750">
              <a:lnSpc>
                <a:spcPct val="150000"/>
              </a:lnSpc>
              <a:buFont typeface="Wingdings" panose="05000000000000000000" pitchFamily="2" charset="2"/>
              <a:buChar char="v"/>
            </a:pPr>
            <a:r>
              <a:rPr lang="en-US" sz="1400" b="1" dirty="0" err="1">
                <a:solidFill>
                  <a:srgbClr val="FF0000"/>
                </a:solidFill>
              </a:rPr>
              <a:t>ExInt.h</a:t>
            </a:r>
            <a:r>
              <a:rPr lang="en-US" sz="1400" b="1" dirty="0">
                <a:solidFill>
                  <a:srgbClr val="FF0000"/>
                </a:solidFill>
              </a:rPr>
              <a:t>, </a:t>
            </a:r>
            <a:r>
              <a:rPr lang="en-US" sz="1400" b="1" dirty="0" err="1">
                <a:solidFill>
                  <a:srgbClr val="FF0000"/>
                </a:solidFill>
              </a:rPr>
              <a:t>ExInt_Reg.h</a:t>
            </a:r>
            <a:r>
              <a:rPr lang="en-US" sz="1400" b="1" dirty="0">
                <a:solidFill>
                  <a:srgbClr val="FF0000"/>
                </a:solidFill>
              </a:rPr>
              <a:t>, </a:t>
            </a:r>
            <a:r>
              <a:rPr lang="en-US" sz="1400" b="1" dirty="0" err="1">
                <a:solidFill>
                  <a:srgbClr val="FF0000"/>
                </a:solidFill>
              </a:rPr>
              <a:t>ExInt_Types.h</a:t>
            </a:r>
            <a:r>
              <a:rPr lang="en-US" sz="1400" b="1" dirty="0">
                <a:solidFill>
                  <a:srgbClr val="FF0000"/>
                </a:solidFill>
              </a:rPr>
              <a:t>, and </a:t>
            </a:r>
            <a:r>
              <a:rPr lang="en-US" sz="1400" b="1" dirty="0" err="1">
                <a:solidFill>
                  <a:srgbClr val="FF0000"/>
                </a:solidFill>
              </a:rPr>
              <a:t>ExInt.c</a:t>
            </a:r>
            <a:r>
              <a:rPr lang="en-US" sz="1400" b="1" dirty="0">
                <a:solidFill>
                  <a:srgbClr val="FF0000"/>
                </a:solidFill>
              </a:rPr>
              <a:t>: </a:t>
            </a:r>
            <a:r>
              <a:rPr lang="en-US" sz="1400" dirty="0"/>
              <a:t>These files handle external interrupts (</a:t>
            </a:r>
            <a:r>
              <a:rPr lang="en-US" sz="1400" dirty="0" err="1"/>
              <a:t>ExInt</a:t>
            </a:r>
            <a:r>
              <a:rPr lang="en-US" sz="1400" dirty="0"/>
              <a:t>) and provide functions to enable/disable interrupts and set interrupt callbacks.</a:t>
            </a:r>
          </a:p>
          <a:p>
            <a:pPr marL="742950" lvl="1" indent="-285750">
              <a:lnSpc>
                <a:spcPct val="150000"/>
              </a:lnSpc>
              <a:buFont typeface="Wingdings" panose="05000000000000000000" pitchFamily="2" charset="2"/>
              <a:buChar char="v"/>
            </a:pPr>
            <a:r>
              <a:rPr lang="en-US" sz="1400" b="1" dirty="0" err="1">
                <a:solidFill>
                  <a:srgbClr val="FF0000"/>
                </a:solidFill>
              </a:rPr>
              <a:t>GINT.h</a:t>
            </a:r>
            <a:r>
              <a:rPr lang="en-US" sz="1400" b="1" dirty="0">
                <a:solidFill>
                  <a:srgbClr val="FF0000"/>
                </a:solidFill>
              </a:rPr>
              <a:t> and </a:t>
            </a:r>
            <a:r>
              <a:rPr lang="en-US" sz="1400" b="1" dirty="0" err="1">
                <a:solidFill>
                  <a:srgbClr val="FF0000"/>
                </a:solidFill>
              </a:rPr>
              <a:t>GINT_Reg.h</a:t>
            </a:r>
            <a:r>
              <a:rPr lang="en-US" sz="1400" b="1" dirty="0">
                <a:solidFill>
                  <a:srgbClr val="FF0000"/>
                </a:solidFill>
              </a:rPr>
              <a:t>: </a:t>
            </a:r>
            <a:r>
              <a:rPr lang="en-US" sz="1400" dirty="0"/>
              <a:t>These files define global interrupt (GINT) related registers and functions for enabling/disabling interrupts.</a:t>
            </a:r>
          </a:p>
          <a:p>
            <a:pPr marL="742950" lvl="1" indent="-285750">
              <a:lnSpc>
                <a:spcPct val="150000"/>
              </a:lnSpc>
              <a:buFont typeface="Wingdings" panose="05000000000000000000" pitchFamily="2" charset="2"/>
              <a:buChar char="v"/>
            </a:pPr>
            <a:r>
              <a:rPr lang="en-US" sz="1400" b="1" dirty="0" err="1">
                <a:solidFill>
                  <a:srgbClr val="FF0000"/>
                </a:solidFill>
              </a:rPr>
              <a:t>LCD.h</a:t>
            </a:r>
            <a:r>
              <a:rPr lang="en-US" sz="1400" b="1" dirty="0">
                <a:solidFill>
                  <a:srgbClr val="FF0000"/>
                </a:solidFill>
              </a:rPr>
              <a:t> and </a:t>
            </a:r>
            <a:r>
              <a:rPr lang="en-US" sz="1400" b="1" dirty="0" err="1">
                <a:solidFill>
                  <a:srgbClr val="FF0000"/>
                </a:solidFill>
              </a:rPr>
              <a:t>LCD.c</a:t>
            </a:r>
            <a:r>
              <a:rPr lang="en-US" sz="1400" b="1" dirty="0">
                <a:solidFill>
                  <a:srgbClr val="FF0000"/>
                </a:solidFill>
              </a:rPr>
              <a:t>:</a:t>
            </a:r>
            <a:r>
              <a:rPr lang="en-US" sz="1400" dirty="0"/>
              <a:t> These files contain functions to initialize and control an LCD display.</a:t>
            </a:r>
          </a:p>
          <a:p>
            <a:pPr marL="742950" lvl="1" indent="-285750">
              <a:lnSpc>
                <a:spcPct val="150000"/>
              </a:lnSpc>
              <a:buFont typeface="Wingdings" panose="05000000000000000000" pitchFamily="2" charset="2"/>
              <a:buChar char="v"/>
            </a:pPr>
            <a:r>
              <a:rPr lang="en-US" sz="1400" b="1" dirty="0" err="1">
                <a:solidFill>
                  <a:srgbClr val="FF0000"/>
                </a:solidFill>
              </a:rPr>
              <a:t>main.c</a:t>
            </a:r>
            <a:r>
              <a:rPr lang="en-US" sz="1400" b="1" dirty="0">
                <a:solidFill>
                  <a:srgbClr val="FF0000"/>
                </a:solidFill>
              </a:rPr>
              <a:t>:</a:t>
            </a:r>
            <a:r>
              <a:rPr lang="en-US" sz="1400" dirty="0"/>
              <a:t> This is the main file that includes all the necessary headers and implements the logic for your project. It initializes various components, such as the ADC, LCD, and external interrupt, and contains the main loop where the sensor values are read and sign language words are recognized and displayed on the LCD.</a:t>
            </a:r>
          </a:p>
          <a:p>
            <a:pPr marL="742950" lvl="1" indent="-285750">
              <a:lnSpc>
                <a:spcPct val="150000"/>
              </a:lnSpc>
              <a:buFont typeface="Wingdings" panose="05000000000000000000" pitchFamily="2" charset="2"/>
              <a:buChar char="v"/>
            </a:pPr>
            <a:r>
              <a:rPr lang="en-US" sz="1400" b="1" dirty="0"/>
              <a:t>By using these files together, the code can configure the ADC module, read analog values from the flex sensor pins using the ADC, and perform digital I/O operations to handle the flex sensor readings.</a:t>
            </a:r>
          </a:p>
          <a:p>
            <a:pPr>
              <a:lnSpc>
                <a:spcPct val="150000"/>
              </a:lnSpc>
            </a:pPr>
            <a:endParaRPr lang="en-US" sz="1400" dirty="0"/>
          </a:p>
          <a:p>
            <a:pPr>
              <a:lnSpc>
                <a:spcPct val="150000"/>
              </a:lnSpc>
            </a:pPr>
            <a:endParaRPr lang="en-US" sz="1400" dirty="0"/>
          </a:p>
        </p:txBody>
      </p:sp>
    </p:spTree>
    <p:extLst>
      <p:ext uri="{BB962C8B-B14F-4D97-AF65-F5344CB8AC3E}">
        <p14:creationId xmlns:p14="http://schemas.microsoft.com/office/powerpoint/2010/main" val="1503110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55A4AEC2-1582-9F61-4E24-9A28F26BB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8364" y="272457"/>
            <a:ext cx="4113636" cy="1978993"/>
          </a:xfrm>
          <a:prstGeom prst="rect">
            <a:avLst/>
          </a:prstGeom>
          <a:solidFill>
            <a:schemeClr val="accent2"/>
          </a:solidFill>
          <a:ln>
            <a:solidFill>
              <a:schemeClr val="tx1"/>
            </a:solidFill>
          </a:ln>
          <a:effectLst/>
          <a:scene3d>
            <a:camera prst="orthographicFront"/>
            <a:lightRig rig="threePt" dir="t"/>
          </a:scene3d>
          <a:sp3d>
            <a:bevelT/>
          </a:sp3d>
        </p:spPr>
      </p:pic>
      <p:sp>
        <p:nvSpPr>
          <p:cNvPr id="8" name="TextBox 7">
            <a:extLst>
              <a:ext uri="{FF2B5EF4-FFF2-40B4-BE49-F238E27FC236}">
                <a16:creationId xmlns:a16="http://schemas.microsoft.com/office/drawing/2014/main" id="{F4B2B530-92B1-F2DF-7E26-89A291BD602F}"/>
              </a:ext>
            </a:extLst>
          </p:cNvPr>
          <p:cNvSpPr txBox="1"/>
          <p:nvPr/>
        </p:nvSpPr>
        <p:spPr>
          <a:xfrm>
            <a:off x="62144" y="272457"/>
            <a:ext cx="7854520" cy="5262979"/>
          </a:xfrm>
          <a:prstGeom prst="rect">
            <a:avLst/>
          </a:prstGeom>
          <a:noFill/>
        </p:spPr>
        <p:txBody>
          <a:bodyPr wrap="square">
            <a:spAutoFit/>
          </a:bodyPr>
          <a:lstStyle/>
          <a:p>
            <a:r>
              <a:rPr lang="en-US" sz="2800" dirty="0">
                <a:solidFill>
                  <a:srgbClr val="FF0000"/>
                </a:solidFill>
              </a:rPr>
              <a:t>1-std.h</a:t>
            </a:r>
            <a:r>
              <a:rPr lang="en-US" sz="2800" dirty="0"/>
              <a:t>: This header file defines standard types like s8, u8, s16, u16, s32, u32, and </a:t>
            </a:r>
            <a:r>
              <a:rPr lang="en-US" sz="2800" dirty="0" err="1"/>
              <a:t>STD_LevelTypes</a:t>
            </a:r>
            <a:r>
              <a:rPr lang="en-US" sz="2800" dirty="0"/>
              <a:t> (an enumeration for representing low and high levels).</a:t>
            </a:r>
          </a:p>
          <a:p>
            <a:endParaRPr lang="en-US" sz="2800" dirty="0"/>
          </a:p>
          <a:p>
            <a:r>
              <a:rPr lang="en-US" sz="2800" dirty="0">
                <a:solidFill>
                  <a:srgbClr val="FF0000"/>
                </a:solidFill>
              </a:rPr>
              <a:t>2-Clock.h</a:t>
            </a:r>
            <a:r>
              <a:rPr lang="en-US" sz="2800" dirty="0"/>
              <a:t>: This header file defines the CPU frequency (F_CPU) and includes the necessary delay functions (_</a:t>
            </a:r>
            <a:r>
              <a:rPr lang="en-US" sz="2800" dirty="0" err="1"/>
              <a:t>delay_ms</a:t>
            </a:r>
            <a:r>
              <a:rPr lang="en-US" sz="2800" dirty="0"/>
              <a:t> and _</a:t>
            </a:r>
            <a:r>
              <a:rPr lang="en-US" sz="2800" dirty="0" err="1"/>
              <a:t>delay_us</a:t>
            </a:r>
            <a:r>
              <a:rPr lang="en-US" sz="2800" dirty="0"/>
              <a:t>) from the util/</a:t>
            </a:r>
            <a:r>
              <a:rPr lang="en-US" sz="2800" dirty="0" err="1"/>
              <a:t>delay.h</a:t>
            </a:r>
            <a:r>
              <a:rPr lang="en-US" sz="2800" dirty="0"/>
              <a:t> library.</a:t>
            </a:r>
          </a:p>
          <a:p>
            <a:endParaRPr lang="en-US" sz="2800" dirty="0"/>
          </a:p>
          <a:p>
            <a:r>
              <a:rPr lang="en-US" sz="2800" dirty="0">
                <a:solidFill>
                  <a:srgbClr val="FF0000"/>
                </a:solidFill>
              </a:rPr>
              <a:t>3-Bit_Math.h</a:t>
            </a:r>
            <a:r>
              <a:rPr lang="en-US" sz="2800" dirty="0"/>
              <a:t>: This header file provides several macros for manipulating individual bits of a register, such as </a:t>
            </a:r>
            <a:r>
              <a:rPr lang="en-US" sz="2800" dirty="0" err="1"/>
              <a:t>SetBit</a:t>
            </a:r>
            <a:r>
              <a:rPr lang="en-US" sz="2800" dirty="0"/>
              <a:t>, </a:t>
            </a:r>
            <a:r>
              <a:rPr lang="en-US" sz="2800" dirty="0" err="1"/>
              <a:t>ClearBit</a:t>
            </a:r>
            <a:r>
              <a:rPr lang="en-US" sz="2800" dirty="0"/>
              <a:t>, </a:t>
            </a:r>
            <a:r>
              <a:rPr lang="en-US" sz="2800" dirty="0" err="1"/>
              <a:t>ToggleBit</a:t>
            </a:r>
            <a:r>
              <a:rPr lang="en-US" sz="2800" dirty="0"/>
              <a:t>, and </a:t>
            </a:r>
            <a:r>
              <a:rPr lang="en-US" sz="2800" dirty="0" err="1"/>
              <a:t>GetBit</a:t>
            </a:r>
            <a:r>
              <a:rPr lang="en-US" sz="2800" dirty="0"/>
              <a:t>.</a:t>
            </a:r>
          </a:p>
        </p:txBody>
      </p:sp>
    </p:spTree>
    <p:extLst>
      <p:ext uri="{BB962C8B-B14F-4D97-AF65-F5344CB8AC3E}">
        <p14:creationId xmlns:p14="http://schemas.microsoft.com/office/powerpoint/2010/main" val="3838006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7574F3-53BE-5513-E9EE-6E6EEC7FC32D}"/>
              </a:ext>
            </a:extLst>
          </p:cNvPr>
          <p:cNvSpPr txBox="1"/>
          <p:nvPr/>
        </p:nvSpPr>
        <p:spPr>
          <a:xfrm>
            <a:off x="136493" y="337257"/>
            <a:ext cx="8245507" cy="5632311"/>
          </a:xfrm>
          <a:prstGeom prst="rect">
            <a:avLst/>
          </a:prstGeom>
          <a:noFill/>
        </p:spPr>
        <p:txBody>
          <a:bodyPr wrap="square">
            <a:spAutoFit/>
          </a:bodyPr>
          <a:lstStyle/>
          <a:p>
            <a:r>
              <a:rPr lang="en-US" sz="2400" dirty="0">
                <a:solidFill>
                  <a:srgbClr val="FF0000"/>
                </a:solidFill>
              </a:rPr>
              <a:t>1-ADC.h</a:t>
            </a:r>
            <a:r>
              <a:rPr lang="en-US" sz="2400" dirty="0"/>
              <a:t>: This header file contains function declarations and includes other necessary header files (</a:t>
            </a:r>
            <a:r>
              <a:rPr lang="en-US" sz="2400" dirty="0" err="1"/>
              <a:t>ADC_Reg.h</a:t>
            </a:r>
            <a:r>
              <a:rPr lang="en-US" sz="2400" dirty="0"/>
              <a:t>, </a:t>
            </a:r>
            <a:r>
              <a:rPr lang="en-US" sz="2400" dirty="0" err="1"/>
              <a:t>ADC_Types.h</a:t>
            </a:r>
            <a:r>
              <a:rPr lang="en-US" sz="2400" dirty="0"/>
              <a:t>, and </a:t>
            </a:r>
            <a:r>
              <a:rPr lang="en-US" sz="2400" dirty="0" err="1"/>
              <a:t>Bit_Math.h</a:t>
            </a:r>
            <a:r>
              <a:rPr lang="en-US" sz="2400" dirty="0"/>
              <a:t>) for using the Analog-to-Digital Converter (ADC) module.</a:t>
            </a:r>
          </a:p>
          <a:p>
            <a:endParaRPr lang="en-US" sz="2400" dirty="0"/>
          </a:p>
          <a:p>
            <a:r>
              <a:rPr lang="en-US" sz="2400" dirty="0">
                <a:solidFill>
                  <a:srgbClr val="FF0000"/>
                </a:solidFill>
              </a:rPr>
              <a:t>2-ADC_Reg.h</a:t>
            </a:r>
            <a:r>
              <a:rPr lang="en-US" sz="2400" dirty="0"/>
              <a:t>: This header file defines the ADC registers' addresses and includes the </a:t>
            </a:r>
            <a:r>
              <a:rPr lang="en-US" sz="2400" dirty="0" err="1"/>
              <a:t>std.h</a:t>
            </a:r>
            <a:r>
              <a:rPr lang="en-US" sz="2400" dirty="0"/>
              <a:t> header file.</a:t>
            </a:r>
          </a:p>
          <a:p>
            <a:endParaRPr lang="en-US" sz="2400" dirty="0"/>
          </a:p>
          <a:p>
            <a:r>
              <a:rPr lang="en-US" sz="2400" dirty="0">
                <a:solidFill>
                  <a:srgbClr val="FF0000"/>
                </a:solidFill>
              </a:rPr>
              <a:t>3-ADC_Types.h</a:t>
            </a:r>
            <a:r>
              <a:rPr lang="en-US" sz="2400" dirty="0"/>
              <a:t>: This header file defines enumeration types for ADC channel, ADC </a:t>
            </a:r>
            <a:r>
              <a:rPr lang="en-US" sz="2400" dirty="0" err="1"/>
              <a:t>prescaler</a:t>
            </a:r>
            <a:r>
              <a:rPr lang="en-US" sz="2400" dirty="0"/>
              <a:t>, and ADC voltage reference.</a:t>
            </a:r>
          </a:p>
          <a:p>
            <a:endParaRPr lang="en-US" sz="2400" dirty="0"/>
          </a:p>
          <a:p>
            <a:r>
              <a:rPr lang="en-US" sz="2400" dirty="0">
                <a:solidFill>
                  <a:srgbClr val="FF0000"/>
                </a:solidFill>
              </a:rPr>
              <a:t>4-ADC.c</a:t>
            </a:r>
            <a:r>
              <a:rPr lang="en-US" sz="2400" dirty="0"/>
              <a:t>: This source file contains the implementation of the ADC functions declared in </a:t>
            </a:r>
            <a:r>
              <a:rPr lang="en-US" sz="2400" dirty="0" err="1"/>
              <a:t>ADC.h</a:t>
            </a:r>
            <a:r>
              <a:rPr lang="en-US" sz="2400" dirty="0"/>
              <a:t>. It includes the necessary header files and provides functions to initialize the ADC module (</a:t>
            </a:r>
            <a:r>
              <a:rPr lang="en-US" sz="2400" dirty="0" err="1"/>
              <a:t>ADC_Init</a:t>
            </a:r>
            <a:r>
              <a:rPr lang="en-US" sz="2400" dirty="0"/>
              <a:t>) and read from a specific ADC channel (</a:t>
            </a:r>
            <a:r>
              <a:rPr lang="en-US" sz="2400" dirty="0" err="1"/>
              <a:t>ADC_Read</a:t>
            </a:r>
            <a:r>
              <a:rPr lang="en-US" sz="2400" dirty="0"/>
              <a:t>).</a:t>
            </a:r>
          </a:p>
        </p:txBody>
      </p:sp>
      <p:pic>
        <p:nvPicPr>
          <p:cNvPr id="8" name="Picture 7" descr="A group of yellow folders with black text&#10;&#10;Description automatically generated">
            <a:extLst>
              <a:ext uri="{FF2B5EF4-FFF2-40B4-BE49-F238E27FC236}">
                <a16:creationId xmlns:a16="http://schemas.microsoft.com/office/drawing/2014/main" id="{62417F15-F1B1-DEE6-D918-634AE543E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8090" y="337257"/>
            <a:ext cx="2385576" cy="1524118"/>
          </a:xfrm>
          <a:prstGeom prst="rect">
            <a:avLst/>
          </a:prstGeom>
          <a:ln>
            <a:solidFill>
              <a:schemeClr val="bg1"/>
            </a:solidFill>
          </a:ln>
          <a:effectLst>
            <a:outerShdw blurRad="292100" dist="139700" dir="2700000" algn="tl" rotWithShape="0">
              <a:srgbClr val="333333">
                <a:alpha val="65000"/>
              </a:srgbClr>
            </a:outerShdw>
          </a:effectLst>
        </p:spPr>
      </p:pic>
      <p:pic>
        <p:nvPicPr>
          <p:cNvPr id="9" name="Picture 8" descr="A screenshot of a computer&#10;&#10;Description automatically generated">
            <a:extLst>
              <a:ext uri="{FF2B5EF4-FFF2-40B4-BE49-F238E27FC236}">
                <a16:creationId xmlns:a16="http://schemas.microsoft.com/office/drawing/2014/main" id="{CC0B0F30-0F60-B4D7-7B63-1097DA66AE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9200" y="2797756"/>
            <a:ext cx="3046307" cy="1942920"/>
          </a:xfrm>
          <a:prstGeom prst="rect">
            <a:avLst/>
          </a:prstGeom>
          <a:ln>
            <a:solidFill>
              <a:schemeClr val="accent2">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7587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9DB7BD0E-7B5C-6D37-99B7-5561CB66D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5721" y="117693"/>
            <a:ext cx="2577229" cy="2181624"/>
          </a:xfrm>
          <a:prstGeom prst="rect">
            <a:avLst/>
          </a:prstGeom>
          <a:ln>
            <a:solidFill>
              <a:schemeClr val="accent2">
                <a:lumMod val="50000"/>
              </a:schemeClr>
            </a:solid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7DC3CD26-D6F9-062F-CCDB-ED36CAB94040}"/>
              </a:ext>
            </a:extLst>
          </p:cNvPr>
          <p:cNvSpPr txBox="1"/>
          <p:nvPr/>
        </p:nvSpPr>
        <p:spPr>
          <a:xfrm>
            <a:off x="73240" y="117693"/>
            <a:ext cx="9646668" cy="6740307"/>
          </a:xfrm>
          <a:prstGeom prst="rect">
            <a:avLst/>
          </a:prstGeom>
          <a:noFill/>
        </p:spPr>
        <p:txBody>
          <a:bodyPr wrap="square">
            <a:spAutoFit/>
          </a:bodyPr>
          <a:lstStyle/>
          <a:p>
            <a:r>
              <a:rPr lang="en-US" u="sng" dirty="0">
                <a:solidFill>
                  <a:srgbClr val="FF0000"/>
                </a:solidFill>
              </a:rPr>
              <a:t>1-Dio.h</a:t>
            </a:r>
            <a:r>
              <a:rPr lang="en-US" dirty="0"/>
              <a:t>: This header file contains function declarations and includes other necessary header files (</a:t>
            </a:r>
            <a:r>
              <a:rPr lang="en-US" dirty="0" err="1"/>
              <a:t>std.h</a:t>
            </a:r>
            <a:r>
              <a:rPr lang="en-US" dirty="0"/>
              <a:t>, </a:t>
            </a:r>
            <a:r>
              <a:rPr lang="en-US" dirty="0" err="1"/>
              <a:t>Bit_Math.h</a:t>
            </a:r>
            <a:r>
              <a:rPr lang="en-US" dirty="0"/>
              <a:t>, </a:t>
            </a:r>
            <a:r>
              <a:rPr lang="en-US" dirty="0" err="1"/>
              <a:t>DIO_Reg.h</a:t>
            </a:r>
            <a:r>
              <a:rPr lang="en-US" dirty="0"/>
              <a:t>, </a:t>
            </a:r>
            <a:r>
              <a:rPr lang="en-US" dirty="0" err="1"/>
              <a:t>DIO_Types.h</a:t>
            </a:r>
            <a:r>
              <a:rPr lang="en-US" dirty="0"/>
              <a:t>, and </a:t>
            </a:r>
            <a:r>
              <a:rPr lang="en-US" dirty="0" err="1"/>
              <a:t>DIO_CFG.h</a:t>
            </a:r>
            <a:r>
              <a:rPr lang="en-US" dirty="0"/>
              <a:t>) for manipulating Digital I/O (DIO) pins and ports.</a:t>
            </a:r>
          </a:p>
          <a:p>
            <a:endParaRPr lang="en-US" dirty="0"/>
          </a:p>
          <a:p>
            <a:r>
              <a:rPr lang="en-US" u="sng" dirty="0">
                <a:solidFill>
                  <a:srgbClr val="FF0000"/>
                </a:solidFill>
              </a:rPr>
              <a:t>2-Dio_Reg.h</a:t>
            </a:r>
            <a:r>
              <a:rPr lang="en-US" dirty="0"/>
              <a:t>: This header file defines the DIO registers' addresses and includes the </a:t>
            </a:r>
            <a:r>
              <a:rPr lang="en-US" dirty="0" err="1"/>
              <a:t>std.h</a:t>
            </a:r>
            <a:r>
              <a:rPr lang="en-US" dirty="0"/>
              <a:t> header file.</a:t>
            </a:r>
          </a:p>
          <a:p>
            <a:endParaRPr lang="en-US" dirty="0"/>
          </a:p>
          <a:p>
            <a:r>
              <a:rPr lang="en-US" u="sng" dirty="0">
                <a:solidFill>
                  <a:srgbClr val="FF0000"/>
                </a:solidFill>
              </a:rPr>
              <a:t>3-Dio_Types.h</a:t>
            </a:r>
            <a:r>
              <a:rPr lang="en-US" dirty="0"/>
              <a:t>: This header file defines enumeration types for DIO channel, DIO port, and DIO direction.</a:t>
            </a:r>
          </a:p>
          <a:p>
            <a:endParaRPr lang="en-US" dirty="0"/>
          </a:p>
          <a:p>
            <a:r>
              <a:rPr lang="en-US" u="sng" dirty="0">
                <a:solidFill>
                  <a:srgbClr val="FF0000"/>
                </a:solidFill>
              </a:rPr>
              <a:t>4-DIO_CFG.h</a:t>
            </a:r>
            <a:r>
              <a:rPr lang="en-US" dirty="0"/>
              <a:t>: This header file includes other necessary header files (</a:t>
            </a:r>
            <a:r>
              <a:rPr lang="en-US" dirty="0" err="1"/>
              <a:t>std.h</a:t>
            </a:r>
            <a:r>
              <a:rPr lang="en-US" dirty="0"/>
              <a:t>, </a:t>
            </a:r>
            <a:r>
              <a:rPr lang="en-US" dirty="0" err="1"/>
              <a:t>Bit_Math.h</a:t>
            </a:r>
            <a:r>
              <a:rPr lang="en-US" dirty="0"/>
              <a:t>, </a:t>
            </a:r>
            <a:r>
              <a:rPr lang="en-US" dirty="0" err="1"/>
              <a:t>DIO_Reg.h</a:t>
            </a:r>
            <a:r>
              <a:rPr lang="en-US" dirty="0"/>
              <a:t>, </a:t>
            </a:r>
            <a:r>
              <a:rPr lang="en-US" dirty="0" err="1"/>
              <a:t>DIO_Types.h</a:t>
            </a:r>
            <a:r>
              <a:rPr lang="en-US" dirty="0"/>
              <a:t>, and </a:t>
            </a:r>
            <a:r>
              <a:rPr lang="en-US" dirty="0" err="1"/>
              <a:t>DIO.h</a:t>
            </a:r>
            <a:r>
              <a:rPr lang="en-US" dirty="0"/>
              <a:t>) and defines the DIO pin configurations (</a:t>
            </a:r>
            <a:r>
              <a:rPr lang="en-US" dirty="0" err="1"/>
              <a:t>DIO_PinCfg</a:t>
            </a:r>
            <a:r>
              <a:rPr lang="en-US" dirty="0"/>
              <a:t>) for the project. It also provides the </a:t>
            </a:r>
            <a:r>
              <a:rPr lang="en-US" dirty="0" err="1"/>
              <a:t>DIO_Init</a:t>
            </a:r>
            <a:r>
              <a:rPr lang="en-US" dirty="0"/>
              <a:t> function for initializing DIO pins based on the defined configurations.</a:t>
            </a:r>
          </a:p>
          <a:p>
            <a:endParaRPr lang="en-US" dirty="0"/>
          </a:p>
          <a:p>
            <a:r>
              <a:rPr lang="en-US" u="sng" dirty="0">
                <a:solidFill>
                  <a:srgbClr val="FF0000"/>
                </a:solidFill>
              </a:rPr>
              <a:t>5-Dio.c</a:t>
            </a:r>
            <a:r>
              <a:rPr lang="en-US" dirty="0"/>
              <a:t>: This source file contains the implementation of the DIO functions declared in </a:t>
            </a:r>
            <a:r>
              <a:rPr lang="en-US" dirty="0" err="1"/>
              <a:t>Dio.h</a:t>
            </a:r>
            <a:r>
              <a:rPr lang="en-US" dirty="0"/>
              <a:t>. It includes the necessary header files and provides functions to write to a DIO channel (</a:t>
            </a:r>
            <a:r>
              <a:rPr lang="en-US" dirty="0" err="1"/>
              <a:t>DIO_WriteChannel</a:t>
            </a:r>
            <a:r>
              <a:rPr lang="en-US" dirty="0"/>
              <a:t>), read from a DIO channel (</a:t>
            </a:r>
            <a:r>
              <a:rPr lang="en-US" dirty="0" err="1"/>
              <a:t>DIO_ReadChannel</a:t>
            </a:r>
            <a:r>
              <a:rPr lang="en-US" dirty="0"/>
              <a:t>), toggle a DIO channel (</a:t>
            </a:r>
            <a:r>
              <a:rPr lang="en-US" dirty="0" err="1"/>
              <a:t>DIO_ToggleChannel</a:t>
            </a:r>
            <a:r>
              <a:rPr lang="en-US" dirty="0"/>
              <a:t>), configure a DIO channel direction (</a:t>
            </a:r>
            <a:r>
              <a:rPr lang="en-US" dirty="0" err="1"/>
              <a:t>DIO_ConfigChannel</a:t>
            </a:r>
            <a:r>
              <a:rPr lang="en-US" dirty="0"/>
              <a:t>), write to a DIO port (</a:t>
            </a:r>
            <a:r>
              <a:rPr lang="en-US" dirty="0" err="1"/>
              <a:t>DIO_WritePort</a:t>
            </a:r>
            <a:r>
              <a:rPr lang="en-US" dirty="0"/>
              <a:t>), read from a DIO port (</a:t>
            </a:r>
            <a:r>
              <a:rPr lang="en-US" dirty="0" err="1"/>
              <a:t>DIO_ReadPort</a:t>
            </a:r>
            <a:r>
              <a:rPr lang="en-US" dirty="0"/>
              <a:t>), and write to a group of DIO channels within a port (</a:t>
            </a:r>
            <a:r>
              <a:rPr lang="en-US" dirty="0" err="1"/>
              <a:t>DIO_WriteChannelGroup</a:t>
            </a:r>
            <a:r>
              <a:rPr lang="en-US" dirty="0"/>
              <a:t>).</a:t>
            </a:r>
          </a:p>
          <a:p>
            <a:endParaRPr lang="en-US" dirty="0"/>
          </a:p>
          <a:p>
            <a:r>
              <a:rPr lang="en-US" u="sng" dirty="0">
                <a:solidFill>
                  <a:srgbClr val="FF0000"/>
                </a:solidFill>
              </a:rPr>
              <a:t>6-DIO_CFG.c</a:t>
            </a:r>
            <a:r>
              <a:rPr lang="en-US" dirty="0"/>
              <a:t>: This source file contains the implementation of the </a:t>
            </a:r>
            <a:r>
              <a:rPr lang="en-US" dirty="0" err="1"/>
              <a:t>DIO_Init</a:t>
            </a:r>
            <a:r>
              <a:rPr lang="en-US" dirty="0"/>
              <a:t> function declared in </a:t>
            </a:r>
            <a:r>
              <a:rPr lang="en-US" dirty="0" err="1"/>
              <a:t>DIO_CFG.h</a:t>
            </a:r>
            <a:r>
              <a:rPr lang="en-US" dirty="0"/>
              <a:t>. It includes the necessary header files and provides the pin configurations for the project using the </a:t>
            </a:r>
            <a:r>
              <a:rPr lang="en-US" dirty="0" err="1"/>
              <a:t>DIO_PinCfg</a:t>
            </a:r>
            <a:r>
              <a:rPr lang="en-US" dirty="0"/>
              <a:t> structure. The </a:t>
            </a:r>
            <a:r>
              <a:rPr lang="en-US" dirty="0" err="1"/>
              <a:t>DIO_Init</a:t>
            </a:r>
            <a:r>
              <a:rPr lang="en-US" dirty="0"/>
              <a:t> function initializes the DIO pins based on these configurations.</a:t>
            </a:r>
          </a:p>
        </p:txBody>
      </p:sp>
    </p:spTree>
    <p:extLst>
      <p:ext uri="{BB962C8B-B14F-4D97-AF65-F5344CB8AC3E}">
        <p14:creationId xmlns:p14="http://schemas.microsoft.com/office/powerpoint/2010/main" val="292136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9C8C2F1D-8075-79B8-FAE2-BAC3FE0A8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2676" y="236274"/>
            <a:ext cx="2787185" cy="2276107"/>
          </a:xfrm>
          <a:prstGeom prst="rect">
            <a:avLst/>
          </a:prstGeom>
          <a:ln>
            <a:solidFill>
              <a:schemeClr val="accent2">
                <a:lumMod val="50000"/>
              </a:schemeClr>
            </a:solid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C4952C48-1608-9AB2-32F7-1E6E0B5F4A4D}"/>
              </a:ext>
            </a:extLst>
          </p:cNvPr>
          <p:cNvSpPr txBox="1"/>
          <p:nvPr/>
        </p:nvSpPr>
        <p:spPr>
          <a:xfrm>
            <a:off x="180916" y="236274"/>
            <a:ext cx="9034105" cy="6046271"/>
          </a:xfrm>
          <a:prstGeom prst="rect">
            <a:avLst/>
          </a:prstGeom>
          <a:noFill/>
        </p:spPr>
        <p:txBody>
          <a:bodyPr wrap="square">
            <a:spAutoFit/>
          </a:bodyPr>
          <a:lstStyle/>
          <a:p>
            <a:r>
              <a:rPr lang="en-US" sz="2000" b="1" dirty="0">
                <a:solidFill>
                  <a:srgbClr val="FF0000"/>
                </a:solidFill>
              </a:rPr>
              <a:t>1-ExInt.h</a:t>
            </a:r>
            <a:r>
              <a:rPr lang="en-US" sz="2000" dirty="0"/>
              <a:t>: This header file contains function declarations and includes other necessary header files (</a:t>
            </a:r>
            <a:r>
              <a:rPr lang="en-US" sz="2000" dirty="0" err="1"/>
              <a:t>ExInt_Reg.h</a:t>
            </a:r>
            <a:r>
              <a:rPr lang="en-US" sz="2000" dirty="0"/>
              <a:t> and </a:t>
            </a:r>
            <a:r>
              <a:rPr lang="en-US" sz="2000" dirty="0" err="1"/>
              <a:t>ExInt_Types.h</a:t>
            </a:r>
            <a:r>
              <a:rPr lang="en-US" sz="2000" dirty="0"/>
              <a:t>) for using External Interrupts.</a:t>
            </a:r>
          </a:p>
          <a:p>
            <a:endParaRPr lang="en-US" sz="2000" dirty="0"/>
          </a:p>
          <a:p>
            <a:r>
              <a:rPr lang="en-US" sz="2000" b="1" dirty="0">
                <a:solidFill>
                  <a:srgbClr val="FF0000"/>
                </a:solidFill>
              </a:rPr>
              <a:t>2-ExInt_Reg.h</a:t>
            </a:r>
            <a:r>
              <a:rPr lang="en-US" sz="2000" dirty="0"/>
              <a:t>: This header file defines the External Interrupt registers' addresses and includes the </a:t>
            </a:r>
            <a:r>
              <a:rPr lang="en-US" sz="2000" dirty="0" err="1"/>
              <a:t>std.h</a:t>
            </a:r>
            <a:r>
              <a:rPr lang="en-US" sz="2000" dirty="0"/>
              <a:t> header file.</a:t>
            </a:r>
          </a:p>
          <a:p>
            <a:endParaRPr lang="en-US" sz="2000" dirty="0"/>
          </a:p>
          <a:p>
            <a:r>
              <a:rPr lang="en-US" sz="2000" b="1" dirty="0">
                <a:solidFill>
                  <a:srgbClr val="FF0000"/>
                </a:solidFill>
              </a:rPr>
              <a:t>3-ExInt_Types.h</a:t>
            </a:r>
            <a:r>
              <a:rPr lang="en-US" sz="2000" dirty="0"/>
              <a:t>: This header file defines enumeration types for External Interrupts and their corresponding sensing modes.</a:t>
            </a:r>
          </a:p>
          <a:p>
            <a:endParaRPr lang="en-US" sz="2000" dirty="0"/>
          </a:p>
          <a:p>
            <a:pPr>
              <a:lnSpc>
                <a:spcPct val="150000"/>
              </a:lnSpc>
            </a:pPr>
            <a:r>
              <a:rPr lang="en-US" sz="2000" b="1" dirty="0">
                <a:solidFill>
                  <a:srgbClr val="FF0000"/>
                </a:solidFill>
              </a:rPr>
              <a:t>4-ExInt.c:</a:t>
            </a:r>
            <a:r>
              <a:rPr lang="en-US" sz="2000" dirty="0"/>
              <a:t> This source file contains the implementation of the External Interrupt functions declared in </a:t>
            </a:r>
            <a:r>
              <a:rPr lang="en-US" sz="2000" dirty="0" err="1"/>
              <a:t>ExInt.h</a:t>
            </a:r>
            <a:r>
              <a:rPr lang="en-US" sz="2000" dirty="0"/>
              <a:t>. It includes the necessary header files and provides functions to enable/disable External Interrupts (</a:t>
            </a:r>
            <a:r>
              <a:rPr lang="en-US" sz="2000" dirty="0" err="1"/>
              <a:t>Ext_Interrupt_Enable</a:t>
            </a:r>
            <a:r>
              <a:rPr lang="en-US" sz="2000" dirty="0"/>
              <a:t> and </a:t>
            </a:r>
            <a:r>
              <a:rPr lang="en-US" sz="2000" dirty="0" err="1"/>
              <a:t>Ext_Interrupt_Disable</a:t>
            </a:r>
            <a:r>
              <a:rPr lang="en-US" sz="2000" dirty="0"/>
              <a:t>), configure the sensing mode of an External Interrupt (</a:t>
            </a:r>
            <a:r>
              <a:rPr lang="en-US" sz="2000" dirty="0" err="1"/>
              <a:t>Ext_Interrupt_Sncontrol</a:t>
            </a:r>
            <a:r>
              <a:rPr lang="en-US" sz="2000" dirty="0"/>
              <a:t>), and set the callback function for an External Interrupt (</a:t>
            </a:r>
            <a:r>
              <a:rPr lang="en-US" sz="2000" dirty="0" err="1"/>
              <a:t>Ext_Interrupt_SetCallBack</a:t>
            </a:r>
            <a:r>
              <a:rPr lang="en-US" sz="2000" dirty="0"/>
              <a:t>). It also includes the interrupt service routines (ISRs) for each External Interrupt.</a:t>
            </a:r>
          </a:p>
        </p:txBody>
      </p:sp>
    </p:spTree>
    <p:extLst>
      <p:ext uri="{BB962C8B-B14F-4D97-AF65-F5344CB8AC3E}">
        <p14:creationId xmlns:p14="http://schemas.microsoft.com/office/powerpoint/2010/main" val="98033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FDA9B8-9BDC-C110-734F-EDD4168DF688}"/>
              </a:ext>
            </a:extLst>
          </p:cNvPr>
          <p:cNvSpPr txBox="1"/>
          <p:nvPr/>
        </p:nvSpPr>
        <p:spPr>
          <a:xfrm>
            <a:off x="224160" y="817536"/>
            <a:ext cx="8120849" cy="4524315"/>
          </a:xfrm>
          <a:prstGeom prst="rect">
            <a:avLst/>
          </a:prstGeom>
          <a:noFill/>
        </p:spPr>
        <p:txBody>
          <a:bodyPr wrap="square">
            <a:spAutoFit/>
          </a:bodyPr>
          <a:lstStyle/>
          <a:p>
            <a:r>
              <a:rPr lang="en-US" sz="2400" dirty="0">
                <a:solidFill>
                  <a:srgbClr val="FF0000"/>
                </a:solidFill>
              </a:rPr>
              <a:t>1-GINT.h</a:t>
            </a:r>
            <a:r>
              <a:rPr lang="en-US" sz="2400" dirty="0"/>
              <a:t>: This header file contains function declarations and includes the necessary header file (</a:t>
            </a:r>
            <a:r>
              <a:rPr lang="en-US" sz="2400" dirty="0" err="1"/>
              <a:t>GINT_Reg.h</a:t>
            </a:r>
            <a:r>
              <a:rPr lang="en-US" sz="2400" dirty="0"/>
              <a:t>) for enabling and disabling global interrupts.</a:t>
            </a:r>
          </a:p>
          <a:p>
            <a:endParaRPr lang="en-US" sz="2400" dirty="0"/>
          </a:p>
          <a:p>
            <a:r>
              <a:rPr lang="en-US" sz="2400" dirty="0">
                <a:solidFill>
                  <a:srgbClr val="FF0000"/>
                </a:solidFill>
              </a:rPr>
              <a:t>2-GINT_Reg.h: </a:t>
            </a:r>
            <a:r>
              <a:rPr lang="en-US" sz="2400" dirty="0"/>
              <a:t>This header file defines the Global Interrupt registers' addresses and includes the </a:t>
            </a:r>
            <a:r>
              <a:rPr lang="en-US" sz="2400" dirty="0" err="1"/>
              <a:t>std.h</a:t>
            </a:r>
            <a:r>
              <a:rPr lang="en-US" sz="2400" dirty="0"/>
              <a:t> header file.</a:t>
            </a:r>
          </a:p>
          <a:p>
            <a:endParaRPr lang="en-US" sz="2400" dirty="0"/>
          </a:p>
          <a:p>
            <a:r>
              <a:rPr lang="en-US" sz="2400" dirty="0">
                <a:solidFill>
                  <a:srgbClr val="FF0000"/>
                </a:solidFill>
              </a:rPr>
              <a:t>3-GINT.c</a:t>
            </a:r>
            <a:r>
              <a:rPr lang="en-US" sz="2400" dirty="0"/>
              <a:t>: This source file contains the implementation of the </a:t>
            </a:r>
            <a:r>
              <a:rPr lang="en-US" sz="2400" dirty="0" err="1"/>
              <a:t>GINT_EnableAllInterrupts</a:t>
            </a:r>
            <a:r>
              <a:rPr lang="en-US" sz="2400" dirty="0"/>
              <a:t> and </a:t>
            </a:r>
            <a:r>
              <a:rPr lang="en-US" sz="2400" dirty="0" err="1"/>
              <a:t>GINT_DisableAllInterrupts</a:t>
            </a:r>
            <a:r>
              <a:rPr lang="en-US" sz="2400" dirty="0"/>
              <a:t> functions declared in </a:t>
            </a:r>
            <a:r>
              <a:rPr lang="en-US" sz="2400" dirty="0" err="1"/>
              <a:t>GINT.h</a:t>
            </a:r>
            <a:r>
              <a:rPr lang="en-US" sz="2400" dirty="0"/>
              <a:t>. It includes the necessary header file and provides functions to enable or disable all global interrupts.</a:t>
            </a:r>
          </a:p>
        </p:txBody>
      </p:sp>
      <p:pic>
        <p:nvPicPr>
          <p:cNvPr id="5" name="Picture 4" descr="A screenshot of a computer&#10;&#10;Description automatically generated">
            <a:extLst>
              <a:ext uri="{FF2B5EF4-FFF2-40B4-BE49-F238E27FC236}">
                <a16:creationId xmlns:a16="http://schemas.microsoft.com/office/drawing/2014/main" id="{A6406EDD-D5B4-F8AF-6EF0-FD37CDF89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2525" y="817535"/>
            <a:ext cx="3060333" cy="1973290"/>
          </a:xfrm>
          <a:prstGeom prst="rect">
            <a:avLst/>
          </a:prstGeom>
          <a:ln>
            <a:solidFill>
              <a:schemeClr val="accent2">
                <a:lumMod val="50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5598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1835</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mostafa shifo</dc:creator>
  <cp:lastModifiedBy>mostafa shifo</cp:lastModifiedBy>
  <cp:revision>1</cp:revision>
  <dcterms:created xsi:type="dcterms:W3CDTF">2023-07-10T08:49:04Z</dcterms:created>
  <dcterms:modified xsi:type="dcterms:W3CDTF">2023-07-10T10:27:51Z</dcterms:modified>
</cp:coreProperties>
</file>