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1" r:id="rId39"/>
    <p:sldId id="292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12" y="-1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smtClean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HomeSys 2012</a:t>
            </a: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96CCCD7-D3E0-4733-B7C1-848E3674569F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88238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15F24988-39A3-4F93-97FE-28F34794D8E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4618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216000" marR="0" indent="-216000" rtl="0" hangingPunct="0">
      <a:tabLst/>
      <a:defRPr lang="en-US" sz="2000" b="0" i="0" u="none" strike="noStrike">
        <a:ln>
          <a:noFill/>
        </a:ln>
        <a:latin typeface="Albany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9E4542-96F9-4892-924F-25CD7547290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3185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0A7F3-6A92-48E4-9B6E-B833C75310F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2406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18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18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21E050-536B-42FF-ADC7-67FC2A0AAE0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063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BAAFD1-8FBF-46CD-B92B-A552C70B7DE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9913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0B7A25-26BC-4693-A118-C8AC34622CA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925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51338" cy="414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79613"/>
            <a:ext cx="4351337" cy="414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B05DB-D9B6-4F16-AB9E-655242214D6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692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0A0B34-4A55-4502-A3E3-119F3AC5099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22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6DCA57-7EA4-4444-B5A0-A6C26F094B46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956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758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BEDB55-968B-4C83-B440-45827E20BD2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4688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20CD27-8B3F-4545-88CE-8BD2AED2793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305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29212024-975F-4D67-8124-14A66ABC3F6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hdr="0" ftr="0"/>
  <p:txStyles>
    <p:titleStyle>
      <a:lvl1pPr algn="ctr" rtl="0" hangingPunct="0">
        <a:tabLst/>
        <a:defRPr lang="en-US" sz="4400" b="0" i="0" u="none" strike="noStrike">
          <a:ln>
            <a:noFill/>
          </a:ln>
          <a:solidFill>
            <a:srgbClr val="280099"/>
          </a:solidFill>
          <a:latin typeface="Albany" pitchFamily="18"/>
          <a:cs typeface="Tahoma" pitchFamily="2"/>
        </a:defRPr>
      </a:lvl1pPr>
    </p:titleStyle>
    <p:bodyStyle>
      <a:lvl1pPr marL="432000" marR="0" indent="-32400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000080"/>
          </a:solidFill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0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mailto:muddin@cs.odu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1868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dirty="0" err="1">
                <a:solidFill>
                  <a:srgbClr val="280099"/>
                </a:solidFill>
              </a:rPr>
              <a:t>MagnoTricorder</a:t>
            </a:r>
            <a:r>
              <a:rPr lang="en-US" dirty="0">
                <a:solidFill>
                  <a:srgbClr val="280099"/>
                </a:solidFill>
              </a:rPr>
              <a:t>: What you Need To Do Before Leaving Home</a:t>
            </a:r>
          </a:p>
          <a:p>
            <a:pPr marL="0" lvl="0" indent="0" algn="ctr">
              <a:buNone/>
            </a:pPr>
            <a:endParaRPr lang="en-US" dirty="0">
              <a:solidFill>
                <a:srgbClr val="280099"/>
              </a:solidFill>
            </a:endParaRPr>
          </a:p>
          <a:p>
            <a:pPr marL="0" lvl="0" indent="0" algn="ctr">
              <a:buNone/>
            </a:pPr>
            <a:endParaRPr lang="en-US" dirty="0">
              <a:solidFill>
                <a:srgbClr val="280099"/>
              </a:solidFill>
            </a:endParaRPr>
          </a:p>
          <a:p>
            <a:pPr marL="0" lvl="0" indent="0" algn="ctr">
              <a:buNone/>
            </a:pPr>
            <a:r>
              <a:rPr lang="en-US" dirty="0" err="1">
                <a:solidFill>
                  <a:srgbClr val="280099"/>
                </a:solidFill>
              </a:rPr>
              <a:t>Mostafa</a:t>
            </a:r>
            <a:r>
              <a:rPr lang="en-US" dirty="0">
                <a:solidFill>
                  <a:srgbClr val="280099"/>
                </a:solidFill>
              </a:rPr>
              <a:t> </a:t>
            </a:r>
            <a:r>
              <a:rPr lang="en-US" dirty="0" err="1">
                <a:solidFill>
                  <a:srgbClr val="280099"/>
                </a:solidFill>
              </a:rPr>
              <a:t>Uddin</a:t>
            </a:r>
            <a:r>
              <a:rPr lang="en-US" dirty="0">
                <a:solidFill>
                  <a:srgbClr val="280099"/>
                </a:solidFill>
              </a:rPr>
              <a:t> &amp; Tamer </a:t>
            </a:r>
            <a:r>
              <a:rPr lang="en-US" dirty="0" err="1">
                <a:solidFill>
                  <a:srgbClr val="280099"/>
                </a:solidFill>
              </a:rPr>
              <a:t>Nadeem</a:t>
            </a:r>
            <a:endParaRPr lang="en-US" dirty="0">
              <a:solidFill>
                <a:srgbClr val="280099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12" y="2713037"/>
            <a:ext cx="1486245" cy="1479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Placement of CBP?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1749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National Electric Code (NEC) is adapted by most buildings in USA.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NEC recommend to place CBP in a clear, easily accessible and safe place.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In some countries CBP is placed near the entrance.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Placing CBP near the entrance is a suitable place for single-point sensing.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Background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570037"/>
            <a:ext cx="8855640" cy="4657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u="sng" dirty="0">
                <a:solidFill>
                  <a:srgbClr val="000000"/>
                </a:solidFill>
              </a:rPr>
              <a:t>Multi-Sensing Framework:</a:t>
            </a:r>
            <a:r>
              <a:rPr lang="en-US" dirty="0">
                <a:solidFill>
                  <a:srgbClr val="000000"/>
                </a:solidFill>
              </a:rPr>
              <a:t> Exploit different modalities in </a:t>
            </a:r>
            <a:r>
              <a:rPr lang="en-US" dirty="0" err="1">
                <a:solidFill>
                  <a:srgbClr val="000000"/>
                </a:solidFill>
              </a:rPr>
              <a:t>smartphone</a:t>
            </a:r>
            <a:r>
              <a:rPr lang="en-US" dirty="0">
                <a:solidFill>
                  <a:srgbClr val="000000"/>
                </a:solidFill>
              </a:rPr>
              <a:t> to build a unique fingerprint profile of a machine.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Previously we have used sound sensing capability  to build such profile for each home device.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Limitation </a:t>
            </a:r>
            <a:r>
              <a:rPr lang="en-US" dirty="0">
                <a:solidFill>
                  <a:srgbClr val="000000"/>
                </a:solidFill>
              </a:rPr>
              <a:t>with sound sensing:</a:t>
            </a:r>
          </a:p>
          <a:p>
            <a:pPr lvl="1" rtl="0" hangingPunct="0"/>
            <a:r>
              <a:rPr lang="en-US" dirty="0">
                <a:solidFill>
                  <a:srgbClr val="000000"/>
                </a:solidFill>
              </a:rPr>
              <a:t>Device that does not generate sound.</a:t>
            </a:r>
          </a:p>
          <a:p>
            <a:pPr lvl="1" rtl="0" hangingPunct="0"/>
            <a:r>
              <a:rPr lang="en-US" dirty="0">
                <a:solidFill>
                  <a:srgbClr val="000000"/>
                </a:solidFill>
              </a:rPr>
              <a:t>Device proximity requirement.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6037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How idea evolved?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5512" y="1036637"/>
            <a:ext cx="8610600" cy="54864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We want to overcome the limitation of sound sensing to detect home devices.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The flow of AC current depends on the load of running devices at home.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Conducting AC current in main power line generate Electro Magnetic Interference(EMI).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      AC current →       EMI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EMI induce magnetic field that fluctuates magnetic sensor reading in smartphone.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35112" y="4999037"/>
            <a:ext cx="685799" cy="5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192712" y="4999037"/>
            <a:ext cx="639000" cy="5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22237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How idea evolved?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265237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We took the Nexus S phone near the CBP in order to collect the magnetic sensor reading.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404600" y="2713037"/>
            <a:ext cx="7598112" cy="35979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58912" y="6133998"/>
            <a:ext cx="7315200" cy="7700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Arial Unicode MS" pitchFamily="2"/>
                <a:cs typeface="Arial Unicode MS" pitchFamily="2"/>
              </a:rPr>
              <a:t>Magnetic sensor reading from the Nexus S phone while different devices were running.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Some 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Magnetic sensor in smartphone has very narrow bandwidth low pass filter.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Less sensitive to high frequency (60Hz) interference.</a:t>
            </a:r>
          </a:p>
          <a:p>
            <a:pPr lvl="0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4343400"/>
            <a:ext cx="6400799" cy="16757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Can we still utilize the Interference over magnetic sensor reading in smartphone to detect running home devices/appliances?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MagnoTricorder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144712" y="1112837"/>
            <a:ext cx="5867400" cy="2472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230312" y="3398837"/>
            <a:ext cx="8001000" cy="32004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600" dirty="0">
                <a:solidFill>
                  <a:srgbClr val="000000"/>
                </a:solidFill>
              </a:rPr>
              <a:t>Data Collection: Collect and Preprocess raw magnetic sensing data.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</a:rPr>
              <a:t>Features Extraction &amp; Selection: Extract and select both time and frequency domain </a:t>
            </a:r>
            <a:r>
              <a:rPr lang="en-US" sz="2600" dirty="0" smtClean="0">
                <a:solidFill>
                  <a:srgbClr val="000000"/>
                </a:solidFill>
              </a:rPr>
              <a:t>features.</a:t>
            </a:r>
          </a:p>
          <a:p>
            <a:pPr lvl="0"/>
            <a:r>
              <a:rPr lang="en-US" sz="2600" dirty="0" smtClean="0">
                <a:solidFill>
                  <a:srgbClr val="000000"/>
                </a:solidFill>
              </a:rPr>
              <a:t>Classification</a:t>
            </a:r>
            <a:r>
              <a:rPr lang="en-US" sz="2600" dirty="0">
                <a:solidFill>
                  <a:srgbClr val="000000"/>
                </a:solidFill>
              </a:rPr>
              <a:t>: Training algorithm to build a classification model, later used for texting. </a:t>
            </a:r>
            <a:r>
              <a:rPr lang="en-US" sz="2600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077912" y="960437"/>
            <a:ext cx="2390023" cy="28210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925511" y="346320"/>
            <a:ext cx="8650127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MagnoTricorder</a:t>
            </a:r>
            <a:r>
              <a:rPr lang="en-US" dirty="0"/>
              <a:t>: Data collection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73112" y="3703637"/>
            <a:ext cx="8686800" cy="2590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400" dirty="0">
                <a:solidFill>
                  <a:srgbClr val="000000"/>
                </a:solidFill>
              </a:rPr>
              <a:t>We place the Nexus S phone on the top of the CBP surface as above picture.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We have collect the data over 3 days period of time.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Each day we place the phone at different orientation.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We split the collected data to two set: training and testing data.</a:t>
            </a:r>
          </a:p>
          <a:p>
            <a:pPr lvl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35112" y="848761"/>
            <a:ext cx="7315872" cy="30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3627437"/>
            <a:ext cx="8855640" cy="2514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400" dirty="0">
                <a:solidFill>
                  <a:srgbClr val="000000"/>
                </a:solidFill>
              </a:rPr>
              <a:t>Collect magnetic sensor reading while no device is running.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Over 3 day period, we collect 15-20 minutes of data for each home devices.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We collect data for 1) Heating on 2) Heating Pause 3)Air Condition on 4) Oven on 5) microwave on 6)Light on 7)Laptop plugged in 8)All Off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50435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MagnoTricorder: Data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8425" y="1417637"/>
            <a:ext cx="2086487" cy="2275963"/>
          </a:xfrm>
          <a:prstGeom prst="rect">
            <a:avLst/>
          </a:prstGeom>
          <a:noFill/>
          <a:ln w="36720">
            <a:solidFill>
              <a:srgbClr val="FF0000"/>
            </a:solidFill>
            <a:custDash>
              <a:ds d="498039" sp="498039"/>
              <a:ds d="498039" sp="498039"/>
            </a:custDash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MagnoTricorder: Feature Extraction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We have two main goals: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1) Features should be able to differentiate between different devices.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2) Selected features should not be sensitive to the smartphone's orientation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5029200"/>
            <a:ext cx="6858000" cy="7700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1">
                <a:solidFill>
                  <a:srgbClr val="C5000B"/>
                </a:solidFill>
              </a:defRPr>
            </a:pPr>
            <a:r>
              <a:rPr lang="en-US" sz="2400" b="1" i="0" u="none" strike="noStrike" kern="120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We extract both time domain and frequency domain features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MagnoTricorder: Data Preprocess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Raw data preprocess:</a:t>
            </a:r>
          </a:p>
          <a:p>
            <a:pPr lvl="1" rtl="0" hangingPunct="0"/>
            <a:r>
              <a:rPr lang="en-US">
                <a:solidFill>
                  <a:srgbClr val="000000"/>
                </a:solidFill>
              </a:rPr>
              <a:t>Epoch: We split the magnetic sensor data samples into sequence of non-overlapped five second periods.</a:t>
            </a:r>
          </a:p>
          <a:p>
            <a:pPr lvl="1" rtl="0" hangingPunct="0"/>
            <a:r>
              <a:rPr lang="en-US">
                <a:solidFill>
                  <a:srgbClr val="000000"/>
                </a:solidFill>
              </a:rPr>
              <a:t>We apply feature extraction on each </a:t>
            </a:r>
            <a:r>
              <a:rPr lang="en-US" i="1">
                <a:solidFill>
                  <a:srgbClr val="000000"/>
                </a:solidFill>
              </a:rPr>
              <a:t>epoch.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286000" y="4599077"/>
            <a:ext cx="5715000" cy="268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Smart Home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114800" y="2514600"/>
            <a:ext cx="1569599" cy="24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286000" y="1600560"/>
            <a:ext cx="114264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6858000" y="3657600"/>
            <a:ext cx="1371599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/>
            <a:alphaModFix/>
          </a:blip>
          <a:srcRect/>
          <a:stretch>
            <a:fillRect/>
          </a:stretch>
        </p:blipFill>
        <p:spPr>
          <a:xfrm>
            <a:off x="2057400" y="3873600"/>
            <a:ext cx="182880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lum/>
            <a:alphaModFix/>
          </a:blip>
          <a:srcRect/>
          <a:stretch>
            <a:fillRect/>
          </a:stretch>
        </p:blipFill>
        <p:spPr>
          <a:xfrm>
            <a:off x="4343400" y="1348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lum/>
            <a:alphaModFix/>
          </a:blip>
          <a:srcRect/>
          <a:stretch>
            <a:fillRect/>
          </a:stretch>
        </p:blipFill>
        <p:spPr>
          <a:xfrm>
            <a:off x="6629400" y="1600200"/>
            <a:ext cx="1600200" cy="138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lum/>
            <a:alphaModFix/>
          </a:blip>
          <a:srcRect/>
          <a:stretch>
            <a:fillRect/>
          </a:stretch>
        </p:blipFill>
        <p:spPr>
          <a:xfrm>
            <a:off x="2247120" y="2532960"/>
            <a:ext cx="1410480" cy="135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26400" y="5151437"/>
            <a:ext cx="9165599" cy="1417973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dirty="0" smtClean="0">
                <a:solidFill>
                  <a:srgbClr val="0084D1"/>
                </a:solidFill>
                <a:latin typeface="Arial" pitchFamily="18"/>
                <a:ea typeface="Arial Unicode MS" pitchFamily="2"/>
                <a:cs typeface="Arial Unicode MS" pitchFamily="2"/>
              </a:rPr>
              <a:t>Monitoring</a:t>
            </a:r>
            <a:r>
              <a:rPr lang="en-US" sz="3000" b="0" i="0" u="none" strike="noStrike" kern="1200" dirty="0" smtClean="0">
                <a:ln>
                  <a:noFill/>
                </a:ln>
                <a:solidFill>
                  <a:srgbClr val="0084D1"/>
                </a:solidFill>
                <a:latin typeface="Arial" pitchFamily="18"/>
                <a:ea typeface="Arial Unicode MS" pitchFamily="2"/>
                <a:cs typeface="Arial Unicode MS" pitchFamily="2"/>
              </a:rPr>
              <a:t> the home </a:t>
            </a:r>
            <a:r>
              <a:rPr lang="en-US" sz="3000" b="0" i="0" u="none" strike="noStrike" kern="1200" dirty="0">
                <a:ln>
                  <a:noFill/>
                </a:ln>
                <a:solidFill>
                  <a:srgbClr val="0084D1"/>
                </a:solidFill>
                <a:latin typeface="Arial" pitchFamily="18"/>
                <a:ea typeface="Arial Unicode MS" pitchFamily="2"/>
                <a:cs typeface="Arial Unicode MS" pitchFamily="2"/>
              </a:rPr>
              <a:t>devices </a:t>
            </a:r>
            <a:r>
              <a:rPr lang="en-US" sz="3000" b="0" i="0" u="none" strike="noStrike" kern="1200" dirty="0" smtClean="0">
                <a:ln>
                  <a:noFill/>
                </a:ln>
                <a:solidFill>
                  <a:srgbClr val="0084D1"/>
                </a:solidFill>
                <a:latin typeface="Arial" pitchFamily="18"/>
                <a:ea typeface="Arial Unicode MS" pitchFamily="2"/>
                <a:cs typeface="Arial Unicode MS" pitchFamily="2"/>
              </a:rPr>
              <a:t>for energy monitoring purpose is one of </a:t>
            </a:r>
            <a:r>
              <a:rPr lang="en-US" sz="3000" dirty="0" smtClean="0">
                <a:solidFill>
                  <a:srgbClr val="0084D1"/>
                </a:solidFill>
                <a:latin typeface="Arial" pitchFamily="18"/>
                <a:ea typeface="Arial Unicode MS" pitchFamily="2"/>
                <a:cs typeface="Arial Unicode MS" pitchFamily="2"/>
              </a:rPr>
              <a:t>the</a:t>
            </a:r>
            <a:r>
              <a:rPr lang="en-US" sz="3000" b="0" i="0" u="none" strike="noStrike" kern="1200" dirty="0" smtClean="0">
                <a:ln>
                  <a:noFill/>
                </a:ln>
                <a:solidFill>
                  <a:srgbClr val="0084D1"/>
                </a:solidFill>
                <a:latin typeface="Arial" pitchFamily="18"/>
                <a:ea typeface="Arial Unicode MS" pitchFamily="2"/>
                <a:cs typeface="Arial Unicode MS" pitchFamily="2"/>
              </a:rPr>
              <a:t> corner stone of Smart Home research.</a:t>
            </a:r>
            <a:endParaRPr lang="en-US" sz="3000" b="0" i="0" u="none" strike="noStrike" kern="1200" dirty="0">
              <a:ln>
                <a:noFill/>
              </a:ln>
              <a:solidFill>
                <a:srgbClr val="0084D1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712" y="6510844"/>
            <a:ext cx="7696200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Home devices address any electric devices at home including home appliances, computing devices, non-computing devices etc.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Feature Extraction: Time Domain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3912" y="1646237"/>
            <a:ext cx="4537800" cy="4503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solidFill>
                  <a:srgbClr val="000000"/>
                </a:solidFill>
              </a:rPr>
              <a:t>Each </a:t>
            </a:r>
            <a:r>
              <a:rPr lang="en-US" sz="2800" i="1" dirty="0">
                <a:solidFill>
                  <a:srgbClr val="000000"/>
                </a:solidFill>
              </a:rPr>
              <a:t>epoch</a:t>
            </a:r>
            <a:r>
              <a:rPr lang="en-US" sz="2800" dirty="0">
                <a:solidFill>
                  <a:srgbClr val="000000"/>
                </a:solidFill>
              </a:rPr>
              <a:t> has total 118*5= 590 sample.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Combine the 3-axis magnetic sensor reading for each sample.</a:t>
            </a:r>
          </a:p>
          <a:p>
            <a:pPr lvl="0"/>
            <a:endParaRPr lang="en-US" sz="2800" dirty="0">
              <a:solidFill>
                <a:srgbClr val="000000"/>
              </a:solidFill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Calculate the mean and variance for each </a:t>
            </a:r>
            <a:r>
              <a:rPr lang="en-US" sz="2800" i="1" dirty="0">
                <a:solidFill>
                  <a:srgbClr val="000000"/>
                </a:solidFill>
              </a:rPr>
              <a:t>epoch.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800600" y="2057400"/>
            <a:ext cx="485028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684800" y="4608000"/>
            <a:ext cx="1972800" cy="483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Time Domain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/>
              <a:t>Highlights: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</a:rPr>
              <a:t>1. Calculated </a:t>
            </a:r>
            <a:r>
              <a:rPr lang="en-US" sz="2600" dirty="0">
                <a:solidFill>
                  <a:srgbClr val="C5000B"/>
                </a:solidFill>
              </a:rPr>
              <a:t>mean values</a:t>
            </a:r>
            <a:r>
              <a:rPr lang="en-US" sz="2600" dirty="0">
                <a:solidFill>
                  <a:srgbClr val="000000"/>
                </a:solidFill>
              </a:rPr>
              <a:t> are highly </a:t>
            </a:r>
            <a:r>
              <a:rPr lang="en-US" sz="2600" dirty="0">
                <a:solidFill>
                  <a:srgbClr val="C5000B"/>
                </a:solidFill>
              </a:rPr>
              <a:t>dependent</a:t>
            </a:r>
            <a:r>
              <a:rPr lang="en-US" sz="2600" dirty="0">
                <a:solidFill>
                  <a:srgbClr val="000000"/>
                </a:solidFill>
              </a:rPr>
              <a:t> on both the </a:t>
            </a:r>
            <a:r>
              <a:rPr lang="en-US" sz="2600" dirty="0">
                <a:solidFill>
                  <a:srgbClr val="C5000B"/>
                </a:solidFill>
              </a:rPr>
              <a:t>orientation</a:t>
            </a:r>
            <a:r>
              <a:rPr lang="en-US" sz="2600" dirty="0">
                <a:solidFill>
                  <a:srgbClr val="000000"/>
                </a:solidFill>
              </a:rPr>
              <a:t> and </a:t>
            </a:r>
            <a:r>
              <a:rPr lang="en-US" sz="2600" dirty="0">
                <a:solidFill>
                  <a:srgbClr val="C5000B"/>
                </a:solidFill>
              </a:rPr>
              <a:t>distance</a:t>
            </a:r>
            <a:r>
              <a:rPr lang="en-US" sz="2600" dirty="0">
                <a:solidFill>
                  <a:srgbClr val="000000"/>
                </a:solidFill>
              </a:rPr>
              <a:t> of </a:t>
            </a:r>
            <a:r>
              <a:rPr lang="en-US" sz="2600" dirty="0" err="1">
                <a:solidFill>
                  <a:srgbClr val="000000"/>
                </a:solidFill>
              </a:rPr>
              <a:t>smartphone</a:t>
            </a:r>
            <a:r>
              <a:rPr lang="en-US" sz="2600" dirty="0">
                <a:solidFill>
                  <a:srgbClr val="000000"/>
                </a:solidFill>
              </a:rPr>
              <a:t> with respect to CBP.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</a:rPr>
              <a:t>2. </a:t>
            </a:r>
            <a:r>
              <a:rPr lang="en-US" sz="2600" dirty="0">
                <a:solidFill>
                  <a:srgbClr val="C5000B"/>
                </a:solidFill>
              </a:rPr>
              <a:t>Variance</a:t>
            </a:r>
            <a:r>
              <a:rPr lang="en-US" sz="2600" dirty="0">
                <a:solidFill>
                  <a:srgbClr val="000000"/>
                </a:solidFill>
              </a:rPr>
              <a:t> values are </a:t>
            </a:r>
            <a:r>
              <a:rPr lang="en-US" sz="2600" dirty="0">
                <a:solidFill>
                  <a:srgbClr val="C5000B"/>
                </a:solidFill>
              </a:rPr>
              <a:t>not sensitive</a:t>
            </a:r>
            <a:r>
              <a:rPr lang="en-US" sz="2600" dirty="0">
                <a:solidFill>
                  <a:srgbClr val="000000"/>
                </a:solidFill>
              </a:rPr>
              <a:t> to the </a:t>
            </a:r>
            <a:r>
              <a:rPr lang="en-US" sz="2600" dirty="0" err="1">
                <a:solidFill>
                  <a:srgbClr val="000000"/>
                </a:solidFill>
              </a:rPr>
              <a:t>smartphone's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C5000B"/>
                </a:solidFill>
              </a:rPr>
              <a:t>orientation</a:t>
            </a:r>
            <a:r>
              <a:rPr lang="en-US" sz="2600" dirty="0">
                <a:solidFill>
                  <a:srgbClr val="000000"/>
                </a:solidFill>
              </a:rPr>
              <a:t> but </a:t>
            </a:r>
            <a:r>
              <a:rPr lang="en-US" sz="2600" dirty="0">
                <a:solidFill>
                  <a:srgbClr val="C5000B"/>
                </a:solidFill>
              </a:rPr>
              <a:t>sensitive</a:t>
            </a:r>
            <a:r>
              <a:rPr lang="en-US" sz="2600" dirty="0">
                <a:solidFill>
                  <a:srgbClr val="000000"/>
                </a:solidFill>
              </a:rPr>
              <a:t> to </a:t>
            </a:r>
            <a:r>
              <a:rPr lang="en-US" sz="2600" dirty="0">
                <a:solidFill>
                  <a:srgbClr val="C5000B"/>
                </a:solidFill>
              </a:rPr>
              <a:t>distance</a:t>
            </a:r>
            <a:r>
              <a:rPr lang="en-US" sz="2600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</a:rPr>
              <a:t>3. Actual </a:t>
            </a:r>
            <a:r>
              <a:rPr lang="en-US" sz="2600" dirty="0">
                <a:solidFill>
                  <a:srgbClr val="C5000B"/>
                </a:solidFill>
              </a:rPr>
              <a:t>position</a:t>
            </a:r>
            <a:r>
              <a:rPr lang="en-US" sz="2600" dirty="0">
                <a:solidFill>
                  <a:srgbClr val="000000"/>
                </a:solidFill>
              </a:rPr>
              <a:t> of the </a:t>
            </a:r>
            <a:r>
              <a:rPr lang="en-US" sz="2600" dirty="0" err="1">
                <a:solidFill>
                  <a:srgbClr val="000000"/>
                </a:solidFill>
              </a:rPr>
              <a:t>smartphone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C5000B"/>
                </a:solidFill>
              </a:rPr>
              <a:t>on CBP cover</a:t>
            </a:r>
            <a:r>
              <a:rPr lang="en-US" sz="2600" dirty="0">
                <a:solidFill>
                  <a:srgbClr val="000000"/>
                </a:solidFill>
              </a:rPr>
              <a:t> has some </a:t>
            </a:r>
            <a:r>
              <a:rPr lang="en-US" sz="2600" dirty="0">
                <a:solidFill>
                  <a:srgbClr val="C5000B"/>
                </a:solidFill>
              </a:rPr>
              <a:t>effects</a:t>
            </a:r>
            <a:r>
              <a:rPr lang="en-US" sz="2600" dirty="0">
                <a:solidFill>
                  <a:srgbClr val="000000"/>
                </a:solidFill>
              </a:rPr>
              <a:t> on the magnetic sensor reading.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512" y="5883917"/>
            <a:ext cx="7772400" cy="715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>
                <a:solidFill>
                  <a:srgbClr val="004586"/>
                </a:solidFill>
              </a:defRPr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Arial Unicode MS" pitchFamily="2"/>
                <a:cs typeface="Arial Unicode MS" pitchFamily="2"/>
              </a:rPr>
              <a:t>We consider smartphone would be placed near the center of the CBP cover.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9000" y="5837238"/>
            <a:ext cx="7772400" cy="685799"/>
          </a:xfrm>
          <a:prstGeom prst="rect">
            <a:avLst/>
          </a:prstGeom>
          <a:noFill/>
          <a:ln w="18360">
            <a:solidFill>
              <a:srgbClr val="FF0000"/>
            </a:solidFill>
            <a:prstDash val="solid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45472" y="46037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Frequency Domain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72400" y="1112837"/>
            <a:ext cx="9044712" cy="436967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Applying FFT on the samples of each </a:t>
            </a:r>
            <a:r>
              <a:rPr lang="en-US" i="1" dirty="0">
                <a:solidFill>
                  <a:srgbClr val="000000"/>
                </a:solidFill>
              </a:rPr>
              <a:t>epoch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Extract power, |FFT(x)|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²</a:t>
            </a:r>
            <a:r>
              <a:rPr lang="en-US" dirty="0">
                <a:solidFill>
                  <a:srgbClr val="000000"/>
                </a:solidFill>
              </a:rPr>
              <a:t> values at different frequencies for different device.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Exclude the power values at frequency 0Hz.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Exclude the power values beyond frequency value 3.5Hz.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We extract power values for frequency bin 2 to 65.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45472" y="427037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Frequency Domain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464000" y="1864800"/>
            <a:ext cx="54863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63512" y="1570037"/>
            <a:ext cx="5071200" cy="55263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600" dirty="0">
                <a:solidFill>
                  <a:srgbClr val="000000"/>
                </a:solidFill>
              </a:rPr>
              <a:t>Figure shows the power values of different devices for the frequency range 0-3.5Hz.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</a:rPr>
              <a:t>Power values beyond 3.5Hz is negligible.</a:t>
            </a:r>
          </a:p>
          <a:p>
            <a:pPr lvl="0"/>
            <a:r>
              <a:rPr lang="en-US" sz="2600" dirty="0">
                <a:solidFill>
                  <a:srgbClr val="000000"/>
                </a:solidFill>
              </a:rPr>
              <a:t>Power value at 0Hz represents the DC component which is sensible to the orientation and the position of the smartphone.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45472" y="427037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Frequency Domain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572000" y="1828800"/>
            <a:ext cx="5508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62800" y="2894399"/>
            <a:ext cx="4537800" cy="28206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Figure shows the power values for the 64 frequency bins (from 2 to 65) for different devices.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655637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Frequency Domain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3851999" cy="46494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Figure shows the Inverse FFT signal of the power values when applied to the 64 frequency bin.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697279" y="1600200"/>
            <a:ext cx="467532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0"/>
            <a:ext cx="7315200" cy="43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Each device shows a unique signal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5943600"/>
            <a:ext cx="6400799" cy="914400"/>
          </a:xfrm>
          <a:prstGeom prst="rect">
            <a:avLst/>
          </a:prstGeom>
          <a:noFill/>
          <a:ln w="36720">
            <a:solidFill>
              <a:srgbClr val="FF0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0672" y="579437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Features Evaluation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787237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We rank the potential features based on Information gain.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We measure entropy value as a measure for Information gain with respect to training data.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We select top ten features with highest Information 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65200" y="5610960"/>
            <a:ext cx="9320400" cy="93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76957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Feature Extraction: Features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600200" y="1828800"/>
            <a:ext cx="7160040" cy="441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16112" y="6400799"/>
            <a:ext cx="7086600" cy="602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Scatter Plot of all training data with respect to to three features: Variance, Power at frequency bin 2 and 4.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6112" y="6400799"/>
            <a:ext cx="6858000" cy="685799"/>
          </a:xfrm>
          <a:prstGeom prst="rect">
            <a:avLst/>
          </a:prstGeom>
          <a:noFill/>
          <a:ln w="36720">
            <a:solidFill>
              <a:srgbClr val="FF0000"/>
            </a:solidFill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Training and Testing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799" y="1386719"/>
            <a:ext cx="9132120" cy="1813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StarSymbol"/>
              <a:buChar char="●"/>
              <a:tabLst/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We use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first two days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 data as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training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 data.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StarSymbol"/>
              <a:buChar char="●"/>
              <a:tabLst/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Third days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 data for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testing data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StarSymbol"/>
              <a:buChar char="●"/>
              <a:tabLst/>
              <a:defRPr>
                <a:solidFill>
                  <a:srgbClr val="000000"/>
                </a:solidFill>
              </a:defRPr>
            </a:pPr>
            <a:endParaRPr lang="en-US" sz="1800" b="0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840959" y="2179637"/>
            <a:ext cx="8531640" cy="430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86000" y="6370637"/>
            <a:ext cx="525780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Number of </a:t>
            </a:r>
            <a:r>
              <a:rPr lang="en-US" sz="1800" b="0" i="1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epochs 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of the training and testing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0000" y="6370637"/>
            <a:ext cx="5486399" cy="457200"/>
          </a:xfrm>
          <a:prstGeom prst="rect">
            <a:avLst/>
          </a:prstGeom>
          <a:noFill/>
          <a:ln w="18360">
            <a:solidFill>
              <a:srgbClr val="FF0000"/>
            </a:solidFill>
            <a:prstDash val="solid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Classification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548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We use </a:t>
            </a:r>
            <a:r>
              <a:rPr lang="en-US">
                <a:solidFill>
                  <a:srgbClr val="C5000B"/>
                </a:solidFill>
              </a:rPr>
              <a:t>weka Software</a:t>
            </a:r>
            <a:r>
              <a:rPr lang="en-US">
                <a:solidFill>
                  <a:srgbClr val="000000"/>
                </a:solidFill>
              </a:rPr>
              <a:t>* to build the classification model.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We select the training algorithm with </a:t>
            </a:r>
            <a:r>
              <a:rPr lang="en-US">
                <a:solidFill>
                  <a:srgbClr val="C5000B"/>
                </a:solidFill>
              </a:rPr>
              <a:t>low-complexity</a:t>
            </a:r>
            <a:r>
              <a:rPr lang="en-US">
                <a:solidFill>
                  <a:srgbClr val="000000"/>
                </a:solidFill>
              </a:rPr>
              <a:t> implementation: Bayes Network, naïve Bayes and K-nearest neighbor.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912" y="6778397"/>
            <a:ext cx="7772400" cy="35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* </a:t>
            </a:r>
            <a:r>
              <a:rPr lang="en-US" sz="1800" b="0" i="0" u="none" strike="noStrike" kern="1200" dirty="0" err="1">
                <a:ln>
                  <a:noFill/>
                </a:ln>
                <a:latin typeface="Courier" pitchFamily="49"/>
                <a:ea typeface="Arial Unicode MS" pitchFamily="2"/>
                <a:cs typeface="Arial Unicode MS" pitchFamily="2"/>
              </a:rPr>
              <a:t>Weka</a:t>
            </a:r>
            <a:r>
              <a:rPr lang="en-US" sz="1800" b="0" i="0" u="none" strike="noStrike" kern="1200" dirty="0">
                <a:ln>
                  <a:noFill/>
                </a:ln>
                <a:latin typeface="Courier" pitchFamily="49"/>
                <a:ea typeface="Arial Unicode MS" pitchFamily="2"/>
                <a:cs typeface="Arial Unicode MS" pitchFamily="2"/>
              </a:rPr>
              <a:t> Software: http://www.cs.waikato.ac.nz/ml/weka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297113" y="4618037"/>
            <a:ext cx="5486399" cy="21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4400" y="5913437"/>
            <a:ext cx="8182800" cy="6253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 smtClean="0">
                <a:solidFill>
                  <a:srgbClr val="0084D1"/>
                </a:solidFill>
              </a:rPr>
              <a:t>We are equipped with number of smart device that has different sensing capabilities</a:t>
            </a:r>
            <a:endParaRPr lang="en-US" sz="4000" dirty="0">
              <a:solidFill>
                <a:srgbClr val="0084D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114800" y="2514600"/>
            <a:ext cx="1569599" cy="24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858000" y="3932237"/>
            <a:ext cx="914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5954712" y="1341437"/>
            <a:ext cx="2092319" cy="135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lum/>
            <a:alphaModFix/>
          </a:blip>
          <a:srcRect/>
          <a:stretch>
            <a:fillRect/>
          </a:stretch>
        </p:blipFill>
        <p:spPr>
          <a:xfrm>
            <a:off x="7683433" y="2560637"/>
            <a:ext cx="1014479" cy="13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lum/>
            <a:alphaModFix/>
          </a:blip>
          <a:srcRect/>
          <a:stretch>
            <a:fillRect/>
          </a:stretch>
        </p:blipFill>
        <p:spPr>
          <a:xfrm>
            <a:off x="4164120" y="1109880"/>
            <a:ext cx="1322280" cy="104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lum/>
            <a:alphaModFix/>
          </a:blip>
          <a:srcRect/>
          <a:stretch>
            <a:fillRect/>
          </a:stretch>
        </p:blipFill>
        <p:spPr>
          <a:xfrm>
            <a:off x="1781640" y="1951037"/>
            <a:ext cx="1418760" cy="96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lum/>
            <a:alphaModFix/>
          </a:blip>
          <a:srcRect/>
          <a:stretch>
            <a:fillRect/>
          </a:stretch>
        </p:blipFill>
        <p:spPr>
          <a:xfrm>
            <a:off x="1551599" y="3627437"/>
            <a:ext cx="2106000" cy="159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/>
          <p:cNvSpPr txBox="1">
            <a:spLocks noGrp="1"/>
          </p:cNvSpPr>
          <p:nvPr>
            <p:ph type="title" idx="4294967295"/>
          </p:nvPr>
        </p:nvSpPr>
        <p:spPr>
          <a:xfrm>
            <a:off x="50435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Smart Devices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744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Robustness of the Selected 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>
                <a:solidFill>
                  <a:srgbClr val="000000"/>
                </a:solidFill>
              </a:rPr>
              <a:t>We one days data for training and other two days data for testing.</a:t>
            </a:r>
          </a:p>
          <a:p>
            <a:pPr lvl="0"/>
            <a:r>
              <a:rPr lang="en-US">
                <a:solidFill>
                  <a:srgbClr val="000000"/>
                </a:solidFill>
              </a:rPr>
              <a:t>We use Bayes Network to build the classifier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914400" y="4084637"/>
            <a:ext cx="8863200" cy="226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29000" y="5943600"/>
            <a:ext cx="3200400" cy="602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T = Data is used for training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X = Data is used for testing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744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Robustness of the Selected 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4360" y="4006799"/>
            <a:ext cx="8855640" cy="35964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 algn="ctr">
              <a:buNone/>
            </a:pPr>
            <a:r>
              <a:rPr lang="en-US"/>
              <a:t> High accuracy results validates the robustness of the selected features.</a:t>
            </a:r>
          </a:p>
          <a:p>
            <a:pPr lvl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85799" y="1620360"/>
            <a:ext cx="8863200" cy="226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97872" y="93077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Evaluation: Different Days/Times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595672" y="5579477"/>
            <a:ext cx="5340240" cy="1629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20000" y="1003997"/>
            <a:ext cx="8855640" cy="4071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>
                <a:solidFill>
                  <a:srgbClr val="000000"/>
                </a:solidFill>
              </a:rPr>
              <a:t>We use </a:t>
            </a:r>
            <a:r>
              <a:rPr lang="en-US" sz="2800" dirty="0" err="1">
                <a:solidFill>
                  <a:srgbClr val="000000"/>
                </a:solidFill>
              </a:rPr>
              <a:t>Bayes</a:t>
            </a:r>
            <a:r>
              <a:rPr lang="en-US" sz="2800" dirty="0">
                <a:solidFill>
                  <a:srgbClr val="000000"/>
                </a:solidFill>
              </a:rPr>
              <a:t> Network to build the classifier model.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We use first two days data for training.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We collect new testing data after two weeks period from the training data.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New testing data was collected over two days.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first day, we collect the data from 8:00-8:30pm.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second day, we collect the data from 10:00-10:30am.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Evaluation: Different Phones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493837"/>
            <a:ext cx="8855640" cy="45349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We use Two Nexus S phones.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One phone is used to collect training data.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Other phone collect the testing data.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We use </a:t>
            </a:r>
            <a:r>
              <a:rPr lang="en-US" dirty="0" err="1">
                <a:solidFill>
                  <a:srgbClr val="000000"/>
                </a:solidFill>
              </a:rPr>
              <a:t>Bayes</a:t>
            </a:r>
            <a:r>
              <a:rPr lang="en-US" dirty="0">
                <a:solidFill>
                  <a:srgbClr val="000000"/>
                </a:solidFill>
              </a:rPr>
              <a:t> Network classifier.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We 10-fold cross validation over the testing data.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Overall accuracy is 95% over the testing dataset.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Evaluation: Different Phones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10600" y="5867400"/>
            <a:ext cx="6758712" cy="103663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 algn="ctr">
              <a:buNone/>
            </a:pP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sz="2400" dirty="0">
                <a:solidFill>
                  <a:srgbClr val="000000"/>
                </a:solidFill>
              </a:rPr>
              <a:t>Features extracted from the Heater pause event almost overlap with the features extracted from the Oven event.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143000" y="1393199"/>
            <a:ext cx="7948799" cy="45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07400" y="3429000"/>
            <a:ext cx="914400" cy="228600"/>
          </a:xfrm>
          <a:prstGeom prst="rect">
            <a:avLst/>
          </a:prstGeom>
          <a:noFill/>
          <a:ln w="18360">
            <a:solidFill>
              <a:srgbClr val="0000FF"/>
            </a:solidFill>
            <a:prstDash val="solid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112" y="5983800"/>
            <a:ext cx="6934200" cy="1148837"/>
          </a:xfrm>
          <a:prstGeom prst="rect">
            <a:avLst/>
          </a:prstGeom>
          <a:noFill/>
          <a:ln w="18360">
            <a:solidFill>
              <a:srgbClr val="0000FF"/>
            </a:solidFill>
            <a:prstDash val="solid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30163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Related 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6672" y="960437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Number of research work have focused on </a:t>
            </a:r>
            <a:r>
              <a:rPr lang="en-US" sz="2800" dirty="0" smtClean="0">
                <a:solidFill>
                  <a:srgbClr val="FF0000"/>
                </a:solidFill>
              </a:rPr>
              <a:t>detecting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monitoring</a:t>
            </a:r>
            <a:r>
              <a:rPr lang="en-US" sz="2800" dirty="0" smtClean="0">
                <a:solidFill>
                  <a:schemeClr val="tx1"/>
                </a:solidFill>
              </a:rPr>
              <a:t> the running devices for </a:t>
            </a:r>
            <a:r>
              <a:rPr lang="en-US" sz="2800" dirty="0" smtClean="0">
                <a:solidFill>
                  <a:srgbClr val="FF0000"/>
                </a:solidFill>
              </a:rPr>
              <a:t>energy monitoring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sz="2800" dirty="0" smtClean="0">
                <a:solidFill>
                  <a:schemeClr val="tx1"/>
                </a:solidFill>
              </a:rPr>
              <a:t>Monitoring home energy requires </a:t>
            </a:r>
            <a:r>
              <a:rPr lang="en-US" sz="2800" dirty="0" smtClean="0">
                <a:solidFill>
                  <a:srgbClr val="FF0000"/>
                </a:solidFill>
              </a:rPr>
              <a:t>continuous sensing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Typically, we </a:t>
            </a:r>
            <a:r>
              <a:rPr lang="en-US" sz="2800" dirty="0" smtClean="0">
                <a:solidFill>
                  <a:srgbClr val="FF0000"/>
                </a:solidFill>
              </a:rPr>
              <a:t>don’t require continuous sensing </a:t>
            </a:r>
            <a:r>
              <a:rPr lang="en-US" sz="2800" dirty="0" smtClean="0">
                <a:solidFill>
                  <a:schemeClr val="tx1"/>
                </a:solidFill>
              </a:rPr>
              <a:t>for our requirement.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Single-point sensing</a:t>
            </a:r>
            <a:r>
              <a:rPr lang="en-US" sz="2800" dirty="0" smtClean="0">
                <a:solidFill>
                  <a:schemeClr val="tx1"/>
                </a:solidFill>
              </a:rPr>
              <a:t> has been utilized in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revious work to detect electric event.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Most work requires </a:t>
            </a:r>
            <a:r>
              <a:rPr lang="en-US" sz="2800" dirty="0" smtClean="0">
                <a:solidFill>
                  <a:srgbClr val="FF0000"/>
                </a:solidFill>
              </a:rPr>
              <a:t>custom sensing hardware </a:t>
            </a:r>
            <a:r>
              <a:rPr lang="en-US" sz="2800" dirty="0" smtClean="0">
                <a:solidFill>
                  <a:schemeClr val="tx1"/>
                </a:solidFill>
              </a:rPr>
              <a:t>for continuous sensing.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999" y="46037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>
                <a:ln>
                  <a:noFill/>
                </a:ln>
                <a:solidFill>
                  <a:srgbClr val="280099"/>
                </a:solidFill>
                <a:latin typeface="Albany" pitchFamily="18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dirty="0" smtClean="0"/>
              <a:t>Related Work: </a:t>
            </a:r>
            <a:r>
              <a:rPr lang="en-US" dirty="0" err="1" smtClean="0"/>
              <a:t>ElectricSense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01712" y="884237"/>
            <a:ext cx="8855640" cy="40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tabLst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en-US" sz="2800" u="sng" dirty="0" smtClean="0">
                <a:solidFill>
                  <a:schemeClr val="tx1"/>
                </a:solidFill>
              </a:rPr>
              <a:t>Similarity: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ElectricSense</a:t>
            </a:r>
            <a:r>
              <a:rPr lang="en-US" sz="2800" dirty="0" smtClean="0">
                <a:solidFill>
                  <a:schemeClr val="tx1"/>
                </a:solidFill>
              </a:rPr>
              <a:t> is an example of single-point sensing.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utilizes the high frequency Electro Magnetic Interference.</a:t>
            </a:r>
          </a:p>
          <a:p>
            <a:pPr marL="108000" indent="0">
              <a:buNone/>
            </a:pPr>
            <a:r>
              <a:rPr lang="en-US" sz="2800" u="sng" dirty="0" smtClean="0">
                <a:solidFill>
                  <a:schemeClr val="tx1"/>
                </a:solidFill>
              </a:rPr>
              <a:t>Dissimilarity: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detects devices that uses Switch Mode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ower Supply(SMPS).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Utilizes the EMI that is induced by the SMPS.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Requires additional sensors in order detect the electric event.</a:t>
            </a:r>
          </a:p>
          <a:p>
            <a:pPr marL="10800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9153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37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61200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0" marR="0" lvl="0" indent="0" algn="l" defTabSz="914400" rtl="0" eaLnBrk="1" latinLnBrk="0" hangingPunct="0">
              <a:buNone/>
              <a:tabLst/>
              <a:defRPr lang="en-US" sz="1400" kern="1200">
                <a:solidFill>
                  <a:schemeClr val="tx1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33536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0" marR="0" lvl="0" indent="0" algn="r" defTabSz="914400" rtl="0" eaLnBrk="1" latinLnBrk="0" hangingPunct="0">
              <a:buNone/>
              <a:tabLst/>
              <a:defRPr lang="en-US" sz="1400" kern="1200">
                <a:solidFill>
                  <a:schemeClr val="tx1"/>
                </a:solidFill>
                <a:latin typeface="Thorndale" pitchFamily="18"/>
                <a:ea typeface="Andale Sans UI" pitchFamily="2"/>
                <a:cs typeface="Tahoma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0BF27-0E16-44AB-94E8-0CB56E66BC3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3999" y="346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>
                <a:ln>
                  <a:noFill/>
                </a:ln>
                <a:solidFill>
                  <a:srgbClr val="280099"/>
                </a:solidFill>
                <a:latin typeface="Albany" pitchFamily="18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dirty="0" smtClean="0"/>
              <a:t>Related Work: At the Flick of a Switch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0000" y="1711037"/>
            <a:ext cx="8855640" cy="40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tabLst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None/>
            </a:pPr>
            <a:r>
              <a:rPr lang="en-US" sz="2800" u="sng" dirty="0" smtClean="0">
                <a:solidFill>
                  <a:schemeClr val="tx1"/>
                </a:solidFill>
              </a:rPr>
              <a:t>Similarity: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system is an example of single-point sensing.</a:t>
            </a:r>
          </a:p>
          <a:p>
            <a:pPr marL="108000" indent="0">
              <a:buNone/>
            </a:pPr>
            <a:r>
              <a:rPr lang="en-US" sz="2800" u="sng" dirty="0" smtClean="0">
                <a:solidFill>
                  <a:schemeClr val="tx1"/>
                </a:solidFill>
              </a:rPr>
              <a:t>Dissimilarity: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system use transient noise of the main power line to detect the electric event.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requires complex </a:t>
            </a:r>
            <a:r>
              <a:rPr lang="en-US" sz="2800" dirty="0" err="1" smtClean="0">
                <a:solidFill>
                  <a:schemeClr val="tx1"/>
                </a:solidFill>
              </a:rPr>
              <a:t>Powerline</a:t>
            </a:r>
            <a:r>
              <a:rPr lang="en-US" sz="2800" dirty="0" smtClean="0">
                <a:solidFill>
                  <a:schemeClr val="tx1"/>
                </a:solidFill>
              </a:rPr>
              <a:t> interface connected with the power outlet.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76745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Future 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371599"/>
            <a:ext cx="8855640" cy="5574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u="sng" dirty="0">
                <a:solidFill>
                  <a:srgbClr val="000000"/>
                </a:solidFill>
              </a:rPr>
              <a:t>Detecting multiple running devices:</a:t>
            </a:r>
          </a:p>
          <a:p>
            <a:pPr lvl="1" rtl="0" hangingPunct="0"/>
            <a:r>
              <a:rPr lang="en-US" dirty="0">
                <a:solidFill>
                  <a:srgbClr val="000000"/>
                </a:solidFill>
              </a:rPr>
              <a:t>How to detect two or more devices while they are on?</a:t>
            </a:r>
          </a:p>
          <a:p>
            <a:pPr lvl="0"/>
            <a:r>
              <a:rPr lang="en-US" u="sng" dirty="0" smtClean="0">
                <a:solidFill>
                  <a:srgbClr val="000000"/>
                </a:solidFill>
              </a:rPr>
              <a:t>Evaluation </a:t>
            </a:r>
            <a:r>
              <a:rPr lang="en-US" u="sng" dirty="0">
                <a:solidFill>
                  <a:srgbClr val="000000"/>
                </a:solidFill>
              </a:rPr>
              <a:t>different phone models:</a:t>
            </a:r>
          </a:p>
          <a:p>
            <a:pPr lvl="1" rtl="0" hangingPunct="0"/>
            <a:r>
              <a:rPr lang="en-US" dirty="0">
                <a:solidFill>
                  <a:srgbClr val="000000"/>
                </a:solidFill>
              </a:rPr>
              <a:t>How our system perform using different phone models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Build continuous monitoring system: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to utilize the sensing and communication capabilities of the </a:t>
            </a:r>
            <a:r>
              <a:rPr lang="en-US" dirty="0" err="1" smtClean="0">
                <a:solidFill>
                  <a:schemeClr val="tx1"/>
                </a:solidFill>
              </a:rPr>
              <a:t>smartphone</a:t>
            </a:r>
            <a:r>
              <a:rPr lang="en-US" dirty="0" smtClean="0">
                <a:solidFill>
                  <a:schemeClr val="tx1"/>
                </a:solidFill>
              </a:rPr>
              <a:t> to build a continuous monitoring system?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3448800" y="2514600"/>
            <a:ext cx="3180600" cy="30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85799" y="5943600"/>
            <a:ext cx="8915399" cy="70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latin typeface="Courier" pitchFamily="49"/>
              </a:defRPr>
            </a:pPr>
            <a:r>
              <a:rPr lang="en-US" sz="2400" b="0" i="0" u="none" strike="noStrike" kern="1200">
                <a:ln>
                  <a:noFill/>
                </a:ln>
                <a:latin typeface="Courier" pitchFamily="49"/>
                <a:ea typeface="Arial Unicode MS" pitchFamily="2"/>
                <a:cs typeface="Arial Unicode MS" pitchFamily="2"/>
              </a:rPr>
              <a:t>Email: </a:t>
            </a:r>
            <a:r>
              <a:rPr lang="en-US" sz="2400" b="0" i="0" u="none" strike="noStrike" kern="1200">
                <a:ln>
                  <a:noFill/>
                </a:ln>
                <a:latin typeface="Courier" pitchFamily="49"/>
                <a:ea typeface="Arial Unicode MS" pitchFamily="2"/>
                <a:cs typeface="Arial Unicode MS" pitchFamily="2"/>
                <a:hlinkClick r:id="rId4"/>
              </a:rPr>
              <a:t>muddin@cs.odu.edu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latin typeface="Courier" pitchFamily="49"/>
              </a:defRPr>
            </a:pPr>
            <a:r>
              <a:rPr lang="en-US" sz="2400" b="0" i="0" u="none" strike="noStrike" kern="1200">
                <a:ln>
                  <a:noFill/>
                </a:ln>
                <a:latin typeface="Courier" pitchFamily="49"/>
                <a:ea typeface="Arial Unicode MS" pitchFamily="2"/>
                <a:cs typeface="Arial Unicode MS" pitchFamily="2"/>
              </a:rPr>
              <a:t>Web: http://www.cs.odu.edu/~muddin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Our Vision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033999"/>
            <a:ext cx="2057400" cy="9144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Smart Devices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4399" y="3225600"/>
            <a:ext cx="2057400" cy="9144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Sensing Capability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7800" y="4417200"/>
            <a:ext cx="2057400" cy="9144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Sense Status of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the </a:t>
            </a:r>
            <a:r>
              <a:rPr lang="en-US" dirty="0" smtClean="0">
                <a:latin typeface="Arial" pitchFamily="18"/>
                <a:ea typeface="Arial Unicode MS" pitchFamily="2"/>
                <a:cs typeface="Arial Unicode MS" pitchFamily="2"/>
              </a:rPr>
              <a:t>Home devices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5486399"/>
            <a:ext cx="2057400" cy="9144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Better Control Over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latin typeface="Arial" pitchFamily="18"/>
                <a:ea typeface="Arial Unicode MS" pitchFamily="2"/>
                <a:cs typeface="Arial Unicode MS" pitchFamily="2"/>
              </a:rPr>
              <a:t>The home devices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7" name="Elbow Connector 6"/>
          <p:cNvCxnSpPr>
            <a:stCxn id="3" idx="3"/>
            <a:endCxn id="4" idx="0"/>
          </p:cNvCxnSpPr>
          <p:nvPr/>
        </p:nvCxnSpPr>
        <p:spPr>
          <a:xfrm>
            <a:off x="2971800" y="2491199"/>
            <a:ext cx="1041299" cy="734401"/>
          </a:xfrm>
          <a:prstGeom prst="bentConnector2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5041800" y="3682799"/>
            <a:ext cx="1064519" cy="734401"/>
          </a:xfrm>
          <a:prstGeom prst="bentConnector3">
            <a:avLst>
              <a:gd name="adj1" fmla="val 100282"/>
            </a:avLst>
          </a:prstGeom>
          <a:noFill/>
          <a:ln w="3672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" name="Elbow Connector 8"/>
          <p:cNvCxnSpPr>
            <a:stCxn id="5" idx="3"/>
            <a:endCxn id="6" idx="0"/>
          </p:cNvCxnSpPr>
          <p:nvPr/>
        </p:nvCxnSpPr>
        <p:spPr>
          <a:xfrm>
            <a:off x="7135200" y="4874400"/>
            <a:ext cx="1208700" cy="611999"/>
          </a:xfrm>
          <a:prstGeom prst="bentConnector2">
            <a:avLst/>
          </a:prstGeom>
          <a:noFill/>
          <a:ln w="3672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Scenario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600200" y="2743199"/>
            <a:ext cx="2827080" cy="2230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00200" y="5532437"/>
            <a:ext cx="7315200" cy="68579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Bob is on his way to lab office</a:t>
            </a:r>
          </a:p>
        </p:txBody>
      </p:sp>
      <p:sp>
        <p:nvSpPr>
          <p:cNvPr id="5" name="Freeform 4"/>
          <p:cNvSpPr/>
          <p:nvPr/>
        </p:nvSpPr>
        <p:spPr>
          <a:xfrm>
            <a:off x="5257800" y="1142999"/>
            <a:ext cx="4049712" cy="2560637"/>
          </a:xfrm>
          <a:custGeom>
            <a:avLst>
              <a:gd name="f0" fmla="val -8448"/>
              <a:gd name="f1" fmla="val 1730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Did I turn off the 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AC/Stove 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at home?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160020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PROBLEM: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360" y="1828800"/>
            <a:ext cx="160020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PROBLEM: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514600"/>
            <a:ext cx="8000999" cy="9144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Leaving home appliances or </a:t>
            </a:r>
            <a:r>
              <a:rPr lang="en-US" sz="2400" b="1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devices on</a:t>
            </a: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while you are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not at home can have </a:t>
            </a:r>
            <a:r>
              <a:rPr lang="en-US" sz="2400" b="1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severe circumstances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286000" y="4114800"/>
            <a:ext cx="1501920" cy="11098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29400" y="51498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Wasting Money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629400" y="3609000"/>
            <a:ext cx="1371599" cy="14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00799" y="5140079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Home fatalities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720" y="1828800"/>
            <a:ext cx="160020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SOLUTION: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599" y="2743199"/>
            <a:ext cx="4343400" cy="29718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>
                <a:ln>
                  <a:noFill/>
                </a:ln>
                <a:uFillTx/>
                <a:latin typeface="Arial" pitchFamily="18"/>
                <a:ea typeface="Arial Unicode MS" pitchFamily="2"/>
                <a:cs typeface="Arial Unicode MS" pitchFamily="2"/>
              </a:rPr>
              <a:t>Checklist Before leaving 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✔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AC/Heating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✔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Kitchen Stove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✔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Kitchen Woven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✔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Light/Lamp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✔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PC/Laptop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✔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Fan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886200"/>
            <a:ext cx="685799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C5000B"/>
                </a:solidFill>
                <a:latin typeface="Arial" pitchFamily="18"/>
                <a:ea typeface="Arial Unicode MS" pitchFamily="2"/>
                <a:cs typeface="Arial Unicode MS" pitchFamily="2"/>
              </a:rPr>
              <a:t>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593120" y="2792520"/>
            <a:ext cx="1550880" cy="155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336000" y="1861920"/>
            <a:ext cx="1664999" cy="179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943600" y="4656600"/>
            <a:ext cx="3429000" cy="16527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Bob can utilize the </a:t>
            </a:r>
            <a:r>
              <a:rPr lang="en-US" sz="2200" b="1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smartphone sensing</a:t>
            </a: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capability to detect any on home devices/appliances from a </a:t>
            </a:r>
            <a:r>
              <a:rPr lang="en-US" sz="2200" b="1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single-point</a:t>
            </a: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Our Solution:MagnoTricorder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80000"/>
            <a:ext cx="8855640" cy="40500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Utilize the magnetic sensor in </a:t>
            </a:r>
            <a:r>
              <a:rPr lang="en-US" dirty="0" err="1">
                <a:solidFill>
                  <a:srgbClr val="000000"/>
                </a:solidFill>
              </a:rPr>
              <a:t>smartphone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Leverages Electro Magnetic Interference of AC current in main power line.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Detect running home devices/appliances from a single point (Circuit Breaker Panel).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Name is inspired by </a:t>
            </a:r>
            <a:r>
              <a:rPr lang="en-US" dirty="0" err="1">
                <a:solidFill>
                  <a:srgbClr val="000000"/>
                </a:solidFill>
              </a:rPr>
              <a:t>StarTrek</a:t>
            </a:r>
            <a:r>
              <a:rPr lang="en-US" dirty="0">
                <a:solidFill>
                  <a:srgbClr val="000000"/>
                </a:solidFill>
              </a:rPr>
              <a:t> device: </a:t>
            </a:r>
            <a:r>
              <a:rPr lang="en-US" dirty="0" err="1">
                <a:solidFill>
                  <a:srgbClr val="000000"/>
                </a:solidFill>
              </a:rPr>
              <a:t>Tricorder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125912" y="5989637"/>
            <a:ext cx="1284287" cy="12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MagnoTricorder: Usage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46237"/>
            <a:ext cx="8855640" cy="508355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Bob can do the following on his way out home:</a:t>
            </a:r>
          </a:p>
          <a:p>
            <a:pPr lvl="0"/>
            <a:r>
              <a:rPr lang="en-US" u="sng" dirty="0">
                <a:solidFill>
                  <a:srgbClr val="000000"/>
                </a:solidFill>
              </a:rPr>
              <a:t>Action 1:</a:t>
            </a:r>
            <a:r>
              <a:rPr lang="en-US" dirty="0">
                <a:solidFill>
                  <a:srgbClr val="000000"/>
                </a:solidFill>
              </a:rPr>
              <a:t> He can run the </a:t>
            </a:r>
            <a:r>
              <a:rPr lang="en-US" dirty="0" err="1">
                <a:solidFill>
                  <a:srgbClr val="000000"/>
                </a:solidFill>
              </a:rPr>
              <a:t>MagnoTricorder</a:t>
            </a:r>
            <a:r>
              <a:rPr lang="en-US" dirty="0">
                <a:solidFill>
                  <a:srgbClr val="000000"/>
                </a:solidFill>
              </a:rPr>
              <a:t> application in his </a:t>
            </a:r>
            <a:r>
              <a:rPr lang="en-US" dirty="0" err="1">
                <a:solidFill>
                  <a:srgbClr val="000000"/>
                </a:solidFill>
              </a:rPr>
              <a:t>smartphone</a:t>
            </a:r>
            <a:r>
              <a:rPr lang="en-US" dirty="0">
                <a:solidFill>
                  <a:srgbClr val="000000"/>
                </a:solidFill>
              </a:rPr>
              <a:t> while he is holding it near the Circuit Breaker Panel(CBP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u="sng" dirty="0">
                <a:solidFill>
                  <a:srgbClr val="000000"/>
                </a:solidFill>
              </a:rPr>
              <a:t>Action 2:</a:t>
            </a:r>
            <a:r>
              <a:rPr lang="en-US" dirty="0">
                <a:solidFill>
                  <a:srgbClr val="000000"/>
                </a:solidFill>
              </a:rPr>
              <a:t> After few second </a:t>
            </a:r>
            <a:r>
              <a:rPr lang="en-US" dirty="0" err="1">
                <a:solidFill>
                  <a:srgbClr val="000000"/>
                </a:solidFill>
              </a:rPr>
              <a:t>MagnoTricorder</a:t>
            </a:r>
            <a:r>
              <a:rPr lang="en-US" dirty="0">
                <a:solidFill>
                  <a:srgbClr val="000000"/>
                </a:solidFill>
              </a:rPr>
              <a:t> will inform Bob which home device is still 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HomeSys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0BF27-0E16-44AB-94E8-0CB56E66BC31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" y="370105"/>
            <a:ext cx="743123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t-aq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../../../../../Applications/OpenOffice.org.app/Contents/basis-link/share/template/en-US/layout/lyt-aqua.otp</Template>
  <TotalTime>844</TotalTime>
  <Words>1782</Words>
  <Application>Microsoft Office PowerPoint</Application>
  <PresentationFormat>Custom</PresentationFormat>
  <Paragraphs>303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lyt-aqua</vt:lpstr>
      <vt:lpstr>Slide 1</vt:lpstr>
      <vt:lpstr>Smart Home</vt:lpstr>
      <vt:lpstr>We are equipped with number of smart device that has different sensing capabilities</vt:lpstr>
      <vt:lpstr>Our Vision</vt:lpstr>
      <vt:lpstr>Scenario</vt:lpstr>
      <vt:lpstr>Scenario</vt:lpstr>
      <vt:lpstr>Scenario</vt:lpstr>
      <vt:lpstr>Our Solution:MagnoTricorder</vt:lpstr>
      <vt:lpstr>MagnoTricorder: Usage</vt:lpstr>
      <vt:lpstr>Placement of CBP?</vt:lpstr>
      <vt:lpstr>Background</vt:lpstr>
      <vt:lpstr>How idea evolved?</vt:lpstr>
      <vt:lpstr>How idea evolved?</vt:lpstr>
      <vt:lpstr>Some challenges</vt:lpstr>
      <vt:lpstr>MagnoTricorder Framework</vt:lpstr>
      <vt:lpstr>MagnoTricorder: Data collection</vt:lpstr>
      <vt:lpstr>MagnoTricorder: Data collection</vt:lpstr>
      <vt:lpstr>MagnoTricorder: Feature Extraction</vt:lpstr>
      <vt:lpstr>MagnoTricorder: Data Preprocess</vt:lpstr>
      <vt:lpstr>Feature Extraction: Time Domain</vt:lpstr>
      <vt:lpstr>Feature Extraction: Time Domain</vt:lpstr>
      <vt:lpstr>Feature Extraction: Frequency Domain</vt:lpstr>
      <vt:lpstr>Feature Extraction: Frequency Domain</vt:lpstr>
      <vt:lpstr>Feature Extraction: Frequency Domain</vt:lpstr>
      <vt:lpstr>Feature Extraction: Frequency Domain</vt:lpstr>
      <vt:lpstr>Feature Extraction: Features Evaluation</vt:lpstr>
      <vt:lpstr>Feature Extraction: Features Evaluation</vt:lpstr>
      <vt:lpstr>Training and Testing Data</vt:lpstr>
      <vt:lpstr>Classification Model</vt:lpstr>
      <vt:lpstr>Robustness of the Selected Features</vt:lpstr>
      <vt:lpstr>Robustness of the Selected Features</vt:lpstr>
      <vt:lpstr>Evaluation: Different Days/Times</vt:lpstr>
      <vt:lpstr>Evaluation: Different Phones</vt:lpstr>
      <vt:lpstr>Evaluation: Different Phones</vt:lpstr>
      <vt:lpstr>Related Work</vt:lpstr>
      <vt:lpstr>Slide 36</vt:lpstr>
      <vt:lpstr>Slide 37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Border</dc:title>
  <dc:creator>Umama Ahmed</dc:creator>
  <dc:description>Presentation Layout Template</dc:description>
  <cp:lastModifiedBy>muddin</cp:lastModifiedBy>
  <cp:revision>205</cp:revision>
  <dcterms:created xsi:type="dcterms:W3CDTF">2012-08-28T19:28:37Z</dcterms:created>
  <dcterms:modified xsi:type="dcterms:W3CDTF">2012-09-07T21:58:03Z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