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IBM Plex Mono Bold" charset="1" panose="020B0809050203000203"/>
      <p:regular r:id="rId23"/>
    </p:embeddedFont>
    <p:embeddedFont>
      <p:font typeface="Poppins" charset="1" panose="00000500000000000000"/>
      <p:regular r:id="rId24"/>
    </p:embeddedFont>
    <p:embeddedFont>
      <p:font typeface="Poppins Bold" charset="1" panose="00000800000000000000"/>
      <p:regular r:id="rId25"/>
    </p:embeddedFont>
    <p:embeddedFont>
      <p:font typeface="IBM Plex Mono" charset="1" panose="020B05090502030002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png" Type="http://schemas.openxmlformats.org/officeDocument/2006/relationships/image"/><Relationship Id="rId11" Target="../media/image68.svg" Type="http://schemas.openxmlformats.org/officeDocument/2006/relationships/image"/><Relationship Id="rId12" Target="../media/image69.png" Type="http://schemas.openxmlformats.org/officeDocument/2006/relationships/image"/><Relationship Id="rId13" Target="../media/image70.svg" Type="http://schemas.openxmlformats.org/officeDocument/2006/relationships/image"/><Relationship Id="rId14" Target="../media/image71.png" Type="http://schemas.openxmlformats.org/officeDocument/2006/relationships/image"/><Relationship Id="rId15" Target="../media/image72.svg" Type="http://schemas.openxmlformats.org/officeDocument/2006/relationships/image"/><Relationship Id="rId16" Target="../media/image73.png" Type="http://schemas.openxmlformats.org/officeDocument/2006/relationships/image"/><Relationship Id="rId17" Target="../media/image74.svg" Type="http://schemas.openxmlformats.org/officeDocument/2006/relationships/image"/><Relationship Id="rId18" Target="../media/image75.png" Type="http://schemas.openxmlformats.org/officeDocument/2006/relationships/image"/><Relationship Id="rId19" Target="../media/image76.svg" Type="http://schemas.openxmlformats.org/officeDocument/2006/relationships/image"/><Relationship Id="rId2" Target="../media/image61.png" Type="http://schemas.openxmlformats.org/officeDocument/2006/relationships/image"/><Relationship Id="rId20" Target="../media/image77.png" Type="http://schemas.openxmlformats.org/officeDocument/2006/relationships/image"/><Relationship Id="rId21" Target="../media/image78.svg" Type="http://schemas.openxmlformats.org/officeDocument/2006/relationships/image"/><Relationship Id="rId22" Target="../media/image79.png" Type="http://schemas.openxmlformats.org/officeDocument/2006/relationships/image"/><Relationship Id="rId23" Target="../media/image80.svg" Type="http://schemas.openxmlformats.org/officeDocument/2006/relationships/image"/><Relationship Id="rId24" Target="../media/image81.png" Type="http://schemas.openxmlformats.org/officeDocument/2006/relationships/image"/><Relationship Id="rId25" Target="../media/image82.svg" Type="http://schemas.openxmlformats.org/officeDocument/2006/relationships/image"/><Relationship Id="rId3" Target="../media/image62.svg" Type="http://schemas.openxmlformats.org/officeDocument/2006/relationships/image"/><Relationship Id="rId4" Target="../media/image1.png" Type="http://schemas.openxmlformats.org/officeDocument/2006/relationships/image"/><Relationship Id="rId5" Target="../media/image63.png" Type="http://schemas.openxmlformats.org/officeDocument/2006/relationships/image"/><Relationship Id="rId6" Target="../media/image64.svg" Type="http://schemas.openxmlformats.org/officeDocument/2006/relationships/image"/><Relationship Id="rId7" Target="../media/image65.png" Type="http://schemas.openxmlformats.org/officeDocument/2006/relationships/image"/><Relationship Id="rId8" Target="../media/image66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1.png" Type="http://schemas.openxmlformats.org/officeDocument/2006/relationships/image"/><Relationship Id="rId3" Target="../media/image92.svg" Type="http://schemas.openxmlformats.org/officeDocument/2006/relationships/image"/><Relationship Id="rId4" Target="../media/image6.png" Type="http://schemas.openxmlformats.org/officeDocument/2006/relationships/image"/><Relationship Id="rId5" Target="../media/image93.png" Type="http://schemas.openxmlformats.org/officeDocument/2006/relationships/image"/><Relationship Id="rId6" Target="../media/image9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35.png" Type="http://schemas.openxmlformats.org/officeDocument/2006/relationships/image"/><Relationship Id="rId14" Target="../media/image36.svg" Type="http://schemas.openxmlformats.org/officeDocument/2006/relationships/image"/><Relationship Id="rId15" Target="../media/image37.png" Type="http://schemas.openxmlformats.org/officeDocument/2006/relationships/image"/><Relationship Id="rId16" Target="../media/image38.svg" Type="http://schemas.openxmlformats.org/officeDocument/2006/relationships/image"/><Relationship Id="rId17" Target="../media/image39.png" Type="http://schemas.openxmlformats.org/officeDocument/2006/relationships/image"/><Relationship Id="rId18" Target="../media/image4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6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35.png" Type="http://schemas.openxmlformats.org/officeDocument/2006/relationships/image"/><Relationship Id="rId14" Target="../media/image36.svg" Type="http://schemas.openxmlformats.org/officeDocument/2006/relationships/image"/><Relationship Id="rId15" Target="../media/image37.png" Type="http://schemas.openxmlformats.org/officeDocument/2006/relationships/image"/><Relationship Id="rId16" Target="../media/image38.svg" Type="http://schemas.openxmlformats.org/officeDocument/2006/relationships/image"/><Relationship Id="rId17" Target="../media/image39.png" Type="http://schemas.openxmlformats.org/officeDocument/2006/relationships/image"/><Relationship Id="rId18" Target="../media/image4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6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0.svg" Type="http://schemas.openxmlformats.org/officeDocument/2006/relationships/image"/><Relationship Id="rId2" Target="../media/image83.png" Type="http://schemas.openxmlformats.org/officeDocument/2006/relationships/image"/><Relationship Id="rId3" Target="../media/image84.svg" Type="http://schemas.openxmlformats.org/officeDocument/2006/relationships/image"/><Relationship Id="rId4" Target="../media/image6.png" Type="http://schemas.openxmlformats.org/officeDocument/2006/relationships/image"/><Relationship Id="rId5" Target="../media/image85.png" Type="http://schemas.openxmlformats.org/officeDocument/2006/relationships/image"/><Relationship Id="rId6" Target="../media/image86.svg" Type="http://schemas.openxmlformats.org/officeDocument/2006/relationships/image"/><Relationship Id="rId7" Target="../media/image87.png" Type="http://schemas.openxmlformats.org/officeDocument/2006/relationships/image"/><Relationship Id="rId8" Target="../media/image88.svg" Type="http://schemas.openxmlformats.org/officeDocument/2006/relationships/image"/><Relationship Id="rId9" Target="../media/image8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png" Type="http://schemas.openxmlformats.org/officeDocument/2006/relationships/image"/><Relationship Id="rId11" Target="../media/image68.svg" Type="http://schemas.openxmlformats.org/officeDocument/2006/relationships/image"/><Relationship Id="rId12" Target="../media/image69.png" Type="http://schemas.openxmlformats.org/officeDocument/2006/relationships/image"/><Relationship Id="rId13" Target="../media/image70.svg" Type="http://schemas.openxmlformats.org/officeDocument/2006/relationships/image"/><Relationship Id="rId14" Target="../media/image71.png" Type="http://schemas.openxmlformats.org/officeDocument/2006/relationships/image"/><Relationship Id="rId15" Target="../media/image72.svg" Type="http://schemas.openxmlformats.org/officeDocument/2006/relationships/image"/><Relationship Id="rId16" Target="../media/image73.png" Type="http://schemas.openxmlformats.org/officeDocument/2006/relationships/image"/><Relationship Id="rId17" Target="../media/image74.svg" Type="http://schemas.openxmlformats.org/officeDocument/2006/relationships/image"/><Relationship Id="rId18" Target="../media/image75.png" Type="http://schemas.openxmlformats.org/officeDocument/2006/relationships/image"/><Relationship Id="rId19" Target="../media/image76.svg" Type="http://schemas.openxmlformats.org/officeDocument/2006/relationships/image"/><Relationship Id="rId2" Target="../media/image61.png" Type="http://schemas.openxmlformats.org/officeDocument/2006/relationships/image"/><Relationship Id="rId20" Target="../media/image77.png" Type="http://schemas.openxmlformats.org/officeDocument/2006/relationships/image"/><Relationship Id="rId21" Target="../media/image78.svg" Type="http://schemas.openxmlformats.org/officeDocument/2006/relationships/image"/><Relationship Id="rId22" Target="../media/image79.png" Type="http://schemas.openxmlformats.org/officeDocument/2006/relationships/image"/><Relationship Id="rId23" Target="../media/image80.svg" Type="http://schemas.openxmlformats.org/officeDocument/2006/relationships/image"/><Relationship Id="rId3" Target="../media/image62.svg" Type="http://schemas.openxmlformats.org/officeDocument/2006/relationships/image"/><Relationship Id="rId4" Target="../media/image1.png" Type="http://schemas.openxmlformats.org/officeDocument/2006/relationships/image"/><Relationship Id="rId5" Target="../media/image63.png" Type="http://schemas.openxmlformats.org/officeDocument/2006/relationships/image"/><Relationship Id="rId6" Target="../media/image64.svg" Type="http://schemas.openxmlformats.org/officeDocument/2006/relationships/image"/><Relationship Id="rId7" Target="../media/image65.png" Type="http://schemas.openxmlformats.org/officeDocument/2006/relationships/image"/><Relationship Id="rId8" Target="../media/image66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1.png" Type="http://schemas.openxmlformats.org/officeDocument/2006/relationships/image"/><Relationship Id="rId3" Target="../media/image92.svg" Type="http://schemas.openxmlformats.org/officeDocument/2006/relationships/image"/><Relationship Id="rId4" Target="../media/image6.png" Type="http://schemas.openxmlformats.org/officeDocument/2006/relationships/image"/><Relationship Id="rId5" Target="../media/image93.png" Type="http://schemas.openxmlformats.org/officeDocument/2006/relationships/image"/><Relationship Id="rId6" Target="../media/image9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35.png" Type="http://schemas.openxmlformats.org/officeDocument/2006/relationships/image"/><Relationship Id="rId14" Target="../media/image36.svg" Type="http://schemas.openxmlformats.org/officeDocument/2006/relationships/image"/><Relationship Id="rId15" Target="../media/image37.png" Type="http://schemas.openxmlformats.org/officeDocument/2006/relationships/image"/><Relationship Id="rId16" Target="../media/image38.svg" Type="http://schemas.openxmlformats.org/officeDocument/2006/relationships/image"/><Relationship Id="rId17" Target="../media/image39.png" Type="http://schemas.openxmlformats.org/officeDocument/2006/relationships/image"/><Relationship Id="rId18" Target="../media/image4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6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svg" Type="http://schemas.openxmlformats.org/officeDocument/2006/relationships/image"/><Relationship Id="rId11" Target="../media/image53.png" Type="http://schemas.openxmlformats.org/officeDocument/2006/relationships/image"/><Relationship Id="rId12" Target="../media/image54.svg" Type="http://schemas.openxmlformats.org/officeDocument/2006/relationships/image"/><Relationship Id="rId13" Target="../media/image55.png" Type="http://schemas.openxmlformats.org/officeDocument/2006/relationships/image"/><Relationship Id="rId14" Target="../media/image56.svg" Type="http://schemas.openxmlformats.org/officeDocument/2006/relationships/image"/><Relationship Id="rId15" Target="../media/image57.png" Type="http://schemas.openxmlformats.org/officeDocument/2006/relationships/image"/><Relationship Id="rId16" Target="../media/image58.svg" Type="http://schemas.openxmlformats.org/officeDocument/2006/relationships/image"/><Relationship Id="rId17" Target="../media/image59.png" Type="http://schemas.openxmlformats.org/officeDocument/2006/relationships/image"/><Relationship Id="rId18" Target="../media/image60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6.pn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Relationship Id="rId7" Target="../media/image49.png" Type="http://schemas.openxmlformats.org/officeDocument/2006/relationships/image"/><Relationship Id="rId8" Target="../media/image50.sv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35.png" Type="http://schemas.openxmlformats.org/officeDocument/2006/relationships/image"/><Relationship Id="rId14" Target="../media/image36.svg" Type="http://schemas.openxmlformats.org/officeDocument/2006/relationships/image"/><Relationship Id="rId15" Target="../media/image37.png" Type="http://schemas.openxmlformats.org/officeDocument/2006/relationships/image"/><Relationship Id="rId16" Target="../media/image38.svg" Type="http://schemas.openxmlformats.org/officeDocument/2006/relationships/image"/><Relationship Id="rId17" Target="../media/image39.png" Type="http://schemas.openxmlformats.org/officeDocument/2006/relationships/image"/><Relationship Id="rId18" Target="../media/image4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6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png" Type="http://schemas.openxmlformats.org/officeDocument/2006/relationships/image"/><Relationship Id="rId11" Target="../media/image68.svg" Type="http://schemas.openxmlformats.org/officeDocument/2006/relationships/image"/><Relationship Id="rId12" Target="../media/image69.png" Type="http://schemas.openxmlformats.org/officeDocument/2006/relationships/image"/><Relationship Id="rId13" Target="../media/image70.svg" Type="http://schemas.openxmlformats.org/officeDocument/2006/relationships/image"/><Relationship Id="rId14" Target="../media/image71.png" Type="http://schemas.openxmlformats.org/officeDocument/2006/relationships/image"/><Relationship Id="rId15" Target="../media/image72.svg" Type="http://schemas.openxmlformats.org/officeDocument/2006/relationships/image"/><Relationship Id="rId16" Target="../media/image73.png" Type="http://schemas.openxmlformats.org/officeDocument/2006/relationships/image"/><Relationship Id="rId17" Target="../media/image74.svg" Type="http://schemas.openxmlformats.org/officeDocument/2006/relationships/image"/><Relationship Id="rId18" Target="../media/image75.png" Type="http://schemas.openxmlformats.org/officeDocument/2006/relationships/image"/><Relationship Id="rId19" Target="../media/image76.svg" Type="http://schemas.openxmlformats.org/officeDocument/2006/relationships/image"/><Relationship Id="rId2" Target="../media/image61.png" Type="http://schemas.openxmlformats.org/officeDocument/2006/relationships/image"/><Relationship Id="rId20" Target="../media/image77.png" Type="http://schemas.openxmlformats.org/officeDocument/2006/relationships/image"/><Relationship Id="rId21" Target="../media/image78.svg" Type="http://schemas.openxmlformats.org/officeDocument/2006/relationships/image"/><Relationship Id="rId22" Target="../media/image79.png" Type="http://schemas.openxmlformats.org/officeDocument/2006/relationships/image"/><Relationship Id="rId23" Target="../media/image80.svg" Type="http://schemas.openxmlformats.org/officeDocument/2006/relationships/image"/><Relationship Id="rId24" Target="../media/image81.png" Type="http://schemas.openxmlformats.org/officeDocument/2006/relationships/image"/><Relationship Id="rId25" Target="../media/image82.svg" Type="http://schemas.openxmlformats.org/officeDocument/2006/relationships/image"/><Relationship Id="rId3" Target="../media/image62.svg" Type="http://schemas.openxmlformats.org/officeDocument/2006/relationships/image"/><Relationship Id="rId4" Target="../media/image1.png" Type="http://schemas.openxmlformats.org/officeDocument/2006/relationships/image"/><Relationship Id="rId5" Target="../media/image63.png" Type="http://schemas.openxmlformats.org/officeDocument/2006/relationships/image"/><Relationship Id="rId6" Target="../media/image64.svg" Type="http://schemas.openxmlformats.org/officeDocument/2006/relationships/image"/><Relationship Id="rId7" Target="../media/image65.png" Type="http://schemas.openxmlformats.org/officeDocument/2006/relationships/image"/><Relationship Id="rId8" Target="../media/image66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0.svg" Type="http://schemas.openxmlformats.org/officeDocument/2006/relationships/image"/><Relationship Id="rId2" Target="../media/image83.png" Type="http://schemas.openxmlformats.org/officeDocument/2006/relationships/image"/><Relationship Id="rId3" Target="../media/image84.svg" Type="http://schemas.openxmlformats.org/officeDocument/2006/relationships/image"/><Relationship Id="rId4" Target="../media/image6.png" Type="http://schemas.openxmlformats.org/officeDocument/2006/relationships/image"/><Relationship Id="rId5" Target="../media/image85.png" Type="http://schemas.openxmlformats.org/officeDocument/2006/relationships/image"/><Relationship Id="rId6" Target="../media/image86.svg" Type="http://schemas.openxmlformats.org/officeDocument/2006/relationships/image"/><Relationship Id="rId7" Target="../media/image87.png" Type="http://schemas.openxmlformats.org/officeDocument/2006/relationships/image"/><Relationship Id="rId8" Target="../media/image88.svg" Type="http://schemas.openxmlformats.org/officeDocument/2006/relationships/image"/><Relationship Id="rId9" Target="../media/image8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35.png" Type="http://schemas.openxmlformats.org/officeDocument/2006/relationships/image"/><Relationship Id="rId14" Target="../media/image36.svg" Type="http://schemas.openxmlformats.org/officeDocument/2006/relationships/image"/><Relationship Id="rId15" Target="../media/image37.png" Type="http://schemas.openxmlformats.org/officeDocument/2006/relationships/image"/><Relationship Id="rId16" Target="../media/image38.svg" Type="http://schemas.openxmlformats.org/officeDocument/2006/relationships/image"/><Relationship Id="rId17" Target="../media/image39.png" Type="http://schemas.openxmlformats.org/officeDocument/2006/relationships/image"/><Relationship Id="rId18" Target="../media/image4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6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35.png" Type="http://schemas.openxmlformats.org/officeDocument/2006/relationships/image"/><Relationship Id="rId14" Target="../media/image36.svg" Type="http://schemas.openxmlformats.org/officeDocument/2006/relationships/image"/><Relationship Id="rId15" Target="../media/image37.png" Type="http://schemas.openxmlformats.org/officeDocument/2006/relationships/image"/><Relationship Id="rId16" Target="../media/image38.svg" Type="http://schemas.openxmlformats.org/officeDocument/2006/relationships/image"/><Relationship Id="rId17" Target="../media/image39.png" Type="http://schemas.openxmlformats.org/officeDocument/2006/relationships/image"/><Relationship Id="rId18" Target="../media/image4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6.png" Type="http://schemas.openxmlformats.org/officeDocument/2006/relationships/image"/><Relationship Id="rId9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221728">
            <a:off x="-2267044" y="-1444066"/>
            <a:ext cx="6090962" cy="5274796"/>
            <a:chOff x="0" y="0"/>
            <a:chExt cx="8121283" cy="70330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1269" cy="7033006"/>
            </a:xfrm>
            <a:custGeom>
              <a:avLst/>
              <a:gdLst/>
              <a:ahLst/>
              <a:cxnLst/>
              <a:rect r="r" b="b" t="t" l="l"/>
              <a:pathLst>
                <a:path h="7033006" w="8121269">
                  <a:moveTo>
                    <a:pt x="2029206" y="0"/>
                  </a:moveTo>
                  <a:lnTo>
                    <a:pt x="0" y="3515360"/>
                  </a:lnTo>
                  <a:lnTo>
                    <a:pt x="2029206" y="7033006"/>
                  </a:lnTo>
                  <a:lnTo>
                    <a:pt x="6092063" y="7033006"/>
                  </a:lnTo>
                  <a:lnTo>
                    <a:pt x="8121269" y="3515360"/>
                  </a:lnTo>
                  <a:lnTo>
                    <a:pt x="6092063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5F8FF">
                    <a:alpha val="100000"/>
                  </a:srgbClr>
                </a:gs>
                <a:gs pos="22000">
                  <a:srgbClr val="F5F8FF">
                    <a:alpha val="100000"/>
                  </a:srgbClr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14078278"/>
            </a:gradFill>
          </p:spPr>
        </p:sp>
      </p:grpSp>
      <p:sp>
        <p:nvSpPr>
          <p:cNvPr name="Freeform 4" id="4"/>
          <p:cNvSpPr/>
          <p:nvPr/>
        </p:nvSpPr>
        <p:spPr>
          <a:xfrm flipH="false" flipV="false" rot="-7778255">
            <a:off x="-5301670" y="-2878843"/>
            <a:ext cx="10711358" cy="8175164"/>
          </a:xfrm>
          <a:custGeom>
            <a:avLst/>
            <a:gdLst/>
            <a:ahLst/>
            <a:cxnLst/>
            <a:rect r="r" b="b" t="t" l="l"/>
            <a:pathLst>
              <a:path h="8175164" w="10711358">
                <a:moveTo>
                  <a:pt x="0" y="0"/>
                </a:moveTo>
                <a:lnTo>
                  <a:pt x="10711358" y="0"/>
                </a:lnTo>
                <a:lnTo>
                  <a:pt x="10711358" y="8175164"/>
                </a:lnTo>
                <a:lnTo>
                  <a:pt x="0" y="8175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299" r="0" b="-27308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883446" y="-679534"/>
            <a:ext cx="2842094" cy="5666714"/>
            <a:chOff x="0" y="0"/>
            <a:chExt cx="3789459" cy="7555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27"/>
              <a:ext cx="3789426" cy="7555485"/>
            </a:xfrm>
            <a:custGeom>
              <a:avLst/>
              <a:gdLst/>
              <a:ahLst/>
              <a:cxnLst/>
              <a:rect r="r" b="b" t="t" l="l"/>
              <a:pathLst>
                <a:path h="7555485" w="3789426">
                  <a:moveTo>
                    <a:pt x="3766185" y="0"/>
                  </a:moveTo>
                  <a:lnTo>
                    <a:pt x="2781300" y="983107"/>
                  </a:lnTo>
                  <a:lnTo>
                    <a:pt x="2776220" y="989838"/>
                  </a:lnTo>
                  <a:lnTo>
                    <a:pt x="2776220" y="3570986"/>
                  </a:lnTo>
                  <a:lnTo>
                    <a:pt x="1654810" y="4694174"/>
                  </a:lnTo>
                  <a:lnTo>
                    <a:pt x="1649730" y="4697603"/>
                  </a:lnTo>
                  <a:lnTo>
                    <a:pt x="1649730" y="6613906"/>
                  </a:lnTo>
                  <a:lnTo>
                    <a:pt x="1051560" y="7213854"/>
                  </a:lnTo>
                  <a:lnTo>
                    <a:pt x="0" y="7213854"/>
                  </a:lnTo>
                  <a:lnTo>
                    <a:pt x="0" y="7555485"/>
                  </a:lnTo>
                  <a:lnTo>
                    <a:pt x="35052" y="7555485"/>
                  </a:lnTo>
                  <a:lnTo>
                    <a:pt x="35052" y="7247128"/>
                  </a:lnTo>
                  <a:lnTo>
                    <a:pt x="1066546" y="7247128"/>
                  </a:lnTo>
                  <a:lnTo>
                    <a:pt x="1683131" y="6628892"/>
                  </a:lnTo>
                  <a:lnTo>
                    <a:pt x="1683131" y="4712589"/>
                  </a:lnTo>
                  <a:lnTo>
                    <a:pt x="2806319" y="3589401"/>
                  </a:lnTo>
                  <a:lnTo>
                    <a:pt x="2809621" y="3585972"/>
                  </a:lnTo>
                  <a:lnTo>
                    <a:pt x="2809621" y="1004824"/>
                  </a:lnTo>
                  <a:lnTo>
                    <a:pt x="3789426" y="23241"/>
                  </a:lnTo>
                  <a:lnTo>
                    <a:pt x="376618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C0A9E">
                    <a:alpha val="10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374021" y="-6529193"/>
            <a:ext cx="11699318" cy="11699318"/>
          </a:xfrm>
          <a:custGeom>
            <a:avLst/>
            <a:gdLst/>
            <a:ahLst/>
            <a:cxnLst/>
            <a:rect r="r" b="b" t="t" l="l"/>
            <a:pathLst>
              <a:path h="11699318" w="11699318">
                <a:moveTo>
                  <a:pt x="0" y="0"/>
                </a:moveTo>
                <a:lnTo>
                  <a:pt x="11699318" y="0"/>
                </a:lnTo>
                <a:lnTo>
                  <a:pt x="11699318" y="11699318"/>
                </a:lnTo>
                <a:lnTo>
                  <a:pt x="0" y="11699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717275" y="-1077925"/>
            <a:ext cx="14296300" cy="1657750"/>
            <a:chOff x="0" y="0"/>
            <a:chExt cx="19061733" cy="2210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0"/>
              <a:ext cx="19036412" cy="2210308"/>
            </a:xfrm>
            <a:custGeom>
              <a:avLst/>
              <a:gdLst/>
              <a:ahLst/>
              <a:cxnLst/>
              <a:rect r="r" b="b" t="t" l="l"/>
              <a:pathLst>
                <a:path h="2210308" w="19036412">
                  <a:moveTo>
                    <a:pt x="0" y="2184908"/>
                  </a:moveTo>
                  <a:lnTo>
                    <a:pt x="12590780" y="2184908"/>
                  </a:lnTo>
                  <a:lnTo>
                    <a:pt x="12590780" y="2197608"/>
                  </a:lnTo>
                  <a:lnTo>
                    <a:pt x="12581763" y="2188591"/>
                  </a:lnTo>
                  <a:lnTo>
                    <a:pt x="14766798" y="3683"/>
                  </a:lnTo>
                  <a:cubicBezTo>
                    <a:pt x="14769212" y="1270"/>
                    <a:pt x="14772387" y="0"/>
                    <a:pt x="14775814" y="0"/>
                  </a:cubicBezTo>
                  <a:lnTo>
                    <a:pt x="19036412" y="0"/>
                  </a:lnTo>
                  <a:lnTo>
                    <a:pt x="19036412" y="25400"/>
                  </a:lnTo>
                  <a:lnTo>
                    <a:pt x="14775687" y="25400"/>
                  </a:lnTo>
                  <a:lnTo>
                    <a:pt x="14775687" y="12700"/>
                  </a:lnTo>
                  <a:lnTo>
                    <a:pt x="14784704" y="21717"/>
                  </a:lnTo>
                  <a:lnTo>
                    <a:pt x="12599670" y="2206625"/>
                  </a:lnTo>
                  <a:cubicBezTo>
                    <a:pt x="12597257" y="2209038"/>
                    <a:pt x="12594082" y="2210308"/>
                    <a:pt x="12590652" y="2210308"/>
                  </a:cubicBezTo>
                  <a:lnTo>
                    <a:pt x="0" y="2210308"/>
                  </a:lnTo>
                  <a:close/>
                </a:path>
              </a:pathLst>
            </a:custGeom>
            <a:solidFill>
              <a:srgbClr val="0C0A9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916918" y="-2837626"/>
            <a:ext cx="1154900" cy="6090950"/>
            <a:chOff x="0" y="0"/>
            <a:chExt cx="1539867" cy="8121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0"/>
              <a:ext cx="1539748" cy="8121269"/>
            </a:xfrm>
            <a:custGeom>
              <a:avLst/>
              <a:gdLst/>
              <a:ahLst/>
              <a:cxnLst/>
              <a:rect r="r" b="b" t="t" l="l"/>
              <a:pathLst>
                <a:path h="8121269" w="1539748">
                  <a:moveTo>
                    <a:pt x="1516380" y="0"/>
                  </a:moveTo>
                  <a:lnTo>
                    <a:pt x="641604" y="1349248"/>
                  </a:lnTo>
                  <a:lnTo>
                    <a:pt x="638175" y="1356995"/>
                  </a:lnTo>
                  <a:lnTo>
                    <a:pt x="638175" y="5353431"/>
                  </a:lnTo>
                  <a:lnTo>
                    <a:pt x="0" y="6332474"/>
                  </a:lnTo>
                  <a:lnTo>
                    <a:pt x="0" y="8121269"/>
                  </a:lnTo>
                  <a:lnTo>
                    <a:pt x="33401" y="8121269"/>
                  </a:lnTo>
                  <a:lnTo>
                    <a:pt x="33401" y="6355715"/>
                  </a:lnTo>
                  <a:lnTo>
                    <a:pt x="671576" y="5376545"/>
                  </a:lnTo>
                  <a:lnTo>
                    <a:pt x="671576" y="1377569"/>
                  </a:lnTo>
                  <a:lnTo>
                    <a:pt x="1539748" y="38608"/>
                  </a:lnTo>
                  <a:lnTo>
                    <a:pt x="151638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00"/>
            </a:gra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1003226" y="-1908558"/>
            <a:ext cx="1374822" cy="5462702"/>
            <a:chOff x="0" y="0"/>
            <a:chExt cx="1833096" cy="72836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27"/>
              <a:ext cx="1833118" cy="7283450"/>
            </a:xfrm>
            <a:custGeom>
              <a:avLst/>
              <a:gdLst/>
              <a:ahLst/>
              <a:cxnLst/>
              <a:rect r="r" b="b" t="t" l="l"/>
              <a:pathLst>
                <a:path h="7283450" w="1833118">
                  <a:moveTo>
                    <a:pt x="1808099" y="0"/>
                  </a:moveTo>
                  <a:lnTo>
                    <a:pt x="481584" y="2050796"/>
                  </a:lnTo>
                  <a:lnTo>
                    <a:pt x="474853" y="2056003"/>
                  </a:lnTo>
                  <a:lnTo>
                    <a:pt x="474853" y="4340733"/>
                  </a:lnTo>
                  <a:lnTo>
                    <a:pt x="0" y="5073269"/>
                  </a:lnTo>
                  <a:lnTo>
                    <a:pt x="956564" y="6548374"/>
                  </a:lnTo>
                  <a:lnTo>
                    <a:pt x="956564" y="7283450"/>
                  </a:lnTo>
                  <a:lnTo>
                    <a:pt x="991616" y="7283450"/>
                  </a:lnTo>
                  <a:lnTo>
                    <a:pt x="991616" y="6527800"/>
                  </a:lnTo>
                  <a:lnTo>
                    <a:pt x="48387" y="5073269"/>
                  </a:lnTo>
                  <a:lnTo>
                    <a:pt x="509905" y="4363974"/>
                  </a:lnTo>
                  <a:lnTo>
                    <a:pt x="509905" y="2079244"/>
                  </a:lnTo>
                  <a:lnTo>
                    <a:pt x="1833118" y="38608"/>
                  </a:lnTo>
                  <a:lnTo>
                    <a:pt x="180809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2"/>
            </a:gra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8589018" y="436252"/>
            <a:ext cx="268088" cy="268026"/>
          </a:xfrm>
          <a:custGeom>
            <a:avLst/>
            <a:gdLst/>
            <a:ahLst/>
            <a:cxnLst/>
            <a:rect r="r" b="b" t="t" l="l"/>
            <a:pathLst>
              <a:path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42418" y="1043076"/>
            <a:ext cx="268088" cy="268026"/>
          </a:xfrm>
          <a:custGeom>
            <a:avLst/>
            <a:gdLst/>
            <a:ahLst/>
            <a:cxnLst/>
            <a:rect r="r" b="b" t="t" l="l"/>
            <a:pathLst>
              <a:path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68868" y="1568876"/>
            <a:ext cx="268088" cy="268026"/>
          </a:xfrm>
          <a:custGeom>
            <a:avLst/>
            <a:gdLst/>
            <a:ahLst/>
            <a:cxnLst/>
            <a:rect r="r" b="b" t="t" l="l"/>
            <a:pathLst>
              <a:path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50618" y="1568876"/>
            <a:ext cx="268088" cy="268026"/>
          </a:xfrm>
          <a:custGeom>
            <a:avLst/>
            <a:gdLst/>
            <a:ahLst/>
            <a:cxnLst/>
            <a:rect r="r" b="b" t="t" l="l"/>
            <a:pathLst>
              <a:path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50618" y="935576"/>
            <a:ext cx="268088" cy="268026"/>
          </a:xfrm>
          <a:custGeom>
            <a:avLst/>
            <a:gdLst/>
            <a:ahLst/>
            <a:cxnLst/>
            <a:rect r="r" b="b" t="t" l="l"/>
            <a:pathLst>
              <a:path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771470" y="6522750"/>
            <a:ext cx="7841002" cy="5984448"/>
          </a:xfrm>
          <a:custGeom>
            <a:avLst/>
            <a:gdLst/>
            <a:ahLst/>
            <a:cxnLst/>
            <a:rect r="r" b="b" t="t" l="l"/>
            <a:pathLst>
              <a:path h="5984448" w="7841002">
                <a:moveTo>
                  <a:pt x="0" y="0"/>
                </a:moveTo>
                <a:lnTo>
                  <a:pt x="7841002" y="0"/>
                </a:lnTo>
                <a:lnTo>
                  <a:pt x="7841002" y="5984448"/>
                </a:lnTo>
                <a:lnTo>
                  <a:pt x="0" y="59844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339" t="-50337" r="-9379" b="-53309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23298" y="6275714"/>
            <a:ext cx="1963552" cy="4615582"/>
          </a:xfrm>
          <a:custGeom>
            <a:avLst/>
            <a:gdLst/>
            <a:ahLst/>
            <a:cxnLst/>
            <a:rect r="r" b="b" t="t" l="l"/>
            <a:pathLst>
              <a:path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541990" y="6276944"/>
            <a:ext cx="1963552" cy="4615582"/>
          </a:xfrm>
          <a:custGeom>
            <a:avLst/>
            <a:gdLst/>
            <a:ahLst/>
            <a:cxnLst/>
            <a:rect r="r" b="b" t="t" l="l"/>
            <a:pathLst>
              <a:path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713200" y="7832600"/>
            <a:ext cx="1164100" cy="1164850"/>
          </a:xfrm>
          <a:custGeom>
            <a:avLst/>
            <a:gdLst/>
            <a:ahLst/>
            <a:cxnLst/>
            <a:rect r="r" b="b" t="t" l="l"/>
            <a:pathLst>
              <a:path h="1164850" w="1164100">
                <a:moveTo>
                  <a:pt x="0" y="0"/>
                </a:moveTo>
                <a:lnTo>
                  <a:pt x="1164100" y="0"/>
                </a:lnTo>
                <a:lnTo>
                  <a:pt x="1164100" y="1164850"/>
                </a:lnTo>
                <a:lnTo>
                  <a:pt x="0" y="11648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013950" y="6079400"/>
            <a:ext cx="961786" cy="951656"/>
          </a:xfrm>
          <a:custGeom>
            <a:avLst/>
            <a:gdLst/>
            <a:ahLst/>
            <a:cxnLst/>
            <a:rect r="r" b="b" t="t" l="l"/>
            <a:pathLst>
              <a:path h="951656" w="961786">
                <a:moveTo>
                  <a:pt x="0" y="0"/>
                </a:moveTo>
                <a:lnTo>
                  <a:pt x="961786" y="0"/>
                </a:lnTo>
                <a:lnTo>
                  <a:pt x="961786" y="951656"/>
                </a:lnTo>
                <a:lnTo>
                  <a:pt x="0" y="95165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828024" y="7378416"/>
            <a:ext cx="1399856" cy="3302048"/>
          </a:xfrm>
          <a:custGeom>
            <a:avLst/>
            <a:gdLst/>
            <a:ahLst/>
            <a:cxnLst/>
            <a:rect r="r" b="b" t="t" l="l"/>
            <a:pathLst>
              <a:path h="3302048" w="1399856">
                <a:moveTo>
                  <a:pt x="0" y="0"/>
                </a:moveTo>
                <a:lnTo>
                  <a:pt x="1399856" y="0"/>
                </a:lnTo>
                <a:lnTo>
                  <a:pt x="1399856" y="3302048"/>
                </a:lnTo>
                <a:lnTo>
                  <a:pt x="0" y="33020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042850" y="8997450"/>
            <a:ext cx="1809332" cy="1452242"/>
          </a:xfrm>
          <a:custGeom>
            <a:avLst/>
            <a:gdLst/>
            <a:ahLst/>
            <a:cxnLst/>
            <a:rect r="r" b="b" t="t" l="l"/>
            <a:pathLst>
              <a:path h="1452242" w="1809332">
                <a:moveTo>
                  <a:pt x="0" y="0"/>
                </a:moveTo>
                <a:lnTo>
                  <a:pt x="1809332" y="0"/>
                </a:lnTo>
                <a:lnTo>
                  <a:pt x="1809332" y="1452242"/>
                </a:lnTo>
                <a:lnTo>
                  <a:pt x="0" y="14522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619770" y="7234812"/>
            <a:ext cx="2897648" cy="4477610"/>
          </a:xfrm>
          <a:custGeom>
            <a:avLst/>
            <a:gdLst/>
            <a:ahLst/>
            <a:cxnLst/>
            <a:rect r="r" b="b" t="t" l="l"/>
            <a:pathLst>
              <a:path h="4477610" w="2897648">
                <a:moveTo>
                  <a:pt x="0" y="0"/>
                </a:moveTo>
                <a:lnTo>
                  <a:pt x="2897648" y="0"/>
                </a:lnTo>
                <a:lnTo>
                  <a:pt x="2897648" y="4477610"/>
                </a:lnTo>
                <a:lnTo>
                  <a:pt x="0" y="447761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76254" y="1304322"/>
            <a:ext cx="16629288" cy="3223044"/>
            <a:chOff x="0" y="0"/>
            <a:chExt cx="24422692" cy="473354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4422692" cy="4733541"/>
            </a:xfrm>
            <a:custGeom>
              <a:avLst/>
              <a:gdLst/>
              <a:ahLst/>
              <a:cxnLst/>
              <a:rect r="r" b="b" t="t" l="l"/>
              <a:pathLst>
                <a:path h="4733541" w="24422692">
                  <a:moveTo>
                    <a:pt x="0" y="0"/>
                  </a:moveTo>
                  <a:lnTo>
                    <a:pt x="24422692" y="0"/>
                  </a:lnTo>
                  <a:lnTo>
                    <a:pt x="24422692" y="4733541"/>
                  </a:lnTo>
                  <a:lnTo>
                    <a:pt x="0" y="4733541"/>
                  </a:lnTo>
                  <a:close/>
                </a:path>
              </a:pathLst>
            </a:custGeom>
            <a:solidFill>
              <a:srgbClr val="F5F8FF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33350"/>
              <a:ext cx="24422692" cy="486689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1178"/>
                </a:lnSpc>
              </a:pPr>
              <a:r>
                <a:rPr lang="en-US" b="true" sz="81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Fine-Tuning </a:t>
              </a:r>
              <a:r>
                <a:rPr lang="en-US" b="true" sz="8100">
                  <a:solidFill>
                    <a:srgbClr val="213B55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AraBART </a:t>
              </a:r>
              <a:r>
                <a:rPr lang="en-US" b="true" sz="81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for A</a:t>
              </a:r>
              <a:r>
                <a:rPr lang="en-US" b="true" sz="81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rabic Text Summarization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550849" y="6309341"/>
            <a:ext cx="7700250" cy="1905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9251099" y="6136840"/>
            <a:ext cx="277749" cy="277749"/>
          </a:xfrm>
          <a:custGeom>
            <a:avLst/>
            <a:gdLst/>
            <a:ahLst/>
            <a:cxnLst/>
            <a:rect r="r" b="b" t="t" l="l"/>
            <a:pathLst>
              <a:path h="277749" w="277749">
                <a:moveTo>
                  <a:pt x="0" y="0"/>
                </a:moveTo>
                <a:lnTo>
                  <a:pt x="277749" y="0"/>
                </a:lnTo>
                <a:lnTo>
                  <a:pt x="277749" y="277748"/>
                </a:lnTo>
                <a:lnTo>
                  <a:pt x="0" y="27774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>
            <a:off x="17471031" y="-369576"/>
            <a:ext cx="19050" cy="360945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3104177" y="1702889"/>
            <a:ext cx="5877346" cy="9541495"/>
          </a:xfrm>
          <a:custGeom>
            <a:avLst/>
            <a:gdLst/>
            <a:ahLst/>
            <a:cxnLst/>
            <a:rect r="r" b="b" t="t" l="l"/>
            <a:pathLst>
              <a:path h="9541495" w="5877346">
                <a:moveTo>
                  <a:pt x="0" y="0"/>
                </a:moveTo>
                <a:lnTo>
                  <a:pt x="5877346" y="0"/>
                </a:lnTo>
                <a:lnTo>
                  <a:pt x="5877346" y="9541495"/>
                </a:lnTo>
                <a:lnTo>
                  <a:pt x="0" y="954149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15453245" y="7285591"/>
            <a:ext cx="275262" cy="275262"/>
            <a:chOff x="0" y="0"/>
            <a:chExt cx="367016" cy="36701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0" y="191389"/>
                  </a:moveTo>
                  <a:cubicBezTo>
                    <a:pt x="0" y="85725"/>
                    <a:pt x="85725" y="0"/>
                    <a:pt x="191389" y="0"/>
                  </a:cubicBezTo>
                  <a:lnTo>
                    <a:pt x="191389" y="12700"/>
                  </a:lnTo>
                  <a:lnTo>
                    <a:pt x="191389" y="0"/>
                  </a:lnTo>
                  <a:cubicBezTo>
                    <a:pt x="297053" y="0"/>
                    <a:pt x="382778" y="85725"/>
                    <a:pt x="3827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lnTo>
                    <a:pt x="191389" y="370078"/>
                  </a:lnTo>
                  <a:lnTo>
                    <a:pt x="191389" y="382778"/>
                  </a:lnTo>
                  <a:cubicBezTo>
                    <a:pt x="85725" y="382778"/>
                    <a:pt x="0" y="297053"/>
                    <a:pt x="0" y="191389"/>
                  </a:cubicBezTo>
                  <a:lnTo>
                    <a:pt x="12700" y="191389"/>
                  </a:lnTo>
                  <a:lnTo>
                    <a:pt x="25400" y="191389"/>
                  </a:lnTo>
                  <a:lnTo>
                    <a:pt x="12700" y="191389"/>
                  </a:lnTo>
                  <a:lnTo>
                    <a:pt x="0" y="191389"/>
                  </a:lnTo>
                  <a:moveTo>
                    <a:pt x="25400" y="191389"/>
                  </a:moveTo>
                  <a:cubicBezTo>
                    <a:pt x="25400" y="198374"/>
                    <a:pt x="19685" y="204089"/>
                    <a:pt x="12700" y="204089"/>
                  </a:cubicBezTo>
                  <a:cubicBezTo>
                    <a:pt x="5715" y="204089"/>
                    <a:pt x="0" y="198374"/>
                    <a:pt x="0" y="191389"/>
                  </a:cubicBezTo>
                  <a:cubicBezTo>
                    <a:pt x="0" y="184404"/>
                    <a:pt x="5715" y="178689"/>
                    <a:pt x="12700" y="178689"/>
                  </a:cubicBezTo>
                  <a:cubicBezTo>
                    <a:pt x="19685" y="178689"/>
                    <a:pt x="25400" y="184404"/>
                    <a:pt x="25400" y="191389"/>
                  </a:cubicBezTo>
                  <a:cubicBezTo>
                    <a:pt x="25400" y="283083"/>
                    <a:pt x="99695" y="357378"/>
                    <a:pt x="191389" y="357378"/>
                  </a:cubicBez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5494711" y="7327057"/>
            <a:ext cx="192381" cy="192381"/>
            <a:chOff x="0" y="0"/>
            <a:chExt cx="256508" cy="25650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0" y="128270"/>
                  </a:moveTo>
                  <a:cubicBezTo>
                    <a:pt x="0" y="57404"/>
                    <a:pt x="57404" y="0"/>
                    <a:pt x="128270" y="0"/>
                  </a:cubicBezTo>
                  <a:cubicBezTo>
                    <a:pt x="199136" y="0"/>
                    <a:pt x="256540" y="57404"/>
                    <a:pt x="256540" y="128270"/>
                  </a:cubicBezTo>
                  <a:cubicBezTo>
                    <a:pt x="256540" y="199136"/>
                    <a:pt x="199136" y="256540"/>
                    <a:pt x="128270" y="256540"/>
                  </a:cubicBezTo>
                  <a:cubicBezTo>
                    <a:pt x="57404" y="256540"/>
                    <a:pt x="0" y="199136"/>
                    <a:pt x="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4685095" y="6537941"/>
            <a:ext cx="275262" cy="275262"/>
            <a:chOff x="0" y="0"/>
            <a:chExt cx="367016" cy="36701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0" y="191389"/>
                  </a:moveTo>
                  <a:cubicBezTo>
                    <a:pt x="0" y="85725"/>
                    <a:pt x="85725" y="0"/>
                    <a:pt x="191389" y="0"/>
                  </a:cubicBezTo>
                  <a:lnTo>
                    <a:pt x="191389" y="12700"/>
                  </a:lnTo>
                  <a:lnTo>
                    <a:pt x="191389" y="0"/>
                  </a:lnTo>
                  <a:cubicBezTo>
                    <a:pt x="297053" y="0"/>
                    <a:pt x="382778" y="85725"/>
                    <a:pt x="3827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lnTo>
                    <a:pt x="191389" y="370078"/>
                  </a:lnTo>
                  <a:lnTo>
                    <a:pt x="191389" y="382778"/>
                  </a:lnTo>
                  <a:cubicBezTo>
                    <a:pt x="85725" y="382778"/>
                    <a:pt x="0" y="297053"/>
                    <a:pt x="0" y="191389"/>
                  </a:cubicBezTo>
                  <a:lnTo>
                    <a:pt x="12700" y="191389"/>
                  </a:lnTo>
                  <a:lnTo>
                    <a:pt x="25400" y="191389"/>
                  </a:lnTo>
                  <a:lnTo>
                    <a:pt x="12700" y="191389"/>
                  </a:lnTo>
                  <a:lnTo>
                    <a:pt x="0" y="191389"/>
                  </a:lnTo>
                  <a:moveTo>
                    <a:pt x="25400" y="191389"/>
                  </a:moveTo>
                  <a:cubicBezTo>
                    <a:pt x="25400" y="198374"/>
                    <a:pt x="19685" y="204089"/>
                    <a:pt x="12700" y="204089"/>
                  </a:cubicBezTo>
                  <a:cubicBezTo>
                    <a:pt x="5715" y="204089"/>
                    <a:pt x="0" y="198374"/>
                    <a:pt x="0" y="191389"/>
                  </a:cubicBezTo>
                  <a:cubicBezTo>
                    <a:pt x="0" y="184404"/>
                    <a:pt x="5715" y="178689"/>
                    <a:pt x="12700" y="178689"/>
                  </a:cubicBezTo>
                  <a:cubicBezTo>
                    <a:pt x="19685" y="178689"/>
                    <a:pt x="25400" y="184404"/>
                    <a:pt x="25400" y="191389"/>
                  </a:cubicBezTo>
                  <a:cubicBezTo>
                    <a:pt x="25400" y="283083"/>
                    <a:pt x="99695" y="357378"/>
                    <a:pt x="191389" y="357378"/>
                  </a:cubicBez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4726561" y="6579407"/>
            <a:ext cx="192381" cy="192381"/>
            <a:chOff x="0" y="0"/>
            <a:chExt cx="256508" cy="25650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0" y="128270"/>
                  </a:moveTo>
                  <a:cubicBezTo>
                    <a:pt x="0" y="57404"/>
                    <a:pt x="57404" y="0"/>
                    <a:pt x="128270" y="0"/>
                  </a:cubicBezTo>
                  <a:cubicBezTo>
                    <a:pt x="199136" y="0"/>
                    <a:pt x="256540" y="57404"/>
                    <a:pt x="256540" y="128270"/>
                  </a:cubicBezTo>
                  <a:cubicBezTo>
                    <a:pt x="256540" y="199136"/>
                    <a:pt x="199136" y="256540"/>
                    <a:pt x="128270" y="256540"/>
                  </a:cubicBezTo>
                  <a:cubicBezTo>
                    <a:pt x="57404" y="256540"/>
                    <a:pt x="0" y="199136"/>
                    <a:pt x="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6671995" y="5165541"/>
            <a:ext cx="275262" cy="275262"/>
            <a:chOff x="0" y="0"/>
            <a:chExt cx="367016" cy="36701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0" y="191389"/>
                  </a:moveTo>
                  <a:cubicBezTo>
                    <a:pt x="0" y="85725"/>
                    <a:pt x="85725" y="0"/>
                    <a:pt x="191389" y="0"/>
                  </a:cubicBezTo>
                  <a:lnTo>
                    <a:pt x="191389" y="12700"/>
                  </a:lnTo>
                  <a:lnTo>
                    <a:pt x="191389" y="0"/>
                  </a:lnTo>
                  <a:cubicBezTo>
                    <a:pt x="297053" y="0"/>
                    <a:pt x="382778" y="85725"/>
                    <a:pt x="3827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lnTo>
                    <a:pt x="191389" y="370078"/>
                  </a:lnTo>
                  <a:lnTo>
                    <a:pt x="191389" y="382778"/>
                  </a:lnTo>
                  <a:cubicBezTo>
                    <a:pt x="85725" y="382778"/>
                    <a:pt x="0" y="297053"/>
                    <a:pt x="0" y="191389"/>
                  </a:cubicBezTo>
                  <a:lnTo>
                    <a:pt x="12700" y="191389"/>
                  </a:lnTo>
                  <a:lnTo>
                    <a:pt x="25400" y="191389"/>
                  </a:lnTo>
                  <a:lnTo>
                    <a:pt x="12700" y="191389"/>
                  </a:lnTo>
                  <a:lnTo>
                    <a:pt x="0" y="191389"/>
                  </a:lnTo>
                  <a:moveTo>
                    <a:pt x="25400" y="191389"/>
                  </a:moveTo>
                  <a:cubicBezTo>
                    <a:pt x="25400" y="198374"/>
                    <a:pt x="19685" y="204089"/>
                    <a:pt x="12700" y="204089"/>
                  </a:cubicBezTo>
                  <a:cubicBezTo>
                    <a:pt x="5715" y="204089"/>
                    <a:pt x="0" y="198374"/>
                    <a:pt x="0" y="191389"/>
                  </a:cubicBezTo>
                  <a:cubicBezTo>
                    <a:pt x="0" y="184404"/>
                    <a:pt x="5715" y="178689"/>
                    <a:pt x="12700" y="178689"/>
                  </a:cubicBezTo>
                  <a:cubicBezTo>
                    <a:pt x="19685" y="178689"/>
                    <a:pt x="25400" y="184404"/>
                    <a:pt x="25400" y="191389"/>
                  </a:cubicBezTo>
                  <a:cubicBezTo>
                    <a:pt x="25400" y="283083"/>
                    <a:pt x="99695" y="357378"/>
                    <a:pt x="191389" y="357378"/>
                  </a:cubicBez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6713461" y="5207007"/>
            <a:ext cx="192381" cy="192381"/>
            <a:chOff x="0" y="0"/>
            <a:chExt cx="256508" cy="25650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0" y="128270"/>
                  </a:moveTo>
                  <a:cubicBezTo>
                    <a:pt x="0" y="57404"/>
                    <a:pt x="57404" y="0"/>
                    <a:pt x="128270" y="0"/>
                  </a:cubicBezTo>
                  <a:cubicBezTo>
                    <a:pt x="199136" y="0"/>
                    <a:pt x="256540" y="57404"/>
                    <a:pt x="256540" y="128270"/>
                  </a:cubicBezTo>
                  <a:cubicBezTo>
                    <a:pt x="256540" y="199136"/>
                    <a:pt x="199136" y="256540"/>
                    <a:pt x="128270" y="256540"/>
                  </a:cubicBezTo>
                  <a:cubicBezTo>
                    <a:pt x="57404" y="256540"/>
                    <a:pt x="0" y="199136"/>
                    <a:pt x="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46" id="46"/>
          <p:cNvGrpSpPr/>
          <p:nvPr/>
        </p:nvGrpSpPr>
        <p:grpSpPr>
          <a:xfrm rot="5400000">
            <a:off x="15930159" y="-1412310"/>
            <a:ext cx="2842094" cy="5666714"/>
            <a:chOff x="0" y="0"/>
            <a:chExt cx="3789459" cy="755561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127"/>
              <a:ext cx="3789426" cy="7555485"/>
            </a:xfrm>
            <a:custGeom>
              <a:avLst/>
              <a:gdLst/>
              <a:ahLst/>
              <a:cxnLst/>
              <a:rect r="r" b="b" t="t" l="l"/>
              <a:pathLst>
                <a:path h="7555485" w="3789426">
                  <a:moveTo>
                    <a:pt x="3766185" y="0"/>
                  </a:moveTo>
                  <a:lnTo>
                    <a:pt x="2781300" y="983107"/>
                  </a:lnTo>
                  <a:lnTo>
                    <a:pt x="2776220" y="989838"/>
                  </a:lnTo>
                  <a:lnTo>
                    <a:pt x="2776220" y="3570986"/>
                  </a:lnTo>
                  <a:lnTo>
                    <a:pt x="1654810" y="4694174"/>
                  </a:lnTo>
                  <a:lnTo>
                    <a:pt x="1649730" y="4697603"/>
                  </a:lnTo>
                  <a:lnTo>
                    <a:pt x="1649730" y="6613906"/>
                  </a:lnTo>
                  <a:lnTo>
                    <a:pt x="1051560" y="7213854"/>
                  </a:lnTo>
                  <a:lnTo>
                    <a:pt x="0" y="7213854"/>
                  </a:lnTo>
                  <a:lnTo>
                    <a:pt x="0" y="7555485"/>
                  </a:lnTo>
                  <a:lnTo>
                    <a:pt x="35052" y="7555485"/>
                  </a:lnTo>
                  <a:lnTo>
                    <a:pt x="35052" y="7247128"/>
                  </a:lnTo>
                  <a:lnTo>
                    <a:pt x="1066546" y="7247128"/>
                  </a:lnTo>
                  <a:lnTo>
                    <a:pt x="1683131" y="6628892"/>
                  </a:lnTo>
                  <a:lnTo>
                    <a:pt x="1683131" y="4712589"/>
                  </a:lnTo>
                  <a:lnTo>
                    <a:pt x="2806319" y="3589401"/>
                  </a:lnTo>
                  <a:lnTo>
                    <a:pt x="2809621" y="3585972"/>
                  </a:lnTo>
                  <a:lnTo>
                    <a:pt x="2809621" y="1004824"/>
                  </a:lnTo>
                  <a:lnTo>
                    <a:pt x="3789426" y="23241"/>
                  </a:lnTo>
                  <a:lnTo>
                    <a:pt x="376618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C0A9E">
                    <a:alpha val="10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2"/>
            </a:gra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237655" y="7014930"/>
            <a:ext cx="13447440" cy="545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16"/>
              </a:lnSpc>
              <a:buFont typeface="Arial"/>
              <a:buChar char="•"/>
            </a:pPr>
            <a:r>
              <a:rPr lang="en-US" b="true" sz="3200" strike="noStrike" u="none">
                <a:solidFill>
                  <a:srgbClr val="213B55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A Deep Learning Approach to Summarize Arabic Texts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17351206" y="3094698"/>
            <a:ext cx="277749" cy="277749"/>
          </a:xfrm>
          <a:custGeom>
            <a:avLst/>
            <a:gdLst/>
            <a:ahLst/>
            <a:cxnLst/>
            <a:rect r="r" b="b" t="t" l="l"/>
            <a:pathLst>
              <a:path h="277749" w="277749">
                <a:moveTo>
                  <a:pt x="0" y="0"/>
                </a:moveTo>
                <a:lnTo>
                  <a:pt x="277749" y="0"/>
                </a:lnTo>
                <a:lnTo>
                  <a:pt x="277749" y="277749"/>
                </a:lnTo>
                <a:lnTo>
                  <a:pt x="0" y="27774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6918" y="-112874"/>
            <a:ext cx="3077124" cy="1943178"/>
          </a:xfrm>
          <a:custGeom>
            <a:avLst/>
            <a:gdLst/>
            <a:ahLst/>
            <a:cxnLst/>
            <a:rect r="r" b="b" t="t" l="l"/>
            <a:pathLst>
              <a:path h="1943178" w="3077124">
                <a:moveTo>
                  <a:pt x="0" y="0"/>
                </a:moveTo>
                <a:lnTo>
                  <a:pt x="3077124" y="0"/>
                </a:lnTo>
                <a:lnTo>
                  <a:pt x="3077124" y="1943178"/>
                </a:lnTo>
                <a:lnTo>
                  <a:pt x="0" y="194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0520933">
            <a:off x="-1801729" y="-1910752"/>
            <a:ext cx="5561194" cy="4816015"/>
            <a:chOff x="0" y="0"/>
            <a:chExt cx="7414926" cy="64213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14895" cy="6421374"/>
            </a:xfrm>
            <a:custGeom>
              <a:avLst/>
              <a:gdLst/>
              <a:ahLst/>
              <a:cxnLst/>
              <a:rect r="r" b="b" t="t" l="l"/>
              <a:pathLst>
                <a:path h="6421374" w="7414895">
                  <a:moveTo>
                    <a:pt x="1852676" y="0"/>
                  </a:moveTo>
                  <a:lnTo>
                    <a:pt x="0" y="3209544"/>
                  </a:lnTo>
                  <a:lnTo>
                    <a:pt x="1852676" y="6421374"/>
                  </a:lnTo>
                  <a:lnTo>
                    <a:pt x="5562219" y="6421374"/>
                  </a:lnTo>
                  <a:lnTo>
                    <a:pt x="7414895" y="3209544"/>
                  </a:lnTo>
                  <a:lnTo>
                    <a:pt x="556221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5F8FF">
                    <a:alpha val="100000"/>
                  </a:srgbClr>
                </a:gs>
                <a:gs pos="22000">
                  <a:srgbClr val="F5F8FF">
                    <a:alpha val="100000"/>
                  </a:srgbClr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13779073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-7479050">
            <a:off x="-4571135" y="-3278285"/>
            <a:ext cx="9779726" cy="7464120"/>
          </a:xfrm>
          <a:custGeom>
            <a:avLst/>
            <a:gdLst/>
            <a:ahLst/>
            <a:cxnLst/>
            <a:rect r="r" b="b" t="t" l="l"/>
            <a:pathLst>
              <a:path h="7464120" w="9779726">
                <a:moveTo>
                  <a:pt x="0" y="0"/>
                </a:moveTo>
                <a:lnTo>
                  <a:pt x="9779726" y="0"/>
                </a:lnTo>
                <a:lnTo>
                  <a:pt x="9779726" y="7464120"/>
                </a:lnTo>
                <a:lnTo>
                  <a:pt x="0" y="7464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299" r="0" b="-273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85239" y="-5612746"/>
            <a:ext cx="12382442" cy="12382442"/>
          </a:xfrm>
          <a:custGeom>
            <a:avLst/>
            <a:gdLst/>
            <a:ahLst/>
            <a:cxnLst/>
            <a:rect r="r" b="b" t="t" l="l"/>
            <a:pathLst>
              <a:path h="12382442" w="12382442">
                <a:moveTo>
                  <a:pt x="0" y="0"/>
                </a:moveTo>
                <a:lnTo>
                  <a:pt x="12382442" y="0"/>
                </a:lnTo>
                <a:lnTo>
                  <a:pt x="12382442" y="12382442"/>
                </a:lnTo>
                <a:lnTo>
                  <a:pt x="0" y="12382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824" y="-696100"/>
            <a:ext cx="878400" cy="878200"/>
          </a:xfrm>
          <a:custGeom>
            <a:avLst/>
            <a:gdLst/>
            <a:ahLst/>
            <a:cxnLst/>
            <a:rect r="r" b="b" t="t" l="l"/>
            <a:pathLst>
              <a:path h="878200" w="878400">
                <a:moveTo>
                  <a:pt x="0" y="0"/>
                </a:moveTo>
                <a:lnTo>
                  <a:pt x="878400" y="0"/>
                </a:lnTo>
                <a:lnTo>
                  <a:pt x="878400" y="878200"/>
                </a:lnTo>
                <a:lnTo>
                  <a:pt x="0" y="878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5400000">
            <a:off x="13506750" y="5797200"/>
            <a:ext cx="8207300" cy="6264000"/>
          </a:xfrm>
          <a:custGeom>
            <a:avLst/>
            <a:gdLst/>
            <a:ahLst/>
            <a:cxnLst/>
            <a:rect r="r" b="b" t="t" l="l"/>
            <a:pathLst>
              <a:path h="6264000" w="8207300">
                <a:moveTo>
                  <a:pt x="8207300" y="0"/>
                </a:moveTo>
                <a:lnTo>
                  <a:pt x="0" y="0"/>
                </a:lnTo>
                <a:lnTo>
                  <a:pt x="0" y="6264000"/>
                </a:lnTo>
                <a:lnTo>
                  <a:pt x="8207300" y="6264000"/>
                </a:lnTo>
                <a:lnTo>
                  <a:pt x="8207300" y="0"/>
                </a:lnTo>
                <a:close/>
              </a:path>
            </a:pathLst>
          </a:custGeom>
          <a:blipFill>
            <a:blip r:embed="rId9"/>
            <a:stretch>
              <a:fillRect l="-22339" t="-50337" r="-9379" b="-5331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46137" y="8345329"/>
            <a:ext cx="2373544" cy="2956810"/>
          </a:xfrm>
          <a:custGeom>
            <a:avLst/>
            <a:gdLst/>
            <a:ahLst/>
            <a:cxnLst/>
            <a:rect r="r" b="b" t="t" l="l"/>
            <a:pathLst>
              <a:path h="2956810" w="2373544">
                <a:moveTo>
                  <a:pt x="0" y="0"/>
                </a:moveTo>
                <a:lnTo>
                  <a:pt x="2373544" y="0"/>
                </a:lnTo>
                <a:lnTo>
                  <a:pt x="2373544" y="2956810"/>
                </a:lnTo>
                <a:lnTo>
                  <a:pt x="0" y="2956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10688" y="5385840"/>
            <a:ext cx="10238410" cy="6306630"/>
          </a:xfrm>
          <a:custGeom>
            <a:avLst/>
            <a:gdLst/>
            <a:ahLst/>
            <a:cxnLst/>
            <a:rect r="r" b="b" t="t" l="l"/>
            <a:pathLst>
              <a:path h="6306630" w="10238410">
                <a:moveTo>
                  <a:pt x="0" y="0"/>
                </a:moveTo>
                <a:lnTo>
                  <a:pt x="10238410" y="0"/>
                </a:lnTo>
                <a:lnTo>
                  <a:pt x="10238410" y="6306630"/>
                </a:lnTo>
                <a:lnTo>
                  <a:pt x="0" y="63066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4581329" y="8220033"/>
            <a:ext cx="275262" cy="275262"/>
            <a:chOff x="0" y="0"/>
            <a:chExt cx="367016" cy="3670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5400000">
            <a:off x="14622795" y="8261499"/>
            <a:ext cx="192381" cy="192381"/>
            <a:chOff x="0" y="0"/>
            <a:chExt cx="256508" cy="2565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13833679" y="7451883"/>
            <a:ext cx="275262" cy="275262"/>
            <a:chOff x="0" y="0"/>
            <a:chExt cx="367016" cy="36701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13875145" y="7493349"/>
            <a:ext cx="192381" cy="192381"/>
            <a:chOff x="0" y="0"/>
            <a:chExt cx="256508" cy="2565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260609" y="7360295"/>
            <a:ext cx="8139022" cy="3805384"/>
          </a:xfrm>
          <a:custGeom>
            <a:avLst/>
            <a:gdLst/>
            <a:ahLst/>
            <a:cxnLst/>
            <a:rect r="r" b="b" t="t" l="l"/>
            <a:pathLst>
              <a:path h="3805384" w="8139022">
                <a:moveTo>
                  <a:pt x="0" y="0"/>
                </a:moveTo>
                <a:lnTo>
                  <a:pt x="8139022" y="0"/>
                </a:lnTo>
                <a:lnTo>
                  <a:pt x="8139022" y="3805384"/>
                </a:lnTo>
                <a:lnTo>
                  <a:pt x="0" y="38053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262777" y="7977915"/>
            <a:ext cx="8139022" cy="3805384"/>
          </a:xfrm>
          <a:custGeom>
            <a:avLst/>
            <a:gdLst/>
            <a:ahLst/>
            <a:cxnLst/>
            <a:rect r="r" b="b" t="t" l="l"/>
            <a:pathLst>
              <a:path h="3805384" w="8139022">
                <a:moveTo>
                  <a:pt x="0" y="0"/>
                </a:moveTo>
                <a:lnTo>
                  <a:pt x="8139022" y="0"/>
                </a:lnTo>
                <a:lnTo>
                  <a:pt x="8139022" y="3805384"/>
                </a:lnTo>
                <a:lnTo>
                  <a:pt x="0" y="38053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113637" y="7360287"/>
            <a:ext cx="1164850" cy="1164100"/>
          </a:xfrm>
          <a:custGeom>
            <a:avLst/>
            <a:gdLst/>
            <a:ahLst/>
            <a:cxnLst/>
            <a:rect r="r" b="b" t="t" l="l"/>
            <a:pathLst>
              <a:path h="1164100" w="1164850">
                <a:moveTo>
                  <a:pt x="0" y="0"/>
                </a:moveTo>
                <a:lnTo>
                  <a:pt x="1164850" y="0"/>
                </a:lnTo>
                <a:lnTo>
                  <a:pt x="1164850" y="1164100"/>
                </a:lnTo>
                <a:lnTo>
                  <a:pt x="0" y="11641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829004" y="9810410"/>
            <a:ext cx="3302048" cy="1399856"/>
          </a:xfrm>
          <a:custGeom>
            <a:avLst/>
            <a:gdLst/>
            <a:ahLst/>
            <a:cxnLst/>
            <a:rect r="r" b="b" t="t" l="l"/>
            <a:pathLst>
              <a:path h="1399856" w="3302048">
                <a:moveTo>
                  <a:pt x="0" y="0"/>
                </a:moveTo>
                <a:lnTo>
                  <a:pt x="3302048" y="0"/>
                </a:lnTo>
                <a:lnTo>
                  <a:pt x="3302048" y="1399856"/>
                </a:lnTo>
                <a:lnTo>
                  <a:pt x="0" y="139985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337839" y="9448047"/>
            <a:ext cx="946907" cy="937752"/>
          </a:xfrm>
          <a:custGeom>
            <a:avLst/>
            <a:gdLst/>
            <a:ahLst/>
            <a:cxnLst/>
            <a:rect r="r" b="b" t="t" l="l"/>
            <a:pathLst>
              <a:path h="937752" w="946907">
                <a:moveTo>
                  <a:pt x="0" y="0"/>
                </a:moveTo>
                <a:lnTo>
                  <a:pt x="946908" y="0"/>
                </a:lnTo>
                <a:lnTo>
                  <a:pt x="946908" y="937752"/>
                </a:lnTo>
                <a:lnTo>
                  <a:pt x="0" y="93775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856439" y="9577947"/>
            <a:ext cx="946907" cy="937752"/>
          </a:xfrm>
          <a:custGeom>
            <a:avLst/>
            <a:gdLst/>
            <a:ahLst/>
            <a:cxnLst/>
            <a:rect r="r" b="b" t="t" l="l"/>
            <a:pathLst>
              <a:path h="937752" w="946907">
                <a:moveTo>
                  <a:pt x="0" y="0"/>
                </a:moveTo>
                <a:lnTo>
                  <a:pt x="946908" y="0"/>
                </a:lnTo>
                <a:lnTo>
                  <a:pt x="946908" y="937752"/>
                </a:lnTo>
                <a:lnTo>
                  <a:pt x="0" y="93775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-5400000">
            <a:off x="11940329" y="9909207"/>
            <a:ext cx="275262" cy="275262"/>
            <a:chOff x="0" y="0"/>
            <a:chExt cx="367016" cy="36701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27" id="27"/>
          <p:cNvGrpSpPr/>
          <p:nvPr/>
        </p:nvGrpSpPr>
        <p:grpSpPr>
          <a:xfrm rot="-5400000">
            <a:off x="11981795" y="9950673"/>
            <a:ext cx="192381" cy="192381"/>
            <a:chOff x="0" y="0"/>
            <a:chExt cx="256508" cy="25650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305165" y="9079750"/>
            <a:ext cx="13382400" cy="1063800"/>
            <a:chOff x="0" y="0"/>
            <a:chExt cx="17843200" cy="1418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843201" cy="1418400"/>
            </a:xfrm>
            <a:custGeom>
              <a:avLst/>
              <a:gdLst/>
              <a:ahLst/>
              <a:cxnLst/>
              <a:rect r="r" b="b" t="t" l="l"/>
              <a:pathLst>
                <a:path h="1418400" w="17843201">
                  <a:moveTo>
                    <a:pt x="0" y="0"/>
                  </a:moveTo>
                  <a:lnTo>
                    <a:pt x="17843201" y="0"/>
                  </a:lnTo>
                  <a:lnTo>
                    <a:pt x="17843201" y="1418400"/>
                  </a:lnTo>
                  <a:lnTo>
                    <a:pt x="0" y="1418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0"/>
              <a:ext cx="17843200" cy="15136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8280"/>
                </a:lnSpc>
              </a:pPr>
              <a:r>
                <a:rPr lang="en-US" b="true" sz="6000">
                  <a:solidFill>
                    <a:srgbClr val="F5F8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390206" y="2746100"/>
            <a:ext cx="12191123" cy="4757334"/>
            <a:chOff x="0" y="0"/>
            <a:chExt cx="15515924" cy="605476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15924" cy="6054769"/>
            </a:xfrm>
            <a:custGeom>
              <a:avLst/>
              <a:gdLst/>
              <a:ahLst/>
              <a:cxnLst/>
              <a:rect r="r" b="b" t="t" l="l"/>
              <a:pathLst>
                <a:path h="6054769" w="15515924">
                  <a:moveTo>
                    <a:pt x="0" y="0"/>
                  </a:moveTo>
                  <a:lnTo>
                    <a:pt x="15515924" y="0"/>
                  </a:lnTo>
                  <a:lnTo>
                    <a:pt x="15515924" y="6054769"/>
                  </a:lnTo>
                  <a:lnTo>
                    <a:pt x="0" y="60547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15515924" cy="613096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02"/>
                </a:lnSpc>
              </a:pPr>
            </a:p>
            <a:p>
              <a:pPr algn="l">
                <a:lnSpc>
                  <a:spcPts val="4002"/>
                </a:lnSpc>
              </a:pPr>
              <a:r>
                <a:rPr lang="en-US" sz="29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b="true" sz="2900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Cleaning and Tokenization:</a:t>
              </a:r>
            </a:p>
            <a:p>
              <a:pPr algn="l">
                <a:lnSpc>
                  <a:spcPts val="4002"/>
                </a:lnSpc>
              </a:pPr>
            </a:p>
            <a:p>
              <a:pPr algn="l" marL="626125" indent="-313063" lvl="1">
                <a:lnSpc>
                  <a:spcPts val="4002"/>
                </a:lnSpc>
                <a:buFont typeface="Arial"/>
                <a:buChar char="•"/>
              </a:pPr>
              <a:r>
                <a:rPr lang="en-US" sz="29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   Remove non-Arabic characters using regular expressions.</a:t>
              </a:r>
            </a:p>
            <a:p>
              <a:pPr algn="l" marL="626125" indent="-313063" lvl="1">
                <a:lnSpc>
                  <a:spcPts val="4002"/>
                </a:lnSpc>
                <a:buFont typeface="Arial"/>
                <a:buChar char="•"/>
              </a:pPr>
              <a:r>
                <a:rPr lang="en-US" sz="29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   Remove extra spaces and fix punctuation errors.</a:t>
              </a:r>
            </a:p>
            <a:p>
              <a:pPr algn="l">
                <a:lnSpc>
                  <a:spcPts val="4002"/>
                </a:lnSpc>
              </a:pPr>
              <a:r>
                <a:rPr lang="en-US" sz="29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  <a:p>
              <a:pPr algn="l">
                <a:lnSpc>
                  <a:spcPts val="4002"/>
                </a:lnSpc>
              </a:pPr>
              <a:r>
                <a:rPr lang="en-US" b="true" sz="2900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Stop Words Removal</a:t>
              </a:r>
            </a:p>
            <a:p>
              <a:pPr algn="l">
                <a:lnSpc>
                  <a:spcPts val="4002"/>
                </a:lnSpc>
              </a:pPr>
            </a:p>
            <a:p>
              <a:pPr algn="l">
                <a:lnSpc>
                  <a:spcPts val="4002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5400000">
            <a:off x="17805179" y="5855957"/>
            <a:ext cx="275262" cy="275262"/>
            <a:chOff x="0" y="0"/>
            <a:chExt cx="367016" cy="36701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5400000">
            <a:off x="17846645" y="5897423"/>
            <a:ext cx="192381" cy="192381"/>
            <a:chOff x="0" y="0"/>
            <a:chExt cx="256508" cy="25650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0494639" y="8600731"/>
            <a:ext cx="287250" cy="287250"/>
            <a:chOff x="0" y="0"/>
            <a:chExt cx="383000" cy="383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41" id="41"/>
          <p:cNvSpPr/>
          <p:nvPr/>
        </p:nvSpPr>
        <p:spPr>
          <a:xfrm rot="7321">
            <a:off x="1644895" y="8744354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2" id="42"/>
          <p:cNvGrpSpPr/>
          <p:nvPr/>
        </p:nvGrpSpPr>
        <p:grpSpPr>
          <a:xfrm rot="0">
            <a:off x="10564388" y="8670540"/>
            <a:ext cx="147600" cy="147600"/>
            <a:chOff x="0" y="0"/>
            <a:chExt cx="196800" cy="196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Freeform 44" id="44"/>
          <p:cNvSpPr/>
          <p:nvPr/>
        </p:nvSpPr>
        <p:spPr>
          <a:xfrm flipH="false" flipV="false" rot="0">
            <a:off x="14856591" y="0"/>
            <a:ext cx="2404258" cy="2364422"/>
          </a:xfrm>
          <a:custGeom>
            <a:avLst/>
            <a:gdLst/>
            <a:ahLst/>
            <a:cxnLst/>
            <a:rect r="r" b="b" t="t" l="l"/>
            <a:pathLst>
              <a:path h="2364422" w="2404258">
                <a:moveTo>
                  <a:pt x="0" y="0"/>
                </a:moveTo>
                <a:lnTo>
                  <a:pt x="2404258" y="0"/>
                </a:lnTo>
                <a:lnTo>
                  <a:pt x="2404258" y="2364422"/>
                </a:lnTo>
                <a:lnTo>
                  <a:pt x="0" y="236442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1112226" y="1255437"/>
            <a:ext cx="15408000" cy="1238275"/>
            <a:chOff x="0" y="0"/>
            <a:chExt cx="20544000" cy="165103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0544000" cy="1651033"/>
            </a:xfrm>
            <a:custGeom>
              <a:avLst/>
              <a:gdLst/>
              <a:ahLst/>
              <a:cxnLst/>
              <a:rect r="r" b="b" t="t" l="l"/>
              <a:pathLst>
                <a:path h="1651033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1651033"/>
                  </a:lnTo>
                  <a:lnTo>
                    <a:pt x="0" y="1651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0"/>
              <a:ext cx="20544000" cy="16510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 Da</a:t>
              </a: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ta Preprocessing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76603" y="-377838"/>
            <a:ext cx="8410607" cy="10664838"/>
          </a:xfrm>
          <a:custGeom>
            <a:avLst/>
            <a:gdLst/>
            <a:ahLst/>
            <a:cxnLst/>
            <a:rect r="r" b="b" t="t" l="l"/>
            <a:pathLst>
              <a:path h="10664838" w="8410607">
                <a:moveTo>
                  <a:pt x="0" y="0"/>
                </a:moveTo>
                <a:lnTo>
                  <a:pt x="8410606" y="0"/>
                </a:lnTo>
                <a:lnTo>
                  <a:pt x="8410606" y="10664838"/>
                </a:lnTo>
                <a:lnTo>
                  <a:pt x="0" y="10664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51477" y="2729590"/>
            <a:ext cx="4883900" cy="3727498"/>
          </a:xfrm>
          <a:custGeom>
            <a:avLst/>
            <a:gdLst/>
            <a:ahLst/>
            <a:cxnLst/>
            <a:rect r="r" b="b" t="t" l="l"/>
            <a:pathLst>
              <a:path h="3727498" w="4883900">
                <a:moveTo>
                  <a:pt x="0" y="0"/>
                </a:moveTo>
                <a:lnTo>
                  <a:pt x="4883900" y="0"/>
                </a:lnTo>
                <a:lnTo>
                  <a:pt x="4883900" y="3727498"/>
                </a:lnTo>
                <a:lnTo>
                  <a:pt x="0" y="3727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339" t="-50337" r="-9379" b="-5331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86750" y="-234268"/>
            <a:ext cx="6362672" cy="2793533"/>
          </a:xfrm>
          <a:custGeom>
            <a:avLst/>
            <a:gdLst/>
            <a:ahLst/>
            <a:cxnLst/>
            <a:rect r="r" b="b" t="t" l="l"/>
            <a:pathLst>
              <a:path h="2793533" w="6362672">
                <a:moveTo>
                  <a:pt x="0" y="0"/>
                </a:moveTo>
                <a:lnTo>
                  <a:pt x="6362672" y="0"/>
                </a:lnTo>
                <a:lnTo>
                  <a:pt x="6362672" y="2793533"/>
                </a:lnTo>
                <a:lnTo>
                  <a:pt x="0" y="27935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0800000">
            <a:off x="11115783" y="645553"/>
            <a:ext cx="287250" cy="287250"/>
            <a:chOff x="0" y="0"/>
            <a:chExt cx="383000" cy="383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7" id="7"/>
          <p:cNvSpPr/>
          <p:nvPr/>
        </p:nvSpPr>
        <p:spPr>
          <a:xfrm>
            <a:off x="11403033" y="789178"/>
            <a:ext cx="11009023" cy="23447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-10800000">
            <a:off x="11185608" y="715378"/>
            <a:ext cx="147600" cy="147600"/>
            <a:chOff x="0" y="0"/>
            <a:chExt cx="196800" cy="196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617770" y="2729590"/>
            <a:ext cx="35156" cy="35228"/>
            <a:chOff x="0" y="0"/>
            <a:chExt cx="46875" cy="469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127"/>
              <a:ext cx="46736" cy="46863"/>
            </a:xfrm>
            <a:custGeom>
              <a:avLst/>
              <a:gdLst/>
              <a:ahLst/>
              <a:cxnLst/>
              <a:rect r="r" b="b" t="t" l="l"/>
              <a:pathLst>
                <a:path h="46863" w="46736">
                  <a:moveTo>
                    <a:pt x="23241" y="0"/>
                  </a:moveTo>
                  <a:cubicBezTo>
                    <a:pt x="10414" y="0"/>
                    <a:pt x="0" y="10414"/>
                    <a:pt x="0" y="23368"/>
                  </a:cubicBezTo>
                  <a:cubicBezTo>
                    <a:pt x="0" y="36322"/>
                    <a:pt x="10414" y="46863"/>
                    <a:pt x="23368" y="46863"/>
                  </a:cubicBezTo>
                  <a:cubicBezTo>
                    <a:pt x="36322" y="46863"/>
                    <a:pt x="46736" y="36322"/>
                    <a:pt x="46736" y="23368"/>
                  </a:cubicBezTo>
                  <a:cubicBezTo>
                    <a:pt x="46736" y="10414"/>
                    <a:pt x="36322" y="0"/>
                    <a:pt x="23368" y="0"/>
                  </a:cubicBezTo>
                  <a:cubicBezTo>
                    <a:pt x="23241" y="0"/>
                    <a:pt x="23241" y="0"/>
                    <a:pt x="23114" y="0"/>
                  </a:cubicBezTo>
                  <a:close/>
                </a:path>
              </a:pathLst>
            </a:custGeom>
            <a:solidFill>
              <a:srgbClr val="EB910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185696" y="-5430518"/>
            <a:ext cx="26036" cy="26090"/>
            <a:chOff x="0" y="0"/>
            <a:chExt cx="34715" cy="347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127"/>
              <a:ext cx="34544" cy="34671"/>
            </a:xfrm>
            <a:custGeom>
              <a:avLst/>
              <a:gdLst/>
              <a:ahLst/>
              <a:cxnLst/>
              <a:rect r="r" b="b" t="t" l="l"/>
              <a:pathLst>
                <a:path h="34671" w="34544">
                  <a:moveTo>
                    <a:pt x="17145" y="0"/>
                  </a:moveTo>
                  <a:cubicBezTo>
                    <a:pt x="7747" y="0"/>
                    <a:pt x="0" y="7747"/>
                    <a:pt x="0" y="17272"/>
                  </a:cubicBezTo>
                  <a:cubicBezTo>
                    <a:pt x="0" y="26797"/>
                    <a:pt x="7747" y="34671"/>
                    <a:pt x="17272" y="34671"/>
                  </a:cubicBezTo>
                  <a:cubicBezTo>
                    <a:pt x="26797" y="34671"/>
                    <a:pt x="34544" y="26924"/>
                    <a:pt x="34544" y="17272"/>
                  </a:cubicBezTo>
                  <a:cubicBezTo>
                    <a:pt x="34544" y="7620"/>
                    <a:pt x="26797" y="0"/>
                    <a:pt x="17272" y="0"/>
                  </a:cubicBezTo>
                  <a:cubicBezTo>
                    <a:pt x="17145" y="0"/>
                    <a:pt x="17145" y="0"/>
                    <a:pt x="17145" y="0"/>
                  </a:cubicBezTo>
                  <a:close/>
                </a:path>
              </a:pathLst>
            </a:custGeom>
            <a:solidFill>
              <a:srgbClr val="1D1D1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40000" y="890050"/>
            <a:ext cx="10652677" cy="1238275"/>
            <a:chOff x="0" y="0"/>
            <a:chExt cx="14203570" cy="16510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03570" cy="1651033"/>
            </a:xfrm>
            <a:custGeom>
              <a:avLst/>
              <a:gdLst/>
              <a:ahLst/>
              <a:cxnLst/>
              <a:rect r="r" b="b" t="t" l="l"/>
              <a:pathLst>
                <a:path h="1651033" w="14203570">
                  <a:moveTo>
                    <a:pt x="0" y="0"/>
                  </a:moveTo>
                  <a:lnTo>
                    <a:pt x="14203570" y="0"/>
                  </a:lnTo>
                  <a:lnTo>
                    <a:pt x="14203570" y="1651033"/>
                  </a:lnTo>
                  <a:lnTo>
                    <a:pt x="0" y="1651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4203570" cy="16510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Trai</a:t>
              </a: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ning &amp; Fine-Tuning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99288" y="2936268"/>
            <a:ext cx="16588712" cy="460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Training Process: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 marL="604518" indent="-302259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</a:t>
            </a:r>
            <a:r>
              <a:rPr lang="en-US" sz="27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Fine-tuned on a custom dataset using the AraBART model.</a:t>
            </a:r>
          </a:p>
          <a:p>
            <a:pPr algn="l" marL="604518" indent="-302259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Used PyTorch and Hugging Face’s Transformers library.</a:t>
            </a:r>
          </a:p>
          <a:p>
            <a:pPr algn="l" marL="604518" indent="-302259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Training performed using GPU (CUDA).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Loss Function: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 marL="604518" indent="-302259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The model is optimized using Cross-Entropy loss for sequence generation tasks.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657" y="9777126"/>
            <a:ext cx="3180817" cy="176253"/>
          </a:xfrm>
          <a:custGeom>
            <a:avLst/>
            <a:gdLst/>
            <a:ahLst/>
            <a:cxnLst/>
            <a:rect r="r" b="b" t="t" l="l"/>
            <a:pathLst>
              <a:path h="176253" w="3180817">
                <a:moveTo>
                  <a:pt x="0" y="0"/>
                </a:moveTo>
                <a:lnTo>
                  <a:pt x="3180818" y="0"/>
                </a:lnTo>
                <a:lnTo>
                  <a:pt x="318081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67400" y="2771450"/>
            <a:ext cx="8056358" cy="10567110"/>
          </a:xfrm>
          <a:custGeom>
            <a:avLst/>
            <a:gdLst/>
            <a:ahLst/>
            <a:cxnLst/>
            <a:rect r="r" b="b" t="t" l="l"/>
            <a:pathLst>
              <a:path h="10567110" w="8056358">
                <a:moveTo>
                  <a:pt x="0" y="0"/>
                </a:moveTo>
                <a:lnTo>
                  <a:pt x="8056358" y="0"/>
                </a:lnTo>
                <a:lnTo>
                  <a:pt x="8056358" y="10567110"/>
                </a:lnTo>
                <a:lnTo>
                  <a:pt x="0" y="10567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2116" y="-613678"/>
            <a:ext cx="1833648" cy="1400398"/>
          </a:xfrm>
          <a:custGeom>
            <a:avLst/>
            <a:gdLst/>
            <a:ahLst/>
            <a:cxnLst/>
            <a:rect r="r" b="b" t="t" l="l"/>
            <a:pathLst>
              <a:path h="1400398" w="1833648">
                <a:moveTo>
                  <a:pt x="0" y="0"/>
                </a:moveTo>
                <a:lnTo>
                  <a:pt x="1833648" y="0"/>
                </a:lnTo>
                <a:lnTo>
                  <a:pt x="1833648" y="1400398"/>
                </a:lnTo>
                <a:lnTo>
                  <a:pt x="0" y="1400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1100" y="-3398074"/>
            <a:ext cx="8394502" cy="6406848"/>
          </a:xfrm>
          <a:custGeom>
            <a:avLst/>
            <a:gdLst/>
            <a:ahLst/>
            <a:cxnLst/>
            <a:rect r="r" b="b" t="t" l="l"/>
            <a:pathLst>
              <a:path h="6406848" w="8394502">
                <a:moveTo>
                  <a:pt x="0" y="0"/>
                </a:moveTo>
                <a:lnTo>
                  <a:pt x="8394502" y="0"/>
                </a:lnTo>
                <a:lnTo>
                  <a:pt x="8394502" y="6406848"/>
                </a:lnTo>
                <a:lnTo>
                  <a:pt x="0" y="64068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339" t="-50337" r="-9379" b="-533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92075" y="-1096683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90845" y="-777991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98757" y="115647"/>
            <a:ext cx="2987007" cy="176253"/>
          </a:xfrm>
          <a:custGeom>
            <a:avLst/>
            <a:gdLst/>
            <a:ahLst/>
            <a:cxnLst/>
            <a:rect r="r" b="b" t="t" l="l"/>
            <a:pathLst>
              <a:path h="176253" w="2987007">
                <a:moveTo>
                  <a:pt x="0" y="0"/>
                </a:moveTo>
                <a:lnTo>
                  <a:pt x="2987008" y="0"/>
                </a:lnTo>
                <a:lnTo>
                  <a:pt x="298700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90862" y="-3700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96012" y="-513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566424"/>
            <a:ext cx="15408000" cy="1238275"/>
            <a:chOff x="0" y="0"/>
            <a:chExt cx="20544000" cy="16510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544000" cy="1651033"/>
            </a:xfrm>
            <a:custGeom>
              <a:avLst/>
              <a:gdLst/>
              <a:ahLst/>
              <a:cxnLst/>
              <a:rect r="r" b="b" t="t" l="l"/>
              <a:pathLst>
                <a:path h="1651033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1651033"/>
                  </a:lnTo>
                  <a:lnTo>
                    <a:pt x="0" y="1651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20544000" cy="16510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 Evaluation Metrics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056610" y="679450"/>
            <a:ext cx="998220" cy="1822450"/>
            <a:chOff x="0" y="0"/>
            <a:chExt cx="1330960" cy="24299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30960" cy="2429933"/>
            </a:xfrm>
            <a:custGeom>
              <a:avLst/>
              <a:gdLst/>
              <a:ahLst/>
              <a:cxnLst/>
              <a:rect r="r" b="b" t="t" l="l"/>
              <a:pathLst>
                <a:path h="2429933" w="1330960">
                  <a:moveTo>
                    <a:pt x="0" y="0"/>
                  </a:moveTo>
                  <a:lnTo>
                    <a:pt x="1330960" y="0"/>
                  </a:lnTo>
                  <a:lnTo>
                    <a:pt x="1330960" y="2429933"/>
                  </a:lnTo>
                  <a:lnTo>
                    <a:pt x="0" y="2429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330960" cy="2506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63"/>
                </a:lnSpc>
              </a:pPr>
              <a:r>
                <a:rPr lang="en-US" sz="2799">
                  <a:solidFill>
                    <a:srgbClr val="F5F8FF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" y="8264567"/>
            <a:ext cx="4616812" cy="2282244"/>
          </a:xfrm>
          <a:custGeom>
            <a:avLst/>
            <a:gdLst/>
            <a:ahLst/>
            <a:cxnLst/>
            <a:rect r="r" b="b" t="t" l="l"/>
            <a:pathLst>
              <a:path h="2282244" w="4616812">
                <a:moveTo>
                  <a:pt x="0" y="0"/>
                </a:moveTo>
                <a:lnTo>
                  <a:pt x="4616812" y="0"/>
                </a:lnTo>
                <a:lnTo>
                  <a:pt x="4616812" y="2282244"/>
                </a:lnTo>
                <a:lnTo>
                  <a:pt x="0" y="22822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592359" y="8762927"/>
            <a:ext cx="287250" cy="287250"/>
            <a:chOff x="0" y="0"/>
            <a:chExt cx="383000" cy="383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20" id="20"/>
          <p:cNvSpPr/>
          <p:nvPr/>
        </p:nvSpPr>
        <p:spPr>
          <a:xfrm rot="7321">
            <a:off x="-257385" y="8906550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8662108" y="8832736"/>
            <a:ext cx="147600" cy="147600"/>
            <a:chOff x="0" y="0"/>
            <a:chExt cx="196800" cy="196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8700" y="1738023"/>
            <a:ext cx="13270632" cy="513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3"/>
              </a:lnSpc>
            </a:pPr>
          </a:p>
          <a:p>
            <a:pPr algn="l">
              <a:lnSpc>
                <a:spcPts val="4047"/>
              </a:lnSpc>
            </a:pPr>
            <a:r>
              <a:rPr lang="en-US" sz="29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933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ROUGE Score:</a:t>
            </a:r>
          </a:p>
          <a:p>
            <a:pPr algn="l">
              <a:lnSpc>
                <a:spcPts val="3633"/>
              </a:lnSpc>
            </a:pPr>
          </a:p>
          <a:p>
            <a:pPr algn="l" marL="568501" indent="-284250" lvl="1">
              <a:lnSpc>
                <a:spcPts val="3633"/>
              </a:lnSpc>
              <a:buFont typeface="Arial"/>
              <a:buChar char="•"/>
            </a:pPr>
            <a:r>
              <a:rPr lang="en-US" sz="26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ROUGE-1: Measures unigrams overlap between summary and reference.</a:t>
            </a:r>
          </a:p>
          <a:p>
            <a:pPr algn="l" marL="568501" indent="-284250" lvl="1">
              <a:lnSpc>
                <a:spcPts val="3633"/>
              </a:lnSpc>
              <a:buFont typeface="Arial"/>
              <a:buChar char="•"/>
            </a:pPr>
            <a:r>
              <a:rPr lang="en-US" sz="26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ROUGE-2: Measures bigrams overlap.</a:t>
            </a:r>
          </a:p>
          <a:p>
            <a:pPr algn="l" marL="568501" indent="-284250" lvl="1">
              <a:lnSpc>
                <a:spcPts val="3633"/>
              </a:lnSpc>
              <a:buFont typeface="Arial"/>
              <a:buChar char="•"/>
            </a:pPr>
            <a:r>
              <a:rPr lang="en-US" sz="26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ROUGE-L: Measures longest common subsequences.</a:t>
            </a:r>
          </a:p>
          <a:p>
            <a:pPr algn="l">
              <a:lnSpc>
                <a:spcPts val="3633"/>
              </a:lnSpc>
            </a:pPr>
          </a:p>
          <a:p>
            <a:pPr algn="l">
              <a:lnSpc>
                <a:spcPts val="3633"/>
              </a:lnSpc>
            </a:pPr>
            <a:r>
              <a:rPr lang="en-US" sz="26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</a:p>
          <a:p>
            <a:pPr algn="l">
              <a:lnSpc>
                <a:spcPts val="4047"/>
              </a:lnSpc>
            </a:pPr>
            <a:r>
              <a:rPr lang="en-US" sz="2933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933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BLEU Score:</a:t>
            </a:r>
          </a:p>
          <a:p>
            <a:pPr algn="l">
              <a:lnSpc>
                <a:spcPts val="3633"/>
              </a:lnSpc>
            </a:pPr>
          </a:p>
          <a:p>
            <a:pPr algn="l" marL="568501" indent="-284250" lvl="1">
              <a:lnSpc>
                <a:spcPts val="3633"/>
              </a:lnSpc>
              <a:buFont typeface="Arial"/>
              <a:buChar char="•"/>
            </a:pPr>
            <a:r>
              <a:rPr lang="en-US" sz="26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Measures n-gram precision between generated and reference summaries..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657" y="9777126"/>
            <a:ext cx="3180817" cy="176253"/>
          </a:xfrm>
          <a:custGeom>
            <a:avLst/>
            <a:gdLst/>
            <a:ahLst/>
            <a:cxnLst/>
            <a:rect r="r" b="b" t="t" l="l"/>
            <a:pathLst>
              <a:path h="176253" w="3180817">
                <a:moveTo>
                  <a:pt x="0" y="0"/>
                </a:moveTo>
                <a:lnTo>
                  <a:pt x="3180818" y="0"/>
                </a:lnTo>
                <a:lnTo>
                  <a:pt x="318081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67400" y="2771450"/>
            <a:ext cx="8056358" cy="10567110"/>
          </a:xfrm>
          <a:custGeom>
            <a:avLst/>
            <a:gdLst/>
            <a:ahLst/>
            <a:cxnLst/>
            <a:rect r="r" b="b" t="t" l="l"/>
            <a:pathLst>
              <a:path h="10567110" w="8056358">
                <a:moveTo>
                  <a:pt x="0" y="0"/>
                </a:moveTo>
                <a:lnTo>
                  <a:pt x="8056358" y="0"/>
                </a:lnTo>
                <a:lnTo>
                  <a:pt x="8056358" y="10567110"/>
                </a:lnTo>
                <a:lnTo>
                  <a:pt x="0" y="10567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2116" y="-613678"/>
            <a:ext cx="1833648" cy="1400398"/>
          </a:xfrm>
          <a:custGeom>
            <a:avLst/>
            <a:gdLst/>
            <a:ahLst/>
            <a:cxnLst/>
            <a:rect r="r" b="b" t="t" l="l"/>
            <a:pathLst>
              <a:path h="1400398" w="1833648">
                <a:moveTo>
                  <a:pt x="0" y="0"/>
                </a:moveTo>
                <a:lnTo>
                  <a:pt x="1833648" y="0"/>
                </a:lnTo>
                <a:lnTo>
                  <a:pt x="1833648" y="1400398"/>
                </a:lnTo>
                <a:lnTo>
                  <a:pt x="0" y="1400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1100" y="-3398074"/>
            <a:ext cx="8394502" cy="6406848"/>
          </a:xfrm>
          <a:custGeom>
            <a:avLst/>
            <a:gdLst/>
            <a:ahLst/>
            <a:cxnLst/>
            <a:rect r="r" b="b" t="t" l="l"/>
            <a:pathLst>
              <a:path h="6406848" w="8394502">
                <a:moveTo>
                  <a:pt x="0" y="0"/>
                </a:moveTo>
                <a:lnTo>
                  <a:pt x="8394502" y="0"/>
                </a:lnTo>
                <a:lnTo>
                  <a:pt x="8394502" y="6406848"/>
                </a:lnTo>
                <a:lnTo>
                  <a:pt x="0" y="64068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339" t="-50337" r="-9379" b="-533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92075" y="-1096683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90845" y="-777991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98757" y="115647"/>
            <a:ext cx="2987007" cy="176253"/>
          </a:xfrm>
          <a:custGeom>
            <a:avLst/>
            <a:gdLst/>
            <a:ahLst/>
            <a:cxnLst/>
            <a:rect r="r" b="b" t="t" l="l"/>
            <a:pathLst>
              <a:path h="176253" w="2987007">
                <a:moveTo>
                  <a:pt x="0" y="0"/>
                </a:moveTo>
                <a:lnTo>
                  <a:pt x="2987008" y="0"/>
                </a:lnTo>
                <a:lnTo>
                  <a:pt x="298700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90862" y="-3700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96012" y="-513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48610" y="512657"/>
            <a:ext cx="15408000" cy="1238275"/>
            <a:chOff x="0" y="0"/>
            <a:chExt cx="20544000" cy="16510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544000" cy="1651033"/>
            </a:xfrm>
            <a:custGeom>
              <a:avLst/>
              <a:gdLst/>
              <a:ahLst/>
              <a:cxnLst/>
              <a:rect r="r" b="b" t="t" l="l"/>
              <a:pathLst>
                <a:path h="1651033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1651033"/>
                  </a:lnTo>
                  <a:lnTo>
                    <a:pt x="0" y="1651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20544000" cy="16510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Res</a:t>
              </a: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ults and Performance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056610" y="679450"/>
            <a:ext cx="998220" cy="1822450"/>
            <a:chOff x="0" y="0"/>
            <a:chExt cx="1330960" cy="24299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30960" cy="2429933"/>
            </a:xfrm>
            <a:custGeom>
              <a:avLst/>
              <a:gdLst/>
              <a:ahLst/>
              <a:cxnLst/>
              <a:rect r="r" b="b" t="t" l="l"/>
              <a:pathLst>
                <a:path h="2429933" w="1330960">
                  <a:moveTo>
                    <a:pt x="0" y="0"/>
                  </a:moveTo>
                  <a:lnTo>
                    <a:pt x="1330960" y="0"/>
                  </a:lnTo>
                  <a:lnTo>
                    <a:pt x="1330960" y="2429933"/>
                  </a:lnTo>
                  <a:lnTo>
                    <a:pt x="0" y="2429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330960" cy="2506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63"/>
                </a:lnSpc>
              </a:pPr>
              <a:r>
                <a:rPr lang="en-US" sz="2799">
                  <a:solidFill>
                    <a:srgbClr val="F5F8FF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" y="8264567"/>
            <a:ext cx="4616812" cy="2282244"/>
          </a:xfrm>
          <a:custGeom>
            <a:avLst/>
            <a:gdLst/>
            <a:ahLst/>
            <a:cxnLst/>
            <a:rect r="r" b="b" t="t" l="l"/>
            <a:pathLst>
              <a:path h="2282244" w="4616812">
                <a:moveTo>
                  <a:pt x="0" y="0"/>
                </a:moveTo>
                <a:lnTo>
                  <a:pt x="4616812" y="0"/>
                </a:lnTo>
                <a:lnTo>
                  <a:pt x="4616812" y="2282244"/>
                </a:lnTo>
                <a:lnTo>
                  <a:pt x="0" y="22822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592359" y="8762927"/>
            <a:ext cx="287250" cy="287250"/>
            <a:chOff x="0" y="0"/>
            <a:chExt cx="383000" cy="383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20" id="20"/>
          <p:cNvSpPr/>
          <p:nvPr/>
        </p:nvSpPr>
        <p:spPr>
          <a:xfrm rot="7321">
            <a:off x="-257385" y="8906550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8662108" y="8832736"/>
            <a:ext cx="147600" cy="147600"/>
            <a:chOff x="0" y="0"/>
            <a:chExt cx="196800" cy="196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28700" y="1741407"/>
            <a:ext cx="13522975" cy="632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3"/>
              </a:lnSpc>
            </a:pPr>
          </a:p>
          <a:p>
            <a:pPr algn="l">
              <a:lnSpc>
                <a:spcPts val="4047"/>
              </a:lnSpc>
            </a:pPr>
            <a:r>
              <a:rPr lang="en-US" sz="2933" b="true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933" b="true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on</a:t>
            </a:r>
            <a:r>
              <a:rPr lang="en-US" b="true" sz="2933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933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Test</a:t>
            </a:r>
            <a:r>
              <a:rPr lang="en-US" b="true" sz="2933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 Se</a:t>
            </a:r>
            <a:r>
              <a:rPr lang="en-US" b="true" sz="2933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2933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</a:p>
          <a:p>
            <a:pPr algn="l">
              <a:lnSpc>
                <a:spcPts val="3633"/>
              </a:lnSpc>
            </a:pPr>
          </a:p>
          <a:p>
            <a:pPr algn="l" marL="611680" indent="-305840" lvl="1">
              <a:lnSpc>
                <a:spcPts val="3909"/>
              </a:lnSpc>
              <a:buFont typeface="Arial"/>
              <a:buChar char="•"/>
            </a:pPr>
            <a:r>
              <a:rPr lang="en-US" sz="28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ROUGE-1: 0.0421</a:t>
            </a:r>
          </a:p>
          <a:p>
            <a:pPr algn="l" marL="611680" indent="-305840" lvl="1">
              <a:lnSpc>
                <a:spcPts val="3909"/>
              </a:lnSpc>
              <a:buFont typeface="Arial"/>
              <a:buChar char="•"/>
            </a:pPr>
            <a:r>
              <a:rPr lang="en-US" sz="28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ROUGE-2: 0.0015</a:t>
            </a:r>
          </a:p>
          <a:p>
            <a:pPr algn="l" marL="611680" indent="-305840" lvl="1">
              <a:lnSpc>
                <a:spcPts val="3909"/>
              </a:lnSpc>
              <a:buFont typeface="Arial"/>
              <a:buChar char="•"/>
            </a:pPr>
            <a:r>
              <a:rPr lang="en-US" sz="28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ROUGE-L: 0.0421</a:t>
            </a:r>
          </a:p>
          <a:p>
            <a:pPr algn="l" marL="611680" indent="-305840" lvl="1">
              <a:lnSpc>
                <a:spcPts val="3909"/>
              </a:lnSpc>
              <a:buFont typeface="Arial"/>
              <a:buChar char="•"/>
            </a:pPr>
            <a:r>
              <a:rPr lang="en-US" sz="28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BLEU Score: 0.2341</a:t>
            </a:r>
          </a:p>
          <a:p>
            <a:pPr algn="l">
              <a:lnSpc>
                <a:spcPts val="3633"/>
              </a:lnSpc>
            </a:pPr>
          </a:p>
          <a:p>
            <a:pPr algn="l">
              <a:lnSpc>
                <a:spcPts val="3633"/>
              </a:lnSpc>
            </a:pPr>
            <a:r>
              <a:rPr lang="en-US" sz="26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</a:p>
          <a:p>
            <a:pPr algn="l">
              <a:lnSpc>
                <a:spcPts val="4461"/>
              </a:lnSpc>
            </a:pPr>
            <a:r>
              <a:rPr lang="en-US" sz="3233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233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Fine-Tuned</a:t>
            </a:r>
            <a:r>
              <a:rPr lang="en-US" b="true" sz="3233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 Model vs Pretrained:</a:t>
            </a:r>
          </a:p>
          <a:p>
            <a:pPr algn="l">
              <a:lnSpc>
                <a:spcPts val="3633"/>
              </a:lnSpc>
            </a:pPr>
          </a:p>
          <a:p>
            <a:pPr algn="l" marL="611680" indent="-305840" lvl="1">
              <a:lnSpc>
                <a:spcPts val="3909"/>
              </a:lnSpc>
              <a:buFont typeface="Arial"/>
              <a:buChar char="•"/>
            </a:pPr>
            <a:r>
              <a:rPr lang="en-US" sz="28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</a:t>
            </a:r>
            <a:r>
              <a:rPr lang="en-US" sz="28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e-tuned model performed better in ROUGE and BLEU metrics compared to the pretrained AraBART model.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51620" y="-3083244"/>
            <a:ext cx="5166722" cy="4819369"/>
          </a:xfrm>
          <a:custGeom>
            <a:avLst/>
            <a:gdLst/>
            <a:ahLst/>
            <a:cxnLst/>
            <a:rect r="r" b="b" t="t" l="l"/>
            <a:pathLst>
              <a:path h="4819369" w="5166722">
                <a:moveTo>
                  <a:pt x="0" y="0"/>
                </a:moveTo>
                <a:lnTo>
                  <a:pt x="5166722" y="0"/>
                </a:lnTo>
                <a:lnTo>
                  <a:pt x="5166722" y="4819369"/>
                </a:lnTo>
                <a:lnTo>
                  <a:pt x="0" y="481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67710" y="4136390"/>
            <a:ext cx="17583150" cy="1819910"/>
            <a:chOff x="0" y="0"/>
            <a:chExt cx="23444200" cy="24265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44200" cy="2426547"/>
            </a:xfrm>
            <a:custGeom>
              <a:avLst/>
              <a:gdLst/>
              <a:ahLst/>
              <a:cxnLst/>
              <a:rect r="r" b="b" t="t" l="l"/>
              <a:pathLst>
                <a:path h="2426547" w="23444200">
                  <a:moveTo>
                    <a:pt x="0" y="0"/>
                  </a:moveTo>
                  <a:lnTo>
                    <a:pt x="23444200" y="0"/>
                  </a:lnTo>
                  <a:lnTo>
                    <a:pt x="23444200" y="2426547"/>
                  </a:lnTo>
                  <a:lnTo>
                    <a:pt x="0" y="24265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38125"/>
              <a:ext cx="23444200" cy="218842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9599"/>
                </a:lnSpc>
              </a:pPr>
              <a:r>
                <a:rPr lang="en-US" b="true" sz="9999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Model limitation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1720558" y="-2311050"/>
            <a:ext cx="7231500" cy="5519250"/>
          </a:xfrm>
          <a:custGeom>
            <a:avLst/>
            <a:gdLst/>
            <a:ahLst/>
            <a:cxnLst/>
            <a:rect r="r" b="b" t="t" l="l"/>
            <a:pathLst>
              <a:path h="5519250" w="7231500">
                <a:moveTo>
                  <a:pt x="7231500" y="0"/>
                </a:moveTo>
                <a:lnTo>
                  <a:pt x="0" y="0"/>
                </a:lnTo>
                <a:lnTo>
                  <a:pt x="0" y="5519250"/>
                </a:lnTo>
                <a:lnTo>
                  <a:pt x="7231500" y="5519250"/>
                </a:lnTo>
                <a:lnTo>
                  <a:pt x="7231500" y="0"/>
                </a:lnTo>
                <a:close/>
              </a:path>
            </a:pathLst>
          </a:custGeom>
          <a:blipFill>
            <a:blip r:embed="rId4"/>
            <a:stretch>
              <a:fillRect l="-22339" t="-50337" r="-9379" b="-5331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477675" y="-5628542"/>
            <a:ext cx="12382442" cy="13138071"/>
          </a:xfrm>
          <a:custGeom>
            <a:avLst/>
            <a:gdLst/>
            <a:ahLst/>
            <a:cxnLst/>
            <a:rect r="r" b="b" t="t" l="l"/>
            <a:pathLst>
              <a:path h="13138071" w="12382442">
                <a:moveTo>
                  <a:pt x="0" y="0"/>
                </a:moveTo>
                <a:lnTo>
                  <a:pt x="12382442" y="0"/>
                </a:lnTo>
                <a:lnTo>
                  <a:pt x="12382442" y="13138071"/>
                </a:lnTo>
                <a:lnTo>
                  <a:pt x="0" y="13138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1847322" y="6727230"/>
            <a:ext cx="7231500" cy="5519250"/>
          </a:xfrm>
          <a:custGeom>
            <a:avLst/>
            <a:gdLst/>
            <a:ahLst/>
            <a:cxnLst/>
            <a:rect r="r" b="b" t="t" l="l"/>
            <a:pathLst>
              <a:path h="5519250" w="7231500">
                <a:moveTo>
                  <a:pt x="7231500" y="0"/>
                </a:moveTo>
                <a:lnTo>
                  <a:pt x="0" y="0"/>
                </a:lnTo>
                <a:lnTo>
                  <a:pt x="0" y="5519250"/>
                </a:lnTo>
                <a:lnTo>
                  <a:pt x="7231500" y="5519250"/>
                </a:lnTo>
                <a:lnTo>
                  <a:pt x="7231500" y="0"/>
                </a:lnTo>
                <a:close/>
              </a:path>
            </a:pathLst>
          </a:custGeom>
          <a:blipFill>
            <a:blip r:embed="rId4"/>
            <a:stretch>
              <a:fillRect l="-22339" t="-50337" r="-9379" b="-5331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59122" y="4532140"/>
            <a:ext cx="9519718" cy="9506527"/>
          </a:xfrm>
          <a:custGeom>
            <a:avLst/>
            <a:gdLst/>
            <a:ahLst/>
            <a:cxnLst/>
            <a:rect r="r" b="b" t="t" l="l"/>
            <a:pathLst>
              <a:path h="9506527" w="9519718">
                <a:moveTo>
                  <a:pt x="0" y="0"/>
                </a:moveTo>
                <a:lnTo>
                  <a:pt x="9519717" y="0"/>
                </a:lnTo>
                <a:lnTo>
                  <a:pt x="9519717" y="9506527"/>
                </a:lnTo>
                <a:lnTo>
                  <a:pt x="0" y="9506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7630" y="9910380"/>
            <a:ext cx="878400" cy="878200"/>
          </a:xfrm>
          <a:custGeom>
            <a:avLst/>
            <a:gdLst/>
            <a:ahLst/>
            <a:cxnLst/>
            <a:rect r="r" b="b" t="t" l="l"/>
            <a:pathLst>
              <a:path h="878200" w="878400">
                <a:moveTo>
                  <a:pt x="0" y="0"/>
                </a:moveTo>
                <a:lnTo>
                  <a:pt x="878400" y="0"/>
                </a:lnTo>
                <a:lnTo>
                  <a:pt x="878400" y="878200"/>
                </a:lnTo>
                <a:lnTo>
                  <a:pt x="0" y="8782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160059" y="6029877"/>
            <a:ext cx="287250" cy="287250"/>
            <a:chOff x="0" y="0"/>
            <a:chExt cx="383000" cy="383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13" id="13"/>
          <p:cNvSpPr/>
          <p:nvPr/>
        </p:nvSpPr>
        <p:spPr>
          <a:xfrm rot="5589">
            <a:off x="1539367" y="6173500"/>
            <a:ext cx="11715465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3229808" y="6099686"/>
            <a:ext cx="147600" cy="147600"/>
            <a:chOff x="0" y="0"/>
            <a:chExt cx="196800" cy="196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894330" y="2437130"/>
            <a:ext cx="6096000" cy="2054200"/>
            <a:chOff x="0" y="0"/>
            <a:chExt cx="8128000" cy="273893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0" cy="2738934"/>
            </a:xfrm>
            <a:custGeom>
              <a:avLst/>
              <a:gdLst/>
              <a:ahLst/>
              <a:cxnLst/>
              <a:rect r="r" b="b" t="t" l="l"/>
              <a:pathLst>
                <a:path h="2738934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2738934"/>
                  </a:lnTo>
                  <a:lnTo>
                    <a:pt x="0" y="2738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9525"/>
              <a:ext cx="8128000" cy="27294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999"/>
                </a:lnSpc>
              </a:pPr>
              <a:r>
                <a:rPr lang="en-US" sz="9999" b="true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03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14226" y="2839882"/>
            <a:ext cx="995751" cy="2925656"/>
            <a:chOff x="0" y="0"/>
            <a:chExt cx="1327668" cy="39008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12924" y="2839882"/>
            <a:ext cx="995751" cy="2925656"/>
            <a:chOff x="0" y="0"/>
            <a:chExt cx="1327668" cy="39008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511619" y="2839882"/>
            <a:ext cx="995751" cy="2925656"/>
            <a:chOff x="0" y="0"/>
            <a:chExt cx="1327668" cy="39008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910317" y="2839882"/>
            <a:ext cx="995751" cy="2925656"/>
            <a:chOff x="0" y="0"/>
            <a:chExt cx="1327668" cy="39008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6918" y="-112874"/>
            <a:ext cx="3077124" cy="1943178"/>
          </a:xfrm>
          <a:custGeom>
            <a:avLst/>
            <a:gdLst/>
            <a:ahLst/>
            <a:cxnLst/>
            <a:rect r="r" b="b" t="t" l="l"/>
            <a:pathLst>
              <a:path h="1943178" w="3077124">
                <a:moveTo>
                  <a:pt x="0" y="0"/>
                </a:moveTo>
                <a:lnTo>
                  <a:pt x="3077124" y="0"/>
                </a:lnTo>
                <a:lnTo>
                  <a:pt x="3077124" y="1943178"/>
                </a:lnTo>
                <a:lnTo>
                  <a:pt x="0" y="194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0520933">
            <a:off x="-1801729" y="-1910752"/>
            <a:ext cx="5561194" cy="4816015"/>
            <a:chOff x="0" y="0"/>
            <a:chExt cx="7414926" cy="64213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14895" cy="6421374"/>
            </a:xfrm>
            <a:custGeom>
              <a:avLst/>
              <a:gdLst/>
              <a:ahLst/>
              <a:cxnLst/>
              <a:rect r="r" b="b" t="t" l="l"/>
              <a:pathLst>
                <a:path h="6421374" w="7414895">
                  <a:moveTo>
                    <a:pt x="1852676" y="0"/>
                  </a:moveTo>
                  <a:lnTo>
                    <a:pt x="0" y="3209544"/>
                  </a:lnTo>
                  <a:lnTo>
                    <a:pt x="1852676" y="6421374"/>
                  </a:lnTo>
                  <a:lnTo>
                    <a:pt x="5562219" y="6421374"/>
                  </a:lnTo>
                  <a:lnTo>
                    <a:pt x="7414895" y="3209544"/>
                  </a:lnTo>
                  <a:lnTo>
                    <a:pt x="556221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5F8FF">
                    <a:alpha val="100000"/>
                  </a:srgbClr>
                </a:gs>
                <a:gs pos="22000">
                  <a:srgbClr val="F5F8FF">
                    <a:alpha val="100000"/>
                  </a:srgbClr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13779073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-7479050">
            <a:off x="-4571135" y="-3278285"/>
            <a:ext cx="9779726" cy="7464120"/>
          </a:xfrm>
          <a:custGeom>
            <a:avLst/>
            <a:gdLst/>
            <a:ahLst/>
            <a:cxnLst/>
            <a:rect r="r" b="b" t="t" l="l"/>
            <a:pathLst>
              <a:path h="7464120" w="9779726">
                <a:moveTo>
                  <a:pt x="0" y="0"/>
                </a:moveTo>
                <a:lnTo>
                  <a:pt x="9779726" y="0"/>
                </a:lnTo>
                <a:lnTo>
                  <a:pt x="9779726" y="7464120"/>
                </a:lnTo>
                <a:lnTo>
                  <a:pt x="0" y="7464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299" r="0" b="-273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85239" y="-5612746"/>
            <a:ext cx="12382442" cy="12382442"/>
          </a:xfrm>
          <a:custGeom>
            <a:avLst/>
            <a:gdLst/>
            <a:ahLst/>
            <a:cxnLst/>
            <a:rect r="r" b="b" t="t" l="l"/>
            <a:pathLst>
              <a:path h="12382442" w="12382442">
                <a:moveTo>
                  <a:pt x="0" y="0"/>
                </a:moveTo>
                <a:lnTo>
                  <a:pt x="12382442" y="0"/>
                </a:lnTo>
                <a:lnTo>
                  <a:pt x="12382442" y="12382442"/>
                </a:lnTo>
                <a:lnTo>
                  <a:pt x="0" y="123824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824" y="-696100"/>
            <a:ext cx="878400" cy="878200"/>
          </a:xfrm>
          <a:custGeom>
            <a:avLst/>
            <a:gdLst/>
            <a:ahLst/>
            <a:cxnLst/>
            <a:rect r="r" b="b" t="t" l="l"/>
            <a:pathLst>
              <a:path h="878200" w="878400">
                <a:moveTo>
                  <a:pt x="0" y="0"/>
                </a:moveTo>
                <a:lnTo>
                  <a:pt x="878400" y="0"/>
                </a:lnTo>
                <a:lnTo>
                  <a:pt x="878400" y="878200"/>
                </a:lnTo>
                <a:lnTo>
                  <a:pt x="0" y="878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5400000">
            <a:off x="13506750" y="5797200"/>
            <a:ext cx="8207300" cy="6264000"/>
          </a:xfrm>
          <a:custGeom>
            <a:avLst/>
            <a:gdLst/>
            <a:ahLst/>
            <a:cxnLst/>
            <a:rect r="r" b="b" t="t" l="l"/>
            <a:pathLst>
              <a:path h="6264000" w="8207300">
                <a:moveTo>
                  <a:pt x="8207300" y="0"/>
                </a:moveTo>
                <a:lnTo>
                  <a:pt x="0" y="0"/>
                </a:lnTo>
                <a:lnTo>
                  <a:pt x="0" y="6264000"/>
                </a:lnTo>
                <a:lnTo>
                  <a:pt x="8207300" y="6264000"/>
                </a:lnTo>
                <a:lnTo>
                  <a:pt x="8207300" y="0"/>
                </a:lnTo>
                <a:close/>
              </a:path>
            </a:pathLst>
          </a:custGeom>
          <a:blipFill>
            <a:blip r:embed="rId9"/>
            <a:stretch>
              <a:fillRect l="-22339" t="-50337" r="-9379" b="-5331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46137" y="8345329"/>
            <a:ext cx="2373544" cy="2956810"/>
          </a:xfrm>
          <a:custGeom>
            <a:avLst/>
            <a:gdLst/>
            <a:ahLst/>
            <a:cxnLst/>
            <a:rect r="r" b="b" t="t" l="l"/>
            <a:pathLst>
              <a:path h="2956810" w="2373544">
                <a:moveTo>
                  <a:pt x="0" y="0"/>
                </a:moveTo>
                <a:lnTo>
                  <a:pt x="2373544" y="0"/>
                </a:lnTo>
                <a:lnTo>
                  <a:pt x="2373544" y="2956810"/>
                </a:lnTo>
                <a:lnTo>
                  <a:pt x="0" y="2956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10688" y="5385840"/>
            <a:ext cx="10238410" cy="6306630"/>
          </a:xfrm>
          <a:custGeom>
            <a:avLst/>
            <a:gdLst/>
            <a:ahLst/>
            <a:cxnLst/>
            <a:rect r="r" b="b" t="t" l="l"/>
            <a:pathLst>
              <a:path h="6306630" w="10238410">
                <a:moveTo>
                  <a:pt x="0" y="0"/>
                </a:moveTo>
                <a:lnTo>
                  <a:pt x="10238410" y="0"/>
                </a:lnTo>
                <a:lnTo>
                  <a:pt x="10238410" y="6306630"/>
                </a:lnTo>
                <a:lnTo>
                  <a:pt x="0" y="63066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4581329" y="8220033"/>
            <a:ext cx="275262" cy="275262"/>
            <a:chOff x="0" y="0"/>
            <a:chExt cx="367016" cy="3670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5400000">
            <a:off x="14622795" y="8261499"/>
            <a:ext cx="192381" cy="192381"/>
            <a:chOff x="0" y="0"/>
            <a:chExt cx="256508" cy="2565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13833679" y="7451883"/>
            <a:ext cx="275262" cy="275262"/>
            <a:chOff x="0" y="0"/>
            <a:chExt cx="367016" cy="36701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13875145" y="7493349"/>
            <a:ext cx="192381" cy="192381"/>
            <a:chOff x="0" y="0"/>
            <a:chExt cx="256508" cy="2565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260609" y="7360295"/>
            <a:ext cx="8139022" cy="3805384"/>
          </a:xfrm>
          <a:custGeom>
            <a:avLst/>
            <a:gdLst/>
            <a:ahLst/>
            <a:cxnLst/>
            <a:rect r="r" b="b" t="t" l="l"/>
            <a:pathLst>
              <a:path h="3805384" w="8139022">
                <a:moveTo>
                  <a:pt x="0" y="0"/>
                </a:moveTo>
                <a:lnTo>
                  <a:pt x="8139022" y="0"/>
                </a:lnTo>
                <a:lnTo>
                  <a:pt x="8139022" y="3805384"/>
                </a:lnTo>
                <a:lnTo>
                  <a:pt x="0" y="38053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262777" y="7977915"/>
            <a:ext cx="8139022" cy="3805384"/>
          </a:xfrm>
          <a:custGeom>
            <a:avLst/>
            <a:gdLst/>
            <a:ahLst/>
            <a:cxnLst/>
            <a:rect r="r" b="b" t="t" l="l"/>
            <a:pathLst>
              <a:path h="3805384" w="8139022">
                <a:moveTo>
                  <a:pt x="0" y="0"/>
                </a:moveTo>
                <a:lnTo>
                  <a:pt x="8139022" y="0"/>
                </a:lnTo>
                <a:lnTo>
                  <a:pt x="8139022" y="3805384"/>
                </a:lnTo>
                <a:lnTo>
                  <a:pt x="0" y="38053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113637" y="7360287"/>
            <a:ext cx="1164850" cy="1164100"/>
          </a:xfrm>
          <a:custGeom>
            <a:avLst/>
            <a:gdLst/>
            <a:ahLst/>
            <a:cxnLst/>
            <a:rect r="r" b="b" t="t" l="l"/>
            <a:pathLst>
              <a:path h="1164100" w="1164850">
                <a:moveTo>
                  <a:pt x="0" y="0"/>
                </a:moveTo>
                <a:lnTo>
                  <a:pt x="1164850" y="0"/>
                </a:lnTo>
                <a:lnTo>
                  <a:pt x="1164850" y="1164100"/>
                </a:lnTo>
                <a:lnTo>
                  <a:pt x="0" y="11641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829004" y="9810410"/>
            <a:ext cx="3302048" cy="1399856"/>
          </a:xfrm>
          <a:custGeom>
            <a:avLst/>
            <a:gdLst/>
            <a:ahLst/>
            <a:cxnLst/>
            <a:rect r="r" b="b" t="t" l="l"/>
            <a:pathLst>
              <a:path h="1399856" w="3302048">
                <a:moveTo>
                  <a:pt x="0" y="0"/>
                </a:moveTo>
                <a:lnTo>
                  <a:pt x="3302048" y="0"/>
                </a:lnTo>
                <a:lnTo>
                  <a:pt x="3302048" y="1399856"/>
                </a:lnTo>
                <a:lnTo>
                  <a:pt x="0" y="139985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337839" y="9448047"/>
            <a:ext cx="946907" cy="937752"/>
          </a:xfrm>
          <a:custGeom>
            <a:avLst/>
            <a:gdLst/>
            <a:ahLst/>
            <a:cxnLst/>
            <a:rect r="r" b="b" t="t" l="l"/>
            <a:pathLst>
              <a:path h="937752" w="946907">
                <a:moveTo>
                  <a:pt x="0" y="0"/>
                </a:moveTo>
                <a:lnTo>
                  <a:pt x="946908" y="0"/>
                </a:lnTo>
                <a:lnTo>
                  <a:pt x="946908" y="937752"/>
                </a:lnTo>
                <a:lnTo>
                  <a:pt x="0" y="93775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856439" y="9577947"/>
            <a:ext cx="946907" cy="937752"/>
          </a:xfrm>
          <a:custGeom>
            <a:avLst/>
            <a:gdLst/>
            <a:ahLst/>
            <a:cxnLst/>
            <a:rect r="r" b="b" t="t" l="l"/>
            <a:pathLst>
              <a:path h="937752" w="946907">
                <a:moveTo>
                  <a:pt x="0" y="0"/>
                </a:moveTo>
                <a:lnTo>
                  <a:pt x="946908" y="0"/>
                </a:lnTo>
                <a:lnTo>
                  <a:pt x="946908" y="937752"/>
                </a:lnTo>
                <a:lnTo>
                  <a:pt x="0" y="93775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-5400000">
            <a:off x="11940329" y="9909207"/>
            <a:ext cx="275262" cy="275262"/>
            <a:chOff x="0" y="0"/>
            <a:chExt cx="367016" cy="36701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27" id="27"/>
          <p:cNvGrpSpPr/>
          <p:nvPr/>
        </p:nvGrpSpPr>
        <p:grpSpPr>
          <a:xfrm rot="-5400000">
            <a:off x="11981795" y="9950673"/>
            <a:ext cx="192381" cy="192381"/>
            <a:chOff x="0" y="0"/>
            <a:chExt cx="256508" cy="25650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295640" y="9079750"/>
            <a:ext cx="13382400" cy="1063800"/>
            <a:chOff x="0" y="0"/>
            <a:chExt cx="17843200" cy="1418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843201" cy="1418400"/>
            </a:xfrm>
            <a:custGeom>
              <a:avLst/>
              <a:gdLst/>
              <a:ahLst/>
              <a:cxnLst/>
              <a:rect r="r" b="b" t="t" l="l"/>
              <a:pathLst>
                <a:path h="1418400" w="17843201">
                  <a:moveTo>
                    <a:pt x="0" y="0"/>
                  </a:moveTo>
                  <a:lnTo>
                    <a:pt x="17843201" y="0"/>
                  </a:lnTo>
                  <a:lnTo>
                    <a:pt x="17843201" y="1418400"/>
                  </a:lnTo>
                  <a:lnTo>
                    <a:pt x="0" y="1418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0"/>
              <a:ext cx="17843200" cy="15136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8280"/>
                </a:lnSpc>
              </a:pPr>
              <a:r>
                <a:rPr lang="en-US" b="true" sz="6000">
                  <a:solidFill>
                    <a:srgbClr val="F5F8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77600" y="1273091"/>
            <a:ext cx="16581700" cy="6600049"/>
            <a:chOff x="0" y="0"/>
            <a:chExt cx="19247574" cy="766115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247574" cy="7661153"/>
            </a:xfrm>
            <a:custGeom>
              <a:avLst/>
              <a:gdLst/>
              <a:ahLst/>
              <a:cxnLst/>
              <a:rect r="r" b="b" t="t" l="l"/>
              <a:pathLst>
                <a:path h="7661153" w="19247574">
                  <a:moveTo>
                    <a:pt x="0" y="0"/>
                  </a:moveTo>
                  <a:lnTo>
                    <a:pt x="19247574" y="0"/>
                  </a:lnTo>
                  <a:lnTo>
                    <a:pt x="19247574" y="7661153"/>
                  </a:lnTo>
                  <a:lnTo>
                    <a:pt x="0" y="76611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19247574" cy="77373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02"/>
                </a:lnSpc>
              </a:pPr>
            </a:p>
            <a:p>
              <a:pPr algn="l" marL="647715" indent="-323857" lvl="1">
                <a:lnSpc>
                  <a:spcPts val="414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Contextual Understanding</a:t>
              </a:r>
              <a:r>
                <a:rPr lang="en-US" sz="30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: The model may not capture deep semantic meaning,     especially for complex paragraphs.</a:t>
              </a:r>
            </a:p>
            <a:p>
              <a:pPr algn="l">
                <a:lnSpc>
                  <a:spcPts val="4140"/>
                </a:lnSpc>
              </a:pPr>
            </a:p>
            <a:p>
              <a:pPr algn="l" marL="669304" indent="-334652" lvl="1">
                <a:lnSpc>
                  <a:spcPts val="4278"/>
                </a:lnSpc>
                <a:buFont typeface="Arial"/>
                <a:buChar char="•"/>
              </a:pPr>
              <a:r>
                <a:rPr lang="en-US" b="true" sz="3100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Data Dependency:</a:t>
              </a:r>
              <a:r>
                <a:rPr lang="en-US" sz="31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 Performance heavily relies on the quality and size of the training  dataset.</a:t>
              </a:r>
            </a:p>
            <a:p>
              <a:pPr algn="l">
                <a:lnSpc>
                  <a:spcPts val="4278"/>
                </a:lnSpc>
              </a:pPr>
            </a:p>
            <a:p>
              <a:pPr algn="l" marL="669304" indent="-334652" lvl="1">
                <a:lnSpc>
                  <a:spcPts val="4278"/>
                </a:lnSpc>
                <a:buFont typeface="Arial"/>
                <a:buChar char="•"/>
              </a:pPr>
              <a:r>
                <a:rPr lang="en-US" b="true" sz="3100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Summary Length</a:t>
              </a:r>
              <a:r>
                <a:rPr lang="en-US" sz="31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: The model may generate overly concise or verbose summaries based on the length constraints.</a:t>
              </a:r>
            </a:p>
            <a:p>
              <a:pPr algn="l">
                <a:lnSpc>
                  <a:spcPts val="4278"/>
                </a:lnSpc>
              </a:pPr>
            </a:p>
            <a:p>
              <a:pPr algn="l" marL="647715" indent="-323857" lvl="1">
                <a:lnSpc>
                  <a:spcPts val="414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Generalization:</a:t>
              </a:r>
              <a:r>
                <a:rPr lang="en-US" sz="30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 Model might struggle with out-of-domain texts or very different writing styles.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-5400000">
            <a:off x="17805179" y="5855957"/>
            <a:ext cx="275262" cy="275262"/>
            <a:chOff x="0" y="0"/>
            <a:chExt cx="367016" cy="36701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5400000">
            <a:off x="17846645" y="5897423"/>
            <a:ext cx="192381" cy="192381"/>
            <a:chOff x="0" y="0"/>
            <a:chExt cx="256508" cy="25650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0494639" y="8600731"/>
            <a:ext cx="287250" cy="287250"/>
            <a:chOff x="0" y="0"/>
            <a:chExt cx="383000" cy="383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41" id="41"/>
          <p:cNvSpPr/>
          <p:nvPr/>
        </p:nvSpPr>
        <p:spPr>
          <a:xfrm rot="7321">
            <a:off x="1644895" y="8744354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2" id="42"/>
          <p:cNvGrpSpPr/>
          <p:nvPr/>
        </p:nvGrpSpPr>
        <p:grpSpPr>
          <a:xfrm rot="0">
            <a:off x="10564388" y="8670540"/>
            <a:ext cx="147600" cy="147600"/>
            <a:chOff x="0" y="0"/>
            <a:chExt cx="196800" cy="196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76603" y="-377838"/>
            <a:ext cx="8410607" cy="10664838"/>
          </a:xfrm>
          <a:custGeom>
            <a:avLst/>
            <a:gdLst/>
            <a:ahLst/>
            <a:cxnLst/>
            <a:rect r="r" b="b" t="t" l="l"/>
            <a:pathLst>
              <a:path h="10664838" w="8410607">
                <a:moveTo>
                  <a:pt x="0" y="0"/>
                </a:moveTo>
                <a:lnTo>
                  <a:pt x="8410606" y="0"/>
                </a:lnTo>
                <a:lnTo>
                  <a:pt x="8410606" y="10664838"/>
                </a:lnTo>
                <a:lnTo>
                  <a:pt x="0" y="10664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51477" y="2729590"/>
            <a:ext cx="4883900" cy="3727498"/>
          </a:xfrm>
          <a:custGeom>
            <a:avLst/>
            <a:gdLst/>
            <a:ahLst/>
            <a:cxnLst/>
            <a:rect r="r" b="b" t="t" l="l"/>
            <a:pathLst>
              <a:path h="3727498" w="4883900">
                <a:moveTo>
                  <a:pt x="0" y="0"/>
                </a:moveTo>
                <a:lnTo>
                  <a:pt x="4883900" y="0"/>
                </a:lnTo>
                <a:lnTo>
                  <a:pt x="4883900" y="3727498"/>
                </a:lnTo>
                <a:lnTo>
                  <a:pt x="0" y="3727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339" t="-50337" r="-9379" b="-5331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86750" y="-234268"/>
            <a:ext cx="6362672" cy="2793533"/>
          </a:xfrm>
          <a:custGeom>
            <a:avLst/>
            <a:gdLst/>
            <a:ahLst/>
            <a:cxnLst/>
            <a:rect r="r" b="b" t="t" l="l"/>
            <a:pathLst>
              <a:path h="2793533" w="6362672">
                <a:moveTo>
                  <a:pt x="0" y="0"/>
                </a:moveTo>
                <a:lnTo>
                  <a:pt x="6362672" y="0"/>
                </a:lnTo>
                <a:lnTo>
                  <a:pt x="6362672" y="2793533"/>
                </a:lnTo>
                <a:lnTo>
                  <a:pt x="0" y="27935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0800000">
            <a:off x="11115783" y="645553"/>
            <a:ext cx="287250" cy="287250"/>
            <a:chOff x="0" y="0"/>
            <a:chExt cx="383000" cy="383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7" id="7"/>
          <p:cNvSpPr/>
          <p:nvPr/>
        </p:nvSpPr>
        <p:spPr>
          <a:xfrm>
            <a:off x="11403033" y="789178"/>
            <a:ext cx="11009023" cy="23447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-10800000">
            <a:off x="11185608" y="715378"/>
            <a:ext cx="147600" cy="147600"/>
            <a:chOff x="0" y="0"/>
            <a:chExt cx="196800" cy="196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617770" y="2729590"/>
            <a:ext cx="35156" cy="35228"/>
            <a:chOff x="0" y="0"/>
            <a:chExt cx="46875" cy="469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127"/>
              <a:ext cx="46736" cy="46863"/>
            </a:xfrm>
            <a:custGeom>
              <a:avLst/>
              <a:gdLst/>
              <a:ahLst/>
              <a:cxnLst/>
              <a:rect r="r" b="b" t="t" l="l"/>
              <a:pathLst>
                <a:path h="46863" w="46736">
                  <a:moveTo>
                    <a:pt x="23241" y="0"/>
                  </a:moveTo>
                  <a:cubicBezTo>
                    <a:pt x="10414" y="0"/>
                    <a:pt x="0" y="10414"/>
                    <a:pt x="0" y="23368"/>
                  </a:cubicBezTo>
                  <a:cubicBezTo>
                    <a:pt x="0" y="36322"/>
                    <a:pt x="10414" y="46863"/>
                    <a:pt x="23368" y="46863"/>
                  </a:cubicBezTo>
                  <a:cubicBezTo>
                    <a:pt x="36322" y="46863"/>
                    <a:pt x="46736" y="36322"/>
                    <a:pt x="46736" y="23368"/>
                  </a:cubicBezTo>
                  <a:cubicBezTo>
                    <a:pt x="46736" y="10414"/>
                    <a:pt x="36322" y="0"/>
                    <a:pt x="23368" y="0"/>
                  </a:cubicBezTo>
                  <a:cubicBezTo>
                    <a:pt x="23241" y="0"/>
                    <a:pt x="23241" y="0"/>
                    <a:pt x="23114" y="0"/>
                  </a:cubicBezTo>
                  <a:close/>
                </a:path>
              </a:pathLst>
            </a:custGeom>
            <a:solidFill>
              <a:srgbClr val="EB910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185696" y="-5430518"/>
            <a:ext cx="26036" cy="26090"/>
            <a:chOff x="0" y="0"/>
            <a:chExt cx="34715" cy="347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127"/>
              <a:ext cx="34544" cy="34671"/>
            </a:xfrm>
            <a:custGeom>
              <a:avLst/>
              <a:gdLst/>
              <a:ahLst/>
              <a:cxnLst/>
              <a:rect r="r" b="b" t="t" l="l"/>
              <a:pathLst>
                <a:path h="34671" w="34544">
                  <a:moveTo>
                    <a:pt x="17145" y="0"/>
                  </a:moveTo>
                  <a:cubicBezTo>
                    <a:pt x="7747" y="0"/>
                    <a:pt x="0" y="7747"/>
                    <a:pt x="0" y="17272"/>
                  </a:cubicBezTo>
                  <a:cubicBezTo>
                    <a:pt x="0" y="26797"/>
                    <a:pt x="7747" y="34671"/>
                    <a:pt x="17272" y="34671"/>
                  </a:cubicBezTo>
                  <a:cubicBezTo>
                    <a:pt x="26797" y="34671"/>
                    <a:pt x="34544" y="26924"/>
                    <a:pt x="34544" y="17272"/>
                  </a:cubicBezTo>
                  <a:cubicBezTo>
                    <a:pt x="34544" y="7620"/>
                    <a:pt x="26797" y="0"/>
                    <a:pt x="17272" y="0"/>
                  </a:cubicBezTo>
                  <a:cubicBezTo>
                    <a:pt x="17145" y="0"/>
                    <a:pt x="17145" y="0"/>
                    <a:pt x="17145" y="0"/>
                  </a:cubicBezTo>
                  <a:close/>
                </a:path>
              </a:pathLst>
            </a:custGeom>
            <a:solidFill>
              <a:srgbClr val="1D1D1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40000" y="890050"/>
            <a:ext cx="10652677" cy="1238275"/>
            <a:chOff x="0" y="0"/>
            <a:chExt cx="14203570" cy="16510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03570" cy="1651033"/>
            </a:xfrm>
            <a:custGeom>
              <a:avLst/>
              <a:gdLst/>
              <a:ahLst/>
              <a:cxnLst/>
              <a:rect r="r" b="b" t="t" l="l"/>
              <a:pathLst>
                <a:path h="1651033" w="14203570">
                  <a:moveTo>
                    <a:pt x="0" y="0"/>
                  </a:moveTo>
                  <a:lnTo>
                    <a:pt x="14203570" y="0"/>
                  </a:lnTo>
                  <a:lnTo>
                    <a:pt x="14203570" y="1651033"/>
                  </a:lnTo>
                  <a:lnTo>
                    <a:pt x="0" y="1651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4203570" cy="16510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 Conclusion: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49644" y="2747204"/>
            <a:ext cx="16588712" cy="397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</a:p>
          <a:p>
            <a:pPr algn="l" marL="647697" indent="-323848" lvl="1">
              <a:lnSpc>
                <a:spcPts val="3599"/>
              </a:lnSpc>
              <a:buFont typeface="Arial"/>
              <a:buChar char="•"/>
            </a:pP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</a:t>
            </a: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um</a:t>
            </a: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mary: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e-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un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d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AraBART model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rf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or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ms well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 g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enerat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ing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summ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ri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es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 A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ra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bic text, with c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om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titive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esult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on ROUGE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nd BLEU met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ics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</a:p>
          <a:p>
            <a:pPr algn="l" marL="647697" indent="-323848" lvl="1">
              <a:lnSpc>
                <a:spcPts val="3599"/>
              </a:lnSpc>
              <a:buFont typeface="Arial"/>
              <a:buChar char="•"/>
            </a:pP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Future</a:t>
            </a: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</a:t>
            </a: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Di</a:t>
            </a: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r</a:t>
            </a: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ect</a:t>
            </a: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</a:t>
            </a: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o</a:t>
            </a: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n</a:t>
            </a:r>
            <a:r>
              <a:rPr lang="en-US" b="true" sz="2999">
                <a:solidFill>
                  <a:srgbClr val="0C0A9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s: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Explor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ing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furth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er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in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-t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u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ing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and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u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gme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ntin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he model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w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add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i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onal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k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owled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s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ou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ce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 for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tt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er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o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rm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nce</a:t>
            </a:r>
            <a:r>
              <a:rPr lang="en-US" sz="2999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657" y="9777126"/>
            <a:ext cx="3180817" cy="176253"/>
          </a:xfrm>
          <a:custGeom>
            <a:avLst/>
            <a:gdLst/>
            <a:ahLst/>
            <a:cxnLst/>
            <a:rect r="r" b="b" t="t" l="l"/>
            <a:pathLst>
              <a:path h="176253" w="3180817">
                <a:moveTo>
                  <a:pt x="0" y="0"/>
                </a:moveTo>
                <a:lnTo>
                  <a:pt x="3180818" y="0"/>
                </a:lnTo>
                <a:lnTo>
                  <a:pt x="318081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67400" y="2771450"/>
            <a:ext cx="8056358" cy="10567110"/>
          </a:xfrm>
          <a:custGeom>
            <a:avLst/>
            <a:gdLst/>
            <a:ahLst/>
            <a:cxnLst/>
            <a:rect r="r" b="b" t="t" l="l"/>
            <a:pathLst>
              <a:path h="10567110" w="8056358">
                <a:moveTo>
                  <a:pt x="0" y="0"/>
                </a:moveTo>
                <a:lnTo>
                  <a:pt x="8056358" y="0"/>
                </a:lnTo>
                <a:lnTo>
                  <a:pt x="8056358" y="10567110"/>
                </a:lnTo>
                <a:lnTo>
                  <a:pt x="0" y="10567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2116" y="-613678"/>
            <a:ext cx="1833648" cy="1400398"/>
          </a:xfrm>
          <a:custGeom>
            <a:avLst/>
            <a:gdLst/>
            <a:ahLst/>
            <a:cxnLst/>
            <a:rect r="r" b="b" t="t" l="l"/>
            <a:pathLst>
              <a:path h="1400398" w="1833648">
                <a:moveTo>
                  <a:pt x="0" y="0"/>
                </a:moveTo>
                <a:lnTo>
                  <a:pt x="1833648" y="0"/>
                </a:lnTo>
                <a:lnTo>
                  <a:pt x="1833648" y="1400398"/>
                </a:lnTo>
                <a:lnTo>
                  <a:pt x="0" y="1400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1100" y="-3398074"/>
            <a:ext cx="8394502" cy="6406848"/>
          </a:xfrm>
          <a:custGeom>
            <a:avLst/>
            <a:gdLst/>
            <a:ahLst/>
            <a:cxnLst/>
            <a:rect r="r" b="b" t="t" l="l"/>
            <a:pathLst>
              <a:path h="6406848" w="8394502">
                <a:moveTo>
                  <a:pt x="0" y="0"/>
                </a:moveTo>
                <a:lnTo>
                  <a:pt x="8394502" y="0"/>
                </a:lnTo>
                <a:lnTo>
                  <a:pt x="8394502" y="6406848"/>
                </a:lnTo>
                <a:lnTo>
                  <a:pt x="0" y="64068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339" t="-50337" r="-9379" b="-533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92075" y="-1096683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90845" y="-777991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98757" y="115647"/>
            <a:ext cx="2987007" cy="176253"/>
          </a:xfrm>
          <a:custGeom>
            <a:avLst/>
            <a:gdLst/>
            <a:ahLst/>
            <a:cxnLst/>
            <a:rect r="r" b="b" t="t" l="l"/>
            <a:pathLst>
              <a:path h="176253" w="2987007">
                <a:moveTo>
                  <a:pt x="0" y="0"/>
                </a:moveTo>
                <a:lnTo>
                  <a:pt x="2987008" y="0"/>
                </a:lnTo>
                <a:lnTo>
                  <a:pt x="298700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90862" y="-3700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96012" y="-513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29168" y="866869"/>
            <a:ext cx="5509165" cy="1238275"/>
            <a:chOff x="0" y="0"/>
            <a:chExt cx="7345554" cy="16510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345554" cy="1651033"/>
            </a:xfrm>
            <a:custGeom>
              <a:avLst/>
              <a:gdLst/>
              <a:ahLst/>
              <a:cxnLst/>
              <a:rect r="r" b="b" t="t" l="l"/>
              <a:pathLst>
                <a:path h="1651033" w="7345554">
                  <a:moveTo>
                    <a:pt x="0" y="0"/>
                  </a:moveTo>
                  <a:lnTo>
                    <a:pt x="7345554" y="0"/>
                  </a:lnTo>
                  <a:lnTo>
                    <a:pt x="7345554" y="1651033"/>
                  </a:lnTo>
                  <a:lnTo>
                    <a:pt x="0" y="1651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7345554" cy="16510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Obje</a:t>
              </a: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ctive: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056610" y="679450"/>
            <a:ext cx="998220" cy="1822450"/>
            <a:chOff x="0" y="0"/>
            <a:chExt cx="1330960" cy="24299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30960" cy="2429933"/>
            </a:xfrm>
            <a:custGeom>
              <a:avLst/>
              <a:gdLst/>
              <a:ahLst/>
              <a:cxnLst/>
              <a:rect r="r" b="b" t="t" l="l"/>
              <a:pathLst>
                <a:path h="2429933" w="1330960">
                  <a:moveTo>
                    <a:pt x="0" y="0"/>
                  </a:moveTo>
                  <a:lnTo>
                    <a:pt x="1330960" y="0"/>
                  </a:lnTo>
                  <a:lnTo>
                    <a:pt x="1330960" y="2429933"/>
                  </a:lnTo>
                  <a:lnTo>
                    <a:pt x="0" y="2429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330960" cy="2506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63"/>
                </a:lnSpc>
              </a:pPr>
              <a:r>
                <a:rPr lang="en-US" sz="2799">
                  <a:solidFill>
                    <a:srgbClr val="F5F8FF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" y="8264567"/>
            <a:ext cx="4616812" cy="2282244"/>
          </a:xfrm>
          <a:custGeom>
            <a:avLst/>
            <a:gdLst/>
            <a:ahLst/>
            <a:cxnLst/>
            <a:rect r="r" b="b" t="t" l="l"/>
            <a:pathLst>
              <a:path h="2282244" w="4616812">
                <a:moveTo>
                  <a:pt x="0" y="0"/>
                </a:moveTo>
                <a:lnTo>
                  <a:pt x="4616812" y="0"/>
                </a:lnTo>
                <a:lnTo>
                  <a:pt x="4616812" y="2282244"/>
                </a:lnTo>
                <a:lnTo>
                  <a:pt x="0" y="22822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592359" y="8762927"/>
            <a:ext cx="287250" cy="287250"/>
            <a:chOff x="0" y="0"/>
            <a:chExt cx="383000" cy="383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20" id="20"/>
          <p:cNvSpPr/>
          <p:nvPr/>
        </p:nvSpPr>
        <p:spPr>
          <a:xfrm rot="7321">
            <a:off x="-257385" y="8906550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8662108" y="8832736"/>
            <a:ext cx="147600" cy="147600"/>
            <a:chOff x="0" y="0"/>
            <a:chExt cx="196800" cy="196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29168" y="2501900"/>
            <a:ext cx="16829663" cy="1485380"/>
            <a:chOff x="0" y="0"/>
            <a:chExt cx="22439551" cy="198050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439551" cy="1980507"/>
            </a:xfrm>
            <a:custGeom>
              <a:avLst/>
              <a:gdLst/>
              <a:ahLst/>
              <a:cxnLst/>
              <a:rect r="r" b="b" t="t" l="l"/>
              <a:pathLst>
                <a:path h="1980507" w="22439551">
                  <a:moveTo>
                    <a:pt x="0" y="0"/>
                  </a:moveTo>
                  <a:lnTo>
                    <a:pt x="22439551" y="0"/>
                  </a:lnTo>
                  <a:lnTo>
                    <a:pt x="22439551" y="1980507"/>
                  </a:lnTo>
                  <a:lnTo>
                    <a:pt x="0" y="1980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22439551" cy="20662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12481" indent="-356241" lvl="1">
                <a:lnSpc>
                  <a:spcPts val="4554"/>
                </a:lnSpc>
                <a:buFont typeface="Arial"/>
                <a:buChar char="•"/>
              </a:pPr>
              <a:r>
                <a:rPr lang="en-US" sz="33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Dev</a:t>
              </a:r>
              <a:r>
                <a:rPr lang="en-US" sz="33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elop an Arabic text summarization model using the AraBART pre-trained transformer model.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29168" y="4120630"/>
            <a:ext cx="16530132" cy="1485380"/>
            <a:chOff x="0" y="0"/>
            <a:chExt cx="22040176" cy="198050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040176" cy="1980507"/>
            </a:xfrm>
            <a:custGeom>
              <a:avLst/>
              <a:gdLst/>
              <a:ahLst/>
              <a:cxnLst/>
              <a:rect r="r" b="b" t="t" l="l"/>
              <a:pathLst>
                <a:path h="1980507" w="22040176">
                  <a:moveTo>
                    <a:pt x="0" y="0"/>
                  </a:moveTo>
                  <a:lnTo>
                    <a:pt x="22040176" y="0"/>
                  </a:lnTo>
                  <a:lnTo>
                    <a:pt x="22040176" y="1980507"/>
                  </a:lnTo>
                  <a:lnTo>
                    <a:pt x="0" y="1980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85725"/>
              <a:ext cx="22040176" cy="20662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12481" indent="-356241" lvl="1">
                <a:lnSpc>
                  <a:spcPts val="4554"/>
                </a:lnSpc>
                <a:buFont typeface="Arial"/>
                <a:buChar char="•"/>
              </a:pPr>
              <a:r>
                <a:rPr lang="en-US" sz="33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Implement preprocessing techniques to clean the dataset and prepare it for model training.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60561" y="5625060"/>
            <a:ext cx="16766879" cy="1485380"/>
            <a:chOff x="0" y="0"/>
            <a:chExt cx="22355839" cy="198050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355839" cy="1980507"/>
            </a:xfrm>
            <a:custGeom>
              <a:avLst/>
              <a:gdLst/>
              <a:ahLst/>
              <a:cxnLst/>
              <a:rect r="r" b="b" t="t" l="l"/>
              <a:pathLst>
                <a:path h="1980507" w="22355839">
                  <a:moveTo>
                    <a:pt x="0" y="0"/>
                  </a:moveTo>
                  <a:lnTo>
                    <a:pt x="22355839" y="0"/>
                  </a:lnTo>
                  <a:lnTo>
                    <a:pt x="22355839" y="1980507"/>
                  </a:lnTo>
                  <a:lnTo>
                    <a:pt x="0" y="1980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85725"/>
              <a:ext cx="22355839" cy="20662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12481" indent="-356241" lvl="1">
                <a:lnSpc>
                  <a:spcPts val="4554"/>
                </a:lnSpc>
                <a:buFont typeface="Arial"/>
                <a:buChar char="•"/>
              </a:pPr>
              <a:r>
                <a:rPr lang="en-US" sz="33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Fine-tune the model on a custom dataset and evaluate its performance.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7433" y="5422928"/>
            <a:ext cx="3965488" cy="6618997"/>
          </a:xfrm>
          <a:custGeom>
            <a:avLst/>
            <a:gdLst/>
            <a:ahLst/>
            <a:cxnLst/>
            <a:rect r="r" b="b" t="t" l="l"/>
            <a:pathLst>
              <a:path h="6618997" w="3965488">
                <a:moveTo>
                  <a:pt x="0" y="0"/>
                </a:moveTo>
                <a:lnTo>
                  <a:pt x="3965488" y="0"/>
                </a:lnTo>
                <a:lnTo>
                  <a:pt x="3965488" y="6618998"/>
                </a:lnTo>
                <a:lnTo>
                  <a:pt x="0" y="6618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41750" y="-3450774"/>
            <a:ext cx="8054888" cy="8323727"/>
          </a:xfrm>
          <a:custGeom>
            <a:avLst/>
            <a:gdLst/>
            <a:ahLst/>
            <a:cxnLst/>
            <a:rect r="r" b="b" t="t" l="l"/>
            <a:pathLst>
              <a:path h="8323727" w="8054888">
                <a:moveTo>
                  <a:pt x="0" y="0"/>
                </a:moveTo>
                <a:lnTo>
                  <a:pt x="8054888" y="0"/>
                </a:lnTo>
                <a:lnTo>
                  <a:pt x="8054888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77283" y="448877"/>
            <a:ext cx="287250" cy="287250"/>
            <a:chOff x="0" y="0"/>
            <a:chExt cx="383000" cy="383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6" id="6"/>
          <p:cNvSpPr/>
          <p:nvPr/>
        </p:nvSpPr>
        <p:spPr>
          <a:xfrm rot="5381856">
            <a:off x="-237326" y="592504"/>
            <a:ext cx="360950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347034" y="518686"/>
            <a:ext cx="147600" cy="147600"/>
            <a:chOff x="0" y="0"/>
            <a:chExt cx="196800" cy="196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55900" y="844330"/>
            <a:ext cx="15408000" cy="1145400"/>
            <a:chOff x="0" y="0"/>
            <a:chExt cx="20544000" cy="1527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5440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20544000" cy="16415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832"/>
                </a:lnSpc>
              </a:pPr>
              <a:r>
                <a:rPr lang="en-US" b="true" sz="64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Table of contents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635417" y="3838135"/>
            <a:ext cx="6467400" cy="804600"/>
            <a:chOff x="0" y="0"/>
            <a:chExt cx="8623200" cy="107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623200" cy="1072800"/>
            </a:xfrm>
            <a:custGeom>
              <a:avLst/>
              <a:gdLst/>
              <a:ahLst/>
              <a:cxnLst/>
              <a:rect r="r" b="b" t="t" l="l"/>
              <a:pathLst>
                <a:path h="1072800" w="8623200">
                  <a:moveTo>
                    <a:pt x="0" y="0"/>
                  </a:moveTo>
                  <a:lnTo>
                    <a:pt x="8623200" y="0"/>
                  </a:lnTo>
                  <a:lnTo>
                    <a:pt x="8623200" y="1072800"/>
                  </a:lnTo>
                  <a:lnTo>
                    <a:pt x="0" y="107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623200" cy="11394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244"/>
                </a:lnSpc>
              </a:pPr>
              <a:r>
                <a:rPr lang="en-US" b="true" sz="3800">
                  <a:solidFill>
                    <a:srgbClr val="1D1D1D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Dataset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4680000">
            <a:off x="18840450" y="-1609090"/>
            <a:ext cx="1225550" cy="2561590"/>
            <a:chOff x="0" y="0"/>
            <a:chExt cx="1634067" cy="34154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34067" cy="3415453"/>
            </a:xfrm>
            <a:custGeom>
              <a:avLst/>
              <a:gdLst/>
              <a:ahLst/>
              <a:cxnLst/>
              <a:rect r="r" b="b" t="t" l="l"/>
              <a:pathLst>
                <a:path h="3415453" w="1634067">
                  <a:moveTo>
                    <a:pt x="0" y="0"/>
                  </a:moveTo>
                  <a:lnTo>
                    <a:pt x="1634067" y="0"/>
                  </a:lnTo>
                  <a:lnTo>
                    <a:pt x="1634067" y="3415453"/>
                  </a:lnTo>
                  <a:lnTo>
                    <a:pt x="0" y="34154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1634067" cy="34916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63"/>
                </a:lnSpc>
              </a:pPr>
              <a:r>
                <a:rPr lang="en-US" sz="2799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223600" y="-904240"/>
            <a:ext cx="5322000" cy="1208400"/>
            <a:chOff x="0" y="0"/>
            <a:chExt cx="7096000" cy="16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96000" cy="1611200"/>
            </a:xfrm>
            <a:custGeom>
              <a:avLst/>
              <a:gdLst/>
              <a:ahLst/>
              <a:cxnLst/>
              <a:rect r="r" b="b" t="t" l="l"/>
              <a:pathLst>
                <a:path h="1611200" w="7096000">
                  <a:moveTo>
                    <a:pt x="0" y="0"/>
                  </a:moveTo>
                  <a:lnTo>
                    <a:pt x="7096000" y="0"/>
                  </a:lnTo>
                  <a:lnTo>
                    <a:pt x="7096000" y="1611200"/>
                  </a:lnTo>
                  <a:lnTo>
                    <a:pt x="0" y="16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7096000" cy="1687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63"/>
                </a:lnSpc>
              </a:pPr>
              <a:r>
                <a:rPr lang="en-US" sz="2799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9225080" y="-2200730"/>
            <a:ext cx="5322000" cy="1208400"/>
            <a:chOff x="0" y="0"/>
            <a:chExt cx="7096000" cy="16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096000" cy="1611200"/>
            </a:xfrm>
            <a:custGeom>
              <a:avLst/>
              <a:gdLst/>
              <a:ahLst/>
              <a:cxnLst/>
              <a:rect r="r" b="b" t="t" l="l"/>
              <a:pathLst>
                <a:path h="1611200" w="7096000">
                  <a:moveTo>
                    <a:pt x="0" y="0"/>
                  </a:moveTo>
                  <a:lnTo>
                    <a:pt x="7096000" y="0"/>
                  </a:lnTo>
                  <a:lnTo>
                    <a:pt x="7096000" y="1611200"/>
                  </a:lnTo>
                  <a:lnTo>
                    <a:pt x="0" y="16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7096000" cy="1687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63"/>
                </a:lnSpc>
              </a:pPr>
              <a:r>
                <a:rPr lang="en-US" sz="2799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277283" y="2871945"/>
            <a:ext cx="2115000" cy="1280400"/>
            <a:chOff x="0" y="0"/>
            <a:chExt cx="2820000" cy="17072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820000" cy="1707200"/>
            </a:xfrm>
            <a:custGeom>
              <a:avLst/>
              <a:gdLst/>
              <a:ahLst/>
              <a:cxnLst/>
              <a:rect r="r" b="b" t="t" l="l"/>
              <a:pathLst>
                <a:path h="1707200" w="2820000">
                  <a:moveTo>
                    <a:pt x="0" y="0"/>
                  </a:moveTo>
                  <a:lnTo>
                    <a:pt x="2820000" y="0"/>
                  </a:lnTo>
                  <a:lnTo>
                    <a:pt x="2820000" y="1707200"/>
                  </a:lnTo>
                  <a:lnTo>
                    <a:pt x="0" y="170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61925"/>
              <a:ext cx="2820000" cy="186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280"/>
                </a:lnSpc>
              </a:pPr>
              <a:r>
                <a:rPr lang="en-US" b="true" sz="6000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910306" y="5742276"/>
            <a:ext cx="2115000" cy="1280400"/>
            <a:chOff x="0" y="0"/>
            <a:chExt cx="2820000" cy="1707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20000" cy="1707200"/>
            </a:xfrm>
            <a:custGeom>
              <a:avLst/>
              <a:gdLst/>
              <a:ahLst/>
              <a:cxnLst/>
              <a:rect r="r" b="b" t="t" l="l"/>
              <a:pathLst>
                <a:path h="1707200" w="2820000">
                  <a:moveTo>
                    <a:pt x="0" y="0"/>
                  </a:moveTo>
                  <a:lnTo>
                    <a:pt x="2820000" y="0"/>
                  </a:lnTo>
                  <a:lnTo>
                    <a:pt x="2820000" y="1707200"/>
                  </a:lnTo>
                  <a:lnTo>
                    <a:pt x="0" y="170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61925"/>
              <a:ext cx="2820000" cy="186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280"/>
                </a:lnSpc>
              </a:pPr>
              <a:r>
                <a:rPr lang="en-US" b="true" sz="6000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733396" y="2689550"/>
            <a:ext cx="2115000" cy="1280400"/>
            <a:chOff x="0" y="0"/>
            <a:chExt cx="2820000" cy="17072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820000" cy="1707200"/>
            </a:xfrm>
            <a:custGeom>
              <a:avLst/>
              <a:gdLst/>
              <a:ahLst/>
              <a:cxnLst/>
              <a:rect r="r" b="b" t="t" l="l"/>
              <a:pathLst>
                <a:path h="1707200" w="2820000">
                  <a:moveTo>
                    <a:pt x="0" y="0"/>
                  </a:moveTo>
                  <a:lnTo>
                    <a:pt x="2820000" y="0"/>
                  </a:lnTo>
                  <a:lnTo>
                    <a:pt x="2820000" y="1707200"/>
                  </a:lnTo>
                  <a:lnTo>
                    <a:pt x="0" y="170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61925"/>
              <a:ext cx="2820000" cy="186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280"/>
                </a:lnSpc>
              </a:pPr>
              <a:r>
                <a:rPr lang="en-US" b="true" sz="6000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431896" y="3757340"/>
            <a:ext cx="6467400" cy="804600"/>
            <a:chOff x="0" y="0"/>
            <a:chExt cx="8623200" cy="107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623200" cy="1072800"/>
            </a:xfrm>
            <a:custGeom>
              <a:avLst/>
              <a:gdLst/>
              <a:ahLst/>
              <a:cxnLst/>
              <a:rect r="r" b="b" t="t" l="l"/>
              <a:pathLst>
                <a:path h="1072800" w="8623200">
                  <a:moveTo>
                    <a:pt x="0" y="0"/>
                  </a:moveTo>
                  <a:lnTo>
                    <a:pt x="8623200" y="0"/>
                  </a:lnTo>
                  <a:lnTo>
                    <a:pt x="8623200" y="1072800"/>
                  </a:lnTo>
                  <a:lnTo>
                    <a:pt x="0" y="107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8623200" cy="11394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244"/>
                </a:lnSpc>
              </a:pPr>
              <a:r>
                <a:rPr lang="en-US" b="true" sz="3800">
                  <a:solidFill>
                    <a:srgbClr val="1D1D1D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Model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5910300" y="6889936"/>
            <a:ext cx="6467400" cy="804600"/>
            <a:chOff x="0" y="0"/>
            <a:chExt cx="8623200" cy="107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623200" cy="1072800"/>
            </a:xfrm>
            <a:custGeom>
              <a:avLst/>
              <a:gdLst/>
              <a:ahLst/>
              <a:cxnLst/>
              <a:rect r="r" b="b" t="t" l="l"/>
              <a:pathLst>
                <a:path h="1072800" w="8623200">
                  <a:moveTo>
                    <a:pt x="0" y="0"/>
                  </a:moveTo>
                  <a:lnTo>
                    <a:pt x="8623200" y="0"/>
                  </a:lnTo>
                  <a:lnTo>
                    <a:pt x="8623200" y="1072800"/>
                  </a:lnTo>
                  <a:lnTo>
                    <a:pt x="0" y="107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8623200" cy="11394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244"/>
                </a:lnSpc>
              </a:pPr>
              <a:r>
                <a:rPr lang="en-US" b="true" sz="3800">
                  <a:solidFill>
                    <a:srgbClr val="1D1D1D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Model limitation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-937654" y="-2634488"/>
            <a:ext cx="6467400" cy="804600"/>
            <a:chOff x="0" y="0"/>
            <a:chExt cx="8623200" cy="107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623200" cy="1072800"/>
            </a:xfrm>
            <a:custGeom>
              <a:avLst/>
              <a:gdLst/>
              <a:ahLst/>
              <a:cxnLst/>
              <a:rect r="r" b="b" t="t" l="l"/>
              <a:pathLst>
                <a:path h="1072800" w="8623200">
                  <a:moveTo>
                    <a:pt x="0" y="0"/>
                  </a:moveTo>
                  <a:lnTo>
                    <a:pt x="8623200" y="0"/>
                  </a:lnTo>
                  <a:lnTo>
                    <a:pt x="8623200" y="1072800"/>
                  </a:lnTo>
                  <a:lnTo>
                    <a:pt x="0" y="107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8623200" cy="11013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2208"/>
                </a:lnSpc>
              </a:pPr>
              <a:r>
                <a:rPr lang="en-US" b="true" sz="1600">
                  <a:solidFill>
                    <a:srgbClr val="1D1D1D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8410" y="-3435949"/>
            <a:ext cx="8335274" cy="8323727"/>
          </a:xfrm>
          <a:custGeom>
            <a:avLst/>
            <a:gdLst/>
            <a:ahLst/>
            <a:cxnLst/>
            <a:rect r="r" b="b" t="t" l="l"/>
            <a:pathLst>
              <a:path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59860" y="2407920"/>
            <a:ext cx="3415030" cy="2052320"/>
            <a:chOff x="0" y="0"/>
            <a:chExt cx="4553373" cy="27364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53373" cy="2736427"/>
            </a:xfrm>
            <a:custGeom>
              <a:avLst/>
              <a:gdLst/>
              <a:ahLst/>
              <a:cxnLst/>
              <a:rect r="r" b="b" t="t" l="l"/>
              <a:pathLst>
                <a:path h="2736427" w="4553373">
                  <a:moveTo>
                    <a:pt x="0" y="0"/>
                  </a:moveTo>
                  <a:lnTo>
                    <a:pt x="4553373" y="0"/>
                  </a:lnTo>
                  <a:lnTo>
                    <a:pt x="4553373" y="2736427"/>
                  </a:lnTo>
                  <a:lnTo>
                    <a:pt x="0" y="27364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4553373" cy="28507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879"/>
                </a:lnSpc>
              </a:pPr>
              <a:r>
                <a:rPr lang="en-US" b="true" sz="12399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40000" y="6504750"/>
            <a:ext cx="11196000" cy="915600"/>
            <a:chOff x="0" y="0"/>
            <a:chExt cx="14928000" cy="1220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928000" cy="1220800"/>
            </a:xfrm>
            <a:custGeom>
              <a:avLst/>
              <a:gdLst/>
              <a:ahLst/>
              <a:cxnLst/>
              <a:rect r="r" b="b" t="t" l="l"/>
              <a:pathLst>
                <a:path h="1220800" w="14928000">
                  <a:moveTo>
                    <a:pt x="0" y="0"/>
                  </a:moveTo>
                  <a:lnTo>
                    <a:pt x="14928000" y="0"/>
                  </a:lnTo>
                  <a:lnTo>
                    <a:pt x="14928000" y="1220800"/>
                  </a:lnTo>
                  <a:lnTo>
                    <a:pt x="0" y="122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4928000" cy="12493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748774" y="6708650"/>
            <a:ext cx="7782552" cy="5939800"/>
          </a:xfrm>
          <a:custGeom>
            <a:avLst/>
            <a:gdLst/>
            <a:ahLst/>
            <a:cxnLst/>
            <a:rect r="r" b="b" t="t" l="l"/>
            <a:pathLst>
              <a:path h="5939800" w="7782552">
                <a:moveTo>
                  <a:pt x="0" y="0"/>
                </a:moveTo>
                <a:lnTo>
                  <a:pt x="7782552" y="0"/>
                </a:lnTo>
                <a:lnTo>
                  <a:pt x="7782552" y="5939800"/>
                </a:lnTo>
                <a:lnTo>
                  <a:pt x="0" y="5939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339" t="-50337" r="-9379" b="-5331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707166" y="8891114"/>
            <a:ext cx="3389240" cy="2720338"/>
          </a:xfrm>
          <a:custGeom>
            <a:avLst/>
            <a:gdLst/>
            <a:ahLst/>
            <a:cxnLst/>
            <a:rect r="r" b="b" t="t" l="l"/>
            <a:pathLst>
              <a:path h="2720338" w="3389240">
                <a:moveTo>
                  <a:pt x="0" y="0"/>
                </a:moveTo>
                <a:lnTo>
                  <a:pt x="3389240" y="0"/>
                </a:lnTo>
                <a:lnTo>
                  <a:pt x="3389240" y="2720338"/>
                </a:lnTo>
                <a:lnTo>
                  <a:pt x="0" y="27203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103190" y="4279300"/>
            <a:ext cx="11196000" cy="1683600"/>
            <a:chOff x="0" y="0"/>
            <a:chExt cx="14928000" cy="2244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928000" cy="2244800"/>
            </a:xfrm>
            <a:custGeom>
              <a:avLst/>
              <a:gdLst/>
              <a:ahLst/>
              <a:cxnLst/>
              <a:rect r="r" b="b" t="t" l="l"/>
              <a:pathLst>
                <a:path h="2244800" w="14928000">
                  <a:moveTo>
                    <a:pt x="0" y="0"/>
                  </a:moveTo>
                  <a:lnTo>
                    <a:pt x="14928000" y="0"/>
                  </a:lnTo>
                  <a:lnTo>
                    <a:pt x="14928000" y="2244800"/>
                  </a:lnTo>
                  <a:lnTo>
                    <a:pt x="0" y="2244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14300"/>
              <a:ext cx="14928000" cy="23591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879"/>
                </a:lnSpc>
              </a:pPr>
              <a:r>
                <a:rPr lang="en-US" b="true" sz="12399">
                  <a:solidFill>
                    <a:srgbClr val="0C0A9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Dataset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455100" y="206322"/>
            <a:ext cx="8012526" cy="9498582"/>
          </a:xfrm>
          <a:custGeom>
            <a:avLst/>
            <a:gdLst/>
            <a:ahLst/>
            <a:cxnLst/>
            <a:rect r="r" b="b" t="t" l="l"/>
            <a:pathLst>
              <a:path h="9498582" w="8012526">
                <a:moveTo>
                  <a:pt x="0" y="0"/>
                </a:moveTo>
                <a:lnTo>
                  <a:pt x="8012526" y="0"/>
                </a:lnTo>
                <a:lnTo>
                  <a:pt x="8012526" y="9498582"/>
                </a:lnTo>
                <a:lnTo>
                  <a:pt x="0" y="94985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141036" y="162600"/>
            <a:ext cx="5850380" cy="6115336"/>
            <a:chOff x="0" y="0"/>
            <a:chExt cx="7800507" cy="81537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800467" cy="8153654"/>
            </a:xfrm>
            <a:custGeom>
              <a:avLst/>
              <a:gdLst/>
              <a:ahLst/>
              <a:cxnLst/>
              <a:rect r="r" b="b" t="t" l="l"/>
              <a:pathLst>
                <a:path h="8153654" w="7800467">
                  <a:moveTo>
                    <a:pt x="7775448" y="0"/>
                  </a:moveTo>
                  <a:lnTo>
                    <a:pt x="6527292" y="1246505"/>
                  </a:lnTo>
                  <a:lnTo>
                    <a:pt x="6004052" y="1246505"/>
                  </a:lnTo>
                  <a:lnTo>
                    <a:pt x="4485894" y="2767965"/>
                  </a:lnTo>
                  <a:lnTo>
                    <a:pt x="4479163" y="2771267"/>
                  </a:lnTo>
                  <a:lnTo>
                    <a:pt x="4479163" y="4629277"/>
                  </a:lnTo>
                  <a:lnTo>
                    <a:pt x="3474339" y="5635879"/>
                  </a:lnTo>
                  <a:lnTo>
                    <a:pt x="3469259" y="5640959"/>
                  </a:lnTo>
                  <a:lnTo>
                    <a:pt x="3469259" y="6479032"/>
                  </a:lnTo>
                  <a:lnTo>
                    <a:pt x="2496185" y="7452233"/>
                  </a:lnTo>
                  <a:lnTo>
                    <a:pt x="676529" y="7452233"/>
                  </a:lnTo>
                  <a:lnTo>
                    <a:pt x="0" y="8128762"/>
                  </a:lnTo>
                  <a:lnTo>
                    <a:pt x="25019" y="8153654"/>
                  </a:lnTo>
                  <a:lnTo>
                    <a:pt x="691515" y="7487158"/>
                  </a:lnTo>
                  <a:lnTo>
                    <a:pt x="2509520" y="7487158"/>
                  </a:lnTo>
                  <a:lnTo>
                    <a:pt x="3497707" y="6498971"/>
                  </a:lnTo>
                  <a:lnTo>
                    <a:pt x="3502787" y="6493891"/>
                  </a:lnTo>
                  <a:lnTo>
                    <a:pt x="3502787" y="5654040"/>
                  </a:lnTo>
                  <a:lnTo>
                    <a:pt x="4509389" y="4649216"/>
                  </a:lnTo>
                  <a:lnTo>
                    <a:pt x="4512691" y="4644263"/>
                  </a:lnTo>
                  <a:lnTo>
                    <a:pt x="4512691" y="2786253"/>
                  </a:lnTo>
                  <a:lnTo>
                    <a:pt x="6019038" y="1283208"/>
                  </a:lnTo>
                  <a:lnTo>
                    <a:pt x="6538976" y="1283208"/>
                  </a:lnTo>
                  <a:lnTo>
                    <a:pt x="7800467" y="23368"/>
                  </a:lnTo>
                  <a:lnTo>
                    <a:pt x="7775448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C0A9E">
                    <a:alpha val="10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/>
            </a:gra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5204828" y="491300"/>
            <a:ext cx="6306630" cy="10238410"/>
          </a:xfrm>
          <a:custGeom>
            <a:avLst/>
            <a:gdLst/>
            <a:ahLst/>
            <a:cxnLst/>
            <a:rect r="r" b="b" t="t" l="l"/>
            <a:pathLst>
              <a:path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470358" y="1244900"/>
            <a:ext cx="3720886" cy="9190652"/>
          </a:xfrm>
          <a:custGeom>
            <a:avLst/>
            <a:gdLst/>
            <a:ahLst/>
            <a:cxnLst/>
            <a:rect r="r" b="b" t="t" l="l"/>
            <a:pathLst>
              <a:path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866450" y="1242450"/>
            <a:ext cx="3720886" cy="9190652"/>
          </a:xfrm>
          <a:custGeom>
            <a:avLst/>
            <a:gdLst/>
            <a:ahLst/>
            <a:cxnLst/>
            <a:rect r="r" b="b" t="t" l="l"/>
            <a:pathLst>
              <a:path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975026" y="-2602350"/>
            <a:ext cx="8397032" cy="6408802"/>
          </a:xfrm>
          <a:custGeom>
            <a:avLst/>
            <a:gdLst/>
            <a:ahLst/>
            <a:cxnLst/>
            <a:rect r="r" b="b" t="t" l="l"/>
            <a:pathLst>
              <a:path h="6408802" w="8397032">
                <a:moveTo>
                  <a:pt x="0" y="0"/>
                </a:moveTo>
                <a:lnTo>
                  <a:pt x="8397032" y="0"/>
                </a:lnTo>
                <a:lnTo>
                  <a:pt x="8397032" y="6408802"/>
                </a:lnTo>
                <a:lnTo>
                  <a:pt x="0" y="64088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339" t="-50337" r="-9379" b="-5331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465032" y="8509032"/>
            <a:ext cx="1417000" cy="1416200"/>
          </a:xfrm>
          <a:custGeom>
            <a:avLst/>
            <a:gdLst/>
            <a:ahLst/>
            <a:cxnLst/>
            <a:rect r="r" b="b" t="t" l="l"/>
            <a:pathLst>
              <a:path h="1416200" w="1417000">
                <a:moveTo>
                  <a:pt x="0" y="0"/>
                </a:moveTo>
                <a:lnTo>
                  <a:pt x="1417000" y="0"/>
                </a:lnTo>
                <a:lnTo>
                  <a:pt x="1417000" y="1416200"/>
                </a:lnTo>
                <a:lnTo>
                  <a:pt x="0" y="14162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7998186" y="6708658"/>
            <a:ext cx="916090" cy="915574"/>
          </a:xfrm>
          <a:custGeom>
            <a:avLst/>
            <a:gdLst/>
            <a:ahLst/>
            <a:cxnLst/>
            <a:rect r="r" b="b" t="t" l="l"/>
            <a:pathLst>
              <a:path h="915574" w="916090">
                <a:moveTo>
                  <a:pt x="0" y="0"/>
                </a:moveTo>
                <a:lnTo>
                  <a:pt x="916090" y="0"/>
                </a:lnTo>
                <a:lnTo>
                  <a:pt x="916090" y="915574"/>
                </a:lnTo>
                <a:lnTo>
                  <a:pt x="0" y="91557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287649" y="1073359"/>
            <a:ext cx="427638" cy="427638"/>
            <a:chOff x="0" y="0"/>
            <a:chExt cx="570184" cy="57018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80517" cy="580644"/>
            </a:xfrm>
            <a:custGeom>
              <a:avLst/>
              <a:gdLst/>
              <a:ahLst/>
              <a:cxnLst/>
              <a:rect r="r" b="b" t="t" l="l"/>
              <a:pathLst>
                <a:path h="580644" w="580517">
                  <a:moveTo>
                    <a:pt x="0" y="290322"/>
                  </a:moveTo>
                  <a:cubicBezTo>
                    <a:pt x="0" y="129921"/>
                    <a:pt x="129921" y="0"/>
                    <a:pt x="290322" y="0"/>
                  </a:cubicBezTo>
                  <a:lnTo>
                    <a:pt x="290322" y="12700"/>
                  </a:lnTo>
                  <a:lnTo>
                    <a:pt x="290322" y="0"/>
                  </a:lnTo>
                  <a:cubicBezTo>
                    <a:pt x="450596" y="0"/>
                    <a:pt x="580517" y="129921"/>
                    <a:pt x="580517" y="290322"/>
                  </a:cubicBezTo>
                  <a:lnTo>
                    <a:pt x="567817" y="290322"/>
                  </a:lnTo>
                  <a:lnTo>
                    <a:pt x="580517" y="290322"/>
                  </a:lnTo>
                  <a:cubicBezTo>
                    <a:pt x="580517" y="450596"/>
                    <a:pt x="450596" y="580644"/>
                    <a:pt x="290195" y="580644"/>
                  </a:cubicBezTo>
                  <a:lnTo>
                    <a:pt x="290195" y="567944"/>
                  </a:lnTo>
                  <a:lnTo>
                    <a:pt x="290195" y="580644"/>
                  </a:lnTo>
                  <a:cubicBezTo>
                    <a:pt x="129921" y="580517"/>
                    <a:pt x="0" y="450596"/>
                    <a:pt x="0" y="290322"/>
                  </a:cubicBezTo>
                  <a:lnTo>
                    <a:pt x="12700" y="290322"/>
                  </a:lnTo>
                  <a:lnTo>
                    <a:pt x="25400" y="290322"/>
                  </a:lnTo>
                  <a:lnTo>
                    <a:pt x="12700" y="290322"/>
                  </a:lnTo>
                  <a:lnTo>
                    <a:pt x="0" y="290322"/>
                  </a:lnTo>
                  <a:moveTo>
                    <a:pt x="25400" y="290322"/>
                  </a:moveTo>
                  <a:cubicBezTo>
                    <a:pt x="25400" y="297307"/>
                    <a:pt x="19685" y="303022"/>
                    <a:pt x="12700" y="303022"/>
                  </a:cubicBezTo>
                  <a:cubicBezTo>
                    <a:pt x="5715" y="303022"/>
                    <a:pt x="0" y="297307"/>
                    <a:pt x="0" y="290322"/>
                  </a:cubicBezTo>
                  <a:cubicBezTo>
                    <a:pt x="0" y="283337"/>
                    <a:pt x="5715" y="277622"/>
                    <a:pt x="12700" y="277622"/>
                  </a:cubicBezTo>
                  <a:cubicBezTo>
                    <a:pt x="19685" y="277622"/>
                    <a:pt x="25400" y="283337"/>
                    <a:pt x="25400" y="290322"/>
                  </a:cubicBezTo>
                  <a:cubicBezTo>
                    <a:pt x="25400" y="436626"/>
                    <a:pt x="144018" y="555244"/>
                    <a:pt x="290322" y="555244"/>
                  </a:cubicBezTo>
                  <a:cubicBezTo>
                    <a:pt x="436626" y="555244"/>
                    <a:pt x="555244" y="436626"/>
                    <a:pt x="555244" y="290322"/>
                  </a:cubicBezTo>
                  <a:cubicBezTo>
                    <a:pt x="555244" y="144018"/>
                    <a:pt x="436626" y="25400"/>
                    <a:pt x="290322" y="25400"/>
                  </a:cubicBezTo>
                  <a:lnTo>
                    <a:pt x="290322" y="12700"/>
                  </a:lnTo>
                  <a:lnTo>
                    <a:pt x="290322" y="25400"/>
                  </a:lnTo>
                  <a:cubicBezTo>
                    <a:pt x="144018" y="25400"/>
                    <a:pt x="25400" y="144018"/>
                    <a:pt x="25400" y="290322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6352070" y="1137780"/>
            <a:ext cx="298876" cy="298876"/>
            <a:chOff x="0" y="0"/>
            <a:chExt cx="398502" cy="39850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98526" cy="398526"/>
            </a:xfrm>
            <a:custGeom>
              <a:avLst/>
              <a:gdLst/>
              <a:ahLst/>
              <a:cxnLst/>
              <a:rect r="r" b="b" t="t" l="l"/>
              <a:pathLst>
                <a:path h="398526" w="398526">
                  <a:moveTo>
                    <a:pt x="0" y="199263"/>
                  </a:moveTo>
                  <a:cubicBezTo>
                    <a:pt x="0" y="89154"/>
                    <a:pt x="89154" y="0"/>
                    <a:pt x="199263" y="0"/>
                  </a:cubicBezTo>
                  <a:cubicBezTo>
                    <a:pt x="309372" y="0"/>
                    <a:pt x="398526" y="89154"/>
                    <a:pt x="398526" y="199263"/>
                  </a:cubicBezTo>
                  <a:cubicBezTo>
                    <a:pt x="398526" y="309372"/>
                    <a:pt x="309245" y="398526"/>
                    <a:pt x="199263" y="398526"/>
                  </a:cubicBezTo>
                  <a:cubicBezTo>
                    <a:pt x="89281" y="398526"/>
                    <a:pt x="0" y="309245"/>
                    <a:pt x="0" y="19926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102799" y="4929685"/>
            <a:ext cx="427638" cy="427638"/>
            <a:chOff x="0" y="0"/>
            <a:chExt cx="570184" cy="57018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80517" cy="580644"/>
            </a:xfrm>
            <a:custGeom>
              <a:avLst/>
              <a:gdLst/>
              <a:ahLst/>
              <a:cxnLst/>
              <a:rect r="r" b="b" t="t" l="l"/>
              <a:pathLst>
                <a:path h="580644" w="580517">
                  <a:moveTo>
                    <a:pt x="0" y="290322"/>
                  </a:moveTo>
                  <a:cubicBezTo>
                    <a:pt x="0" y="129921"/>
                    <a:pt x="129921" y="0"/>
                    <a:pt x="290322" y="0"/>
                  </a:cubicBezTo>
                  <a:lnTo>
                    <a:pt x="290322" y="12700"/>
                  </a:lnTo>
                  <a:lnTo>
                    <a:pt x="290322" y="0"/>
                  </a:lnTo>
                  <a:cubicBezTo>
                    <a:pt x="450596" y="0"/>
                    <a:pt x="580517" y="129921"/>
                    <a:pt x="580517" y="290322"/>
                  </a:cubicBezTo>
                  <a:lnTo>
                    <a:pt x="567817" y="290322"/>
                  </a:lnTo>
                  <a:lnTo>
                    <a:pt x="580517" y="290322"/>
                  </a:lnTo>
                  <a:cubicBezTo>
                    <a:pt x="580517" y="450596"/>
                    <a:pt x="450596" y="580644"/>
                    <a:pt x="290195" y="580644"/>
                  </a:cubicBezTo>
                  <a:lnTo>
                    <a:pt x="290195" y="567944"/>
                  </a:lnTo>
                  <a:lnTo>
                    <a:pt x="290195" y="580644"/>
                  </a:lnTo>
                  <a:cubicBezTo>
                    <a:pt x="129921" y="580517"/>
                    <a:pt x="0" y="450596"/>
                    <a:pt x="0" y="290322"/>
                  </a:cubicBezTo>
                  <a:lnTo>
                    <a:pt x="12700" y="290322"/>
                  </a:lnTo>
                  <a:lnTo>
                    <a:pt x="25400" y="290322"/>
                  </a:lnTo>
                  <a:lnTo>
                    <a:pt x="12700" y="290322"/>
                  </a:lnTo>
                  <a:lnTo>
                    <a:pt x="0" y="290322"/>
                  </a:lnTo>
                  <a:moveTo>
                    <a:pt x="25400" y="290322"/>
                  </a:moveTo>
                  <a:cubicBezTo>
                    <a:pt x="25400" y="297307"/>
                    <a:pt x="19685" y="303022"/>
                    <a:pt x="12700" y="303022"/>
                  </a:cubicBezTo>
                  <a:cubicBezTo>
                    <a:pt x="5715" y="303022"/>
                    <a:pt x="0" y="297307"/>
                    <a:pt x="0" y="290322"/>
                  </a:cubicBezTo>
                  <a:cubicBezTo>
                    <a:pt x="0" y="283337"/>
                    <a:pt x="5715" y="277622"/>
                    <a:pt x="12700" y="277622"/>
                  </a:cubicBezTo>
                  <a:cubicBezTo>
                    <a:pt x="19685" y="277622"/>
                    <a:pt x="25400" y="283337"/>
                    <a:pt x="25400" y="290322"/>
                  </a:cubicBezTo>
                  <a:cubicBezTo>
                    <a:pt x="25400" y="436626"/>
                    <a:pt x="144018" y="555244"/>
                    <a:pt x="290322" y="555244"/>
                  </a:cubicBezTo>
                  <a:cubicBezTo>
                    <a:pt x="436626" y="555244"/>
                    <a:pt x="555244" y="436626"/>
                    <a:pt x="555244" y="290322"/>
                  </a:cubicBezTo>
                  <a:cubicBezTo>
                    <a:pt x="555244" y="144018"/>
                    <a:pt x="436626" y="25400"/>
                    <a:pt x="290322" y="25400"/>
                  </a:cubicBezTo>
                  <a:lnTo>
                    <a:pt x="290322" y="12700"/>
                  </a:lnTo>
                  <a:lnTo>
                    <a:pt x="290322" y="25400"/>
                  </a:lnTo>
                  <a:cubicBezTo>
                    <a:pt x="144018" y="25400"/>
                    <a:pt x="25400" y="144018"/>
                    <a:pt x="25400" y="290322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5167220" y="4994106"/>
            <a:ext cx="298876" cy="298876"/>
            <a:chOff x="0" y="0"/>
            <a:chExt cx="398502" cy="39850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98526" cy="398526"/>
            </a:xfrm>
            <a:custGeom>
              <a:avLst/>
              <a:gdLst/>
              <a:ahLst/>
              <a:cxnLst/>
              <a:rect r="r" b="b" t="t" l="l"/>
              <a:pathLst>
                <a:path h="398526" w="398526">
                  <a:moveTo>
                    <a:pt x="0" y="199263"/>
                  </a:moveTo>
                  <a:cubicBezTo>
                    <a:pt x="0" y="89154"/>
                    <a:pt x="89154" y="0"/>
                    <a:pt x="199263" y="0"/>
                  </a:cubicBezTo>
                  <a:cubicBezTo>
                    <a:pt x="309372" y="0"/>
                    <a:pt x="398526" y="89154"/>
                    <a:pt x="398526" y="199263"/>
                  </a:cubicBezTo>
                  <a:cubicBezTo>
                    <a:pt x="398526" y="309372"/>
                    <a:pt x="309245" y="398526"/>
                    <a:pt x="199263" y="398526"/>
                  </a:cubicBezTo>
                  <a:cubicBezTo>
                    <a:pt x="89281" y="398526"/>
                    <a:pt x="0" y="309245"/>
                    <a:pt x="0" y="19926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4909050" y="8328100"/>
            <a:ext cx="295800" cy="295800"/>
            <a:chOff x="0" y="0"/>
            <a:chExt cx="394400" cy="394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94462" cy="394462"/>
            </a:xfrm>
            <a:custGeom>
              <a:avLst/>
              <a:gdLst/>
              <a:ahLst/>
              <a:cxnLst/>
              <a:rect r="r" b="b" t="t" l="l"/>
              <a:pathLst>
                <a:path h="394462" w="394462">
                  <a:moveTo>
                    <a:pt x="0" y="197231"/>
                  </a:moveTo>
                  <a:cubicBezTo>
                    <a:pt x="0" y="88265"/>
                    <a:pt x="88265" y="0"/>
                    <a:pt x="197231" y="0"/>
                  </a:cubicBezTo>
                  <a:cubicBezTo>
                    <a:pt x="306197" y="0"/>
                    <a:pt x="394462" y="88265"/>
                    <a:pt x="394462" y="197231"/>
                  </a:cubicBezTo>
                  <a:cubicBezTo>
                    <a:pt x="394462" y="306197"/>
                    <a:pt x="306070" y="394462"/>
                    <a:pt x="197231" y="394462"/>
                  </a:cubicBezTo>
                  <a:cubicBezTo>
                    <a:pt x="88392" y="394462"/>
                    <a:pt x="0" y="306070"/>
                    <a:pt x="0" y="19723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0A9E">
                    <a:alpha val="10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/>
            </a:gra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0432409" y="6029877"/>
            <a:ext cx="287250" cy="287250"/>
            <a:chOff x="0" y="0"/>
            <a:chExt cx="383000" cy="383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35" id="35"/>
          <p:cNvSpPr/>
          <p:nvPr/>
        </p:nvSpPr>
        <p:spPr>
          <a:xfrm rot="7321">
            <a:off x="1582665" y="6173500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6" id="36"/>
          <p:cNvGrpSpPr/>
          <p:nvPr/>
        </p:nvGrpSpPr>
        <p:grpSpPr>
          <a:xfrm rot="0">
            <a:off x="10502158" y="6099686"/>
            <a:ext cx="147600" cy="147600"/>
            <a:chOff x="0" y="0"/>
            <a:chExt cx="196800" cy="196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434316" y="2551592"/>
            <a:ext cx="995751" cy="2925656"/>
            <a:chOff x="0" y="0"/>
            <a:chExt cx="1327668" cy="390087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833014" y="2551592"/>
            <a:ext cx="995751" cy="2925656"/>
            <a:chOff x="0" y="0"/>
            <a:chExt cx="1327668" cy="390087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2231709" y="2551592"/>
            <a:ext cx="995751" cy="2925656"/>
            <a:chOff x="0" y="0"/>
            <a:chExt cx="1327668" cy="390087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2630407" y="2551592"/>
            <a:ext cx="995751" cy="2925656"/>
            <a:chOff x="0" y="0"/>
            <a:chExt cx="1327668" cy="390087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657" y="9777126"/>
            <a:ext cx="3180817" cy="176253"/>
          </a:xfrm>
          <a:custGeom>
            <a:avLst/>
            <a:gdLst/>
            <a:ahLst/>
            <a:cxnLst/>
            <a:rect r="r" b="b" t="t" l="l"/>
            <a:pathLst>
              <a:path h="176253" w="3180817">
                <a:moveTo>
                  <a:pt x="0" y="0"/>
                </a:moveTo>
                <a:lnTo>
                  <a:pt x="3180818" y="0"/>
                </a:lnTo>
                <a:lnTo>
                  <a:pt x="318081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67400" y="2771450"/>
            <a:ext cx="8056358" cy="10567110"/>
          </a:xfrm>
          <a:custGeom>
            <a:avLst/>
            <a:gdLst/>
            <a:ahLst/>
            <a:cxnLst/>
            <a:rect r="r" b="b" t="t" l="l"/>
            <a:pathLst>
              <a:path h="10567110" w="8056358">
                <a:moveTo>
                  <a:pt x="0" y="0"/>
                </a:moveTo>
                <a:lnTo>
                  <a:pt x="8056358" y="0"/>
                </a:lnTo>
                <a:lnTo>
                  <a:pt x="8056358" y="10567110"/>
                </a:lnTo>
                <a:lnTo>
                  <a:pt x="0" y="10567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2116" y="-613678"/>
            <a:ext cx="1833648" cy="1400398"/>
          </a:xfrm>
          <a:custGeom>
            <a:avLst/>
            <a:gdLst/>
            <a:ahLst/>
            <a:cxnLst/>
            <a:rect r="r" b="b" t="t" l="l"/>
            <a:pathLst>
              <a:path h="1400398" w="1833648">
                <a:moveTo>
                  <a:pt x="0" y="0"/>
                </a:moveTo>
                <a:lnTo>
                  <a:pt x="1833648" y="0"/>
                </a:lnTo>
                <a:lnTo>
                  <a:pt x="1833648" y="1400398"/>
                </a:lnTo>
                <a:lnTo>
                  <a:pt x="0" y="1400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1100" y="-3398074"/>
            <a:ext cx="8394502" cy="6406848"/>
          </a:xfrm>
          <a:custGeom>
            <a:avLst/>
            <a:gdLst/>
            <a:ahLst/>
            <a:cxnLst/>
            <a:rect r="r" b="b" t="t" l="l"/>
            <a:pathLst>
              <a:path h="6406848" w="8394502">
                <a:moveTo>
                  <a:pt x="0" y="0"/>
                </a:moveTo>
                <a:lnTo>
                  <a:pt x="8394502" y="0"/>
                </a:lnTo>
                <a:lnTo>
                  <a:pt x="8394502" y="6406848"/>
                </a:lnTo>
                <a:lnTo>
                  <a:pt x="0" y="64068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339" t="-50337" r="-9379" b="-533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92075" y="-1096683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90845" y="-777991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98757" y="115647"/>
            <a:ext cx="2987007" cy="176253"/>
          </a:xfrm>
          <a:custGeom>
            <a:avLst/>
            <a:gdLst/>
            <a:ahLst/>
            <a:cxnLst/>
            <a:rect r="r" b="b" t="t" l="l"/>
            <a:pathLst>
              <a:path h="176253" w="2987007">
                <a:moveTo>
                  <a:pt x="0" y="0"/>
                </a:moveTo>
                <a:lnTo>
                  <a:pt x="2987008" y="0"/>
                </a:lnTo>
                <a:lnTo>
                  <a:pt x="298700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90862" y="-3700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96012" y="-513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55521" y="670975"/>
            <a:ext cx="15408000" cy="1238275"/>
            <a:chOff x="0" y="0"/>
            <a:chExt cx="20544000" cy="16510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544000" cy="1651033"/>
            </a:xfrm>
            <a:custGeom>
              <a:avLst/>
              <a:gdLst/>
              <a:ahLst/>
              <a:cxnLst/>
              <a:rect r="r" b="b" t="t" l="l"/>
              <a:pathLst>
                <a:path h="1651033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1651033"/>
                  </a:lnTo>
                  <a:lnTo>
                    <a:pt x="0" y="1651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20544000" cy="16510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A</a:t>
              </a: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rabic Text Summarization Datase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056610" y="679450"/>
            <a:ext cx="998220" cy="1822450"/>
            <a:chOff x="0" y="0"/>
            <a:chExt cx="1330960" cy="24299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30960" cy="2429933"/>
            </a:xfrm>
            <a:custGeom>
              <a:avLst/>
              <a:gdLst/>
              <a:ahLst/>
              <a:cxnLst/>
              <a:rect r="r" b="b" t="t" l="l"/>
              <a:pathLst>
                <a:path h="2429933" w="1330960">
                  <a:moveTo>
                    <a:pt x="0" y="0"/>
                  </a:moveTo>
                  <a:lnTo>
                    <a:pt x="1330960" y="0"/>
                  </a:lnTo>
                  <a:lnTo>
                    <a:pt x="1330960" y="2429933"/>
                  </a:lnTo>
                  <a:lnTo>
                    <a:pt x="0" y="2429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330960" cy="2506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63"/>
                </a:lnSpc>
              </a:pPr>
              <a:r>
                <a:rPr lang="en-US" sz="2799">
                  <a:solidFill>
                    <a:srgbClr val="F5F8FF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1628651" y="6210337"/>
            <a:ext cx="4616812" cy="2282244"/>
          </a:xfrm>
          <a:custGeom>
            <a:avLst/>
            <a:gdLst/>
            <a:ahLst/>
            <a:cxnLst/>
            <a:rect r="r" b="b" t="t" l="l"/>
            <a:pathLst>
              <a:path h="2282244" w="4616812">
                <a:moveTo>
                  <a:pt x="0" y="0"/>
                </a:moveTo>
                <a:lnTo>
                  <a:pt x="4616812" y="0"/>
                </a:lnTo>
                <a:lnTo>
                  <a:pt x="4616812" y="2282244"/>
                </a:lnTo>
                <a:lnTo>
                  <a:pt x="0" y="22822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592359" y="8762927"/>
            <a:ext cx="287250" cy="287250"/>
            <a:chOff x="0" y="0"/>
            <a:chExt cx="383000" cy="383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20" id="20"/>
          <p:cNvSpPr/>
          <p:nvPr/>
        </p:nvSpPr>
        <p:spPr>
          <a:xfrm rot="7321">
            <a:off x="-257385" y="8906550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8662108" y="8832736"/>
            <a:ext cx="147600" cy="147600"/>
            <a:chOff x="0" y="0"/>
            <a:chExt cx="196800" cy="196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378702" y="2157757"/>
            <a:ext cx="16890248" cy="660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b="true" sz="3333">
                <a:solidFill>
                  <a:srgbClr val="213B55"/>
                </a:solidFill>
                <a:latin typeface="Poppins Bold"/>
                <a:ea typeface="Poppins Bold"/>
                <a:cs typeface="Poppins Bold"/>
                <a:sym typeface="Poppins Bold"/>
              </a:rPr>
              <a:t> Columns:</a:t>
            </a:r>
          </a:p>
          <a:p>
            <a:pPr algn="l">
              <a:lnSpc>
                <a:spcPts val="4323"/>
              </a:lnSpc>
            </a:pPr>
          </a:p>
          <a:p>
            <a:pPr algn="l" marL="676448" indent="-338224" lvl="1">
              <a:lnSpc>
                <a:spcPts val="4323"/>
              </a:lnSpc>
              <a:buFont typeface="Arial"/>
              <a:buChar char="•"/>
            </a:pPr>
            <a:r>
              <a:rPr lang="en-US" sz="31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Processed Text → Input to the model</a:t>
            </a:r>
          </a:p>
          <a:p>
            <a:pPr algn="l" marL="676448" indent="-338224" lvl="1">
              <a:lnSpc>
                <a:spcPts val="4323"/>
              </a:lnSpc>
              <a:buFont typeface="Arial"/>
              <a:buChar char="•"/>
            </a:pPr>
            <a:r>
              <a:rPr lang="en-US" sz="31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summarizer → Target summaries</a:t>
            </a:r>
          </a:p>
          <a:p>
            <a:pPr algn="l">
              <a:lnSpc>
                <a:spcPts val="4323"/>
              </a:lnSpc>
            </a:pPr>
            <a:r>
              <a:rPr lang="en-US" sz="31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</a:p>
          <a:p>
            <a:pPr algn="l">
              <a:lnSpc>
                <a:spcPts val="4599"/>
              </a:lnSpc>
            </a:pPr>
            <a:r>
              <a:rPr lang="en-US" sz="33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-US" b="true" sz="3333">
                <a:solidFill>
                  <a:srgbClr val="213B55"/>
                </a:solidFill>
                <a:latin typeface="Poppins Bold"/>
                <a:ea typeface="Poppins Bold"/>
                <a:cs typeface="Poppins Bold"/>
                <a:sym typeface="Poppins Bold"/>
              </a:rPr>
              <a:t>Preprocessing Steps:</a:t>
            </a:r>
          </a:p>
          <a:p>
            <a:pPr algn="l">
              <a:lnSpc>
                <a:spcPts val="4323"/>
              </a:lnSpc>
            </a:pPr>
          </a:p>
          <a:p>
            <a:pPr algn="l" marL="676448" indent="-338224" lvl="1">
              <a:lnSpc>
                <a:spcPts val="4323"/>
              </a:lnSpc>
              <a:buFont typeface="Arial"/>
              <a:buChar char="•"/>
            </a:pPr>
            <a:r>
              <a:rPr lang="en-US" sz="31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Clean text by removing unwanted characters (e.g., punctuation, non-Arabic characters).</a:t>
            </a:r>
          </a:p>
          <a:p>
            <a:pPr algn="l" marL="676448" indent="-338224" lvl="1">
              <a:lnSpc>
                <a:spcPts val="4323"/>
              </a:lnSpc>
              <a:buFont typeface="Arial"/>
              <a:buChar char="•"/>
            </a:pPr>
            <a:r>
              <a:rPr lang="en-US" sz="31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Filter out stop words.</a:t>
            </a:r>
          </a:p>
          <a:p>
            <a:pPr algn="l">
              <a:lnSpc>
                <a:spcPts val="4323"/>
              </a:lnSpc>
            </a:pPr>
            <a:r>
              <a:rPr lang="en-US" sz="31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</a:p>
          <a:p>
            <a:pPr algn="l">
              <a:lnSpc>
                <a:spcPts val="432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6918" y="-112874"/>
            <a:ext cx="3077124" cy="1943178"/>
          </a:xfrm>
          <a:custGeom>
            <a:avLst/>
            <a:gdLst/>
            <a:ahLst/>
            <a:cxnLst/>
            <a:rect r="r" b="b" t="t" l="l"/>
            <a:pathLst>
              <a:path h="1943178" w="3077124">
                <a:moveTo>
                  <a:pt x="0" y="0"/>
                </a:moveTo>
                <a:lnTo>
                  <a:pt x="3077124" y="0"/>
                </a:lnTo>
                <a:lnTo>
                  <a:pt x="3077124" y="1943178"/>
                </a:lnTo>
                <a:lnTo>
                  <a:pt x="0" y="194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0520933">
            <a:off x="-1801729" y="-1910752"/>
            <a:ext cx="5561194" cy="4816015"/>
            <a:chOff x="0" y="0"/>
            <a:chExt cx="7414926" cy="64213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14895" cy="6421374"/>
            </a:xfrm>
            <a:custGeom>
              <a:avLst/>
              <a:gdLst/>
              <a:ahLst/>
              <a:cxnLst/>
              <a:rect r="r" b="b" t="t" l="l"/>
              <a:pathLst>
                <a:path h="6421374" w="7414895">
                  <a:moveTo>
                    <a:pt x="1852676" y="0"/>
                  </a:moveTo>
                  <a:lnTo>
                    <a:pt x="0" y="3209544"/>
                  </a:lnTo>
                  <a:lnTo>
                    <a:pt x="1852676" y="6421374"/>
                  </a:lnTo>
                  <a:lnTo>
                    <a:pt x="5562219" y="6421374"/>
                  </a:lnTo>
                  <a:lnTo>
                    <a:pt x="7414895" y="3209544"/>
                  </a:lnTo>
                  <a:lnTo>
                    <a:pt x="556221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5F8FF">
                    <a:alpha val="100000"/>
                  </a:srgbClr>
                </a:gs>
                <a:gs pos="22000">
                  <a:srgbClr val="F5F8FF">
                    <a:alpha val="100000"/>
                  </a:srgbClr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13779073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-7479050">
            <a:off x="-4571135" y="-3278285"/>
            <a:ext cx="9779726" cy="7464120"/>
          </a:xfrm>
          <a:custGeom>
            <a:avLst/>
            <a:gdLst/>
            <a:ahLst/>
            <a:cxnLst/>
            <a:rect r="r" b="b" t="t" l="l"/>
            <a:pathLst>
              <a:path h="7464120" w="9779726">
                <a:moveTo>
                  <a:pt x="0" y="0"/>
                </a:moveTo>
                <a:lnTo>
                  <a:pt x="9779726" y="0"/>
                </a:lnTo>
                <a:lnTo>
                  <a:pt x="9779726" y="7464120"/>
                </a:lnTo>
                <a:lnTo>
                  <a:pt x="0" y="7464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299" r="0" b="-273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48167" y="-4735723"/>
            <a:ext cx="11528845" cy="11528845"/>
          </a:xfrm>
          <a:custGeom>
            <a:avLst/>
            <a:gdLst/>
            <a:ahLst/>
            <a:cxnLst/>
            <a:rect r="r" b="b" t="t" l="l"/>
            <a:pathLst>
              <a:path h="11528845" w="11528845">
                <a:moveTo>
                  <a:pt x="0" y="0"/>
                </a:moveTo>
                <a:lnTo>
                  <a:pt x="11528845" y="0"/>
                </a:lnTo>
                <a:lnTo>
                  <a:pt x="11528845" y="11528846"/>
                </a:lnTo>
                <a:lnTo>
                  <a:pt x="0" y="115288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4824" y="-696100"/>
            <a:ext cx="878400" cy="878200"/>
          </a:xfrm>
          <a:custGeom>
            <a:avLst/>
            <a:gdLst/>
            <a:ahLst/>
            <a:cxnLst/>
            <a:rect r="r" b="b" t="t" l="l"/>
            <a:pathLst>
              <a:path h="878200" w="878400">
                <a:moveTo>
                  <a:pt x="0" y="0"/>
                </a:moveTo>
                <a:lnTo>
                  <a:pt x="878400" y="0"/>
                </a:lnTo>
                <a:lnTo>
                  <a:pt x="878400" y="878200"/>
                </a:lnTo>
                <a:lnTo>
                  <a:pt x="0" y="878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5400000">
            <a:off x="13506750" y="5797200"/>
            <a:ext cx="8207300" cy="6264000"/>
          </a:xfrm>
          <a:custGeom>
            <a:avLst/>
            <a:gdLst/>
            <a:ahLst/>
            <a:cxnLst/>
            <a:rect r="r" b="b" t="t" l="l"/>
            <a:pathLst>
              <a:path h="6264000" w="8207300">
                <a:moveTo>
                  <a:pt x="8207300" y="0"/>
                </a:moveTo>
                <a:lnTo>
                  <a:pt x="0" y="0"/>
                </a:lnTo>
                <a:lnTo>
                  <a:pt x="0" y="6264000"/>
                </a:lnTo>
                <a:lnTo>
                  <a:pt x="8207300" y="6264000"/>
                </a:lnTo>
                <a:lnTo>
                  <a:pt x="8207300" y="0"/>
                </a:lnTo>
                <a:close/>
              </a:path>
            </a:pathLst>
          </a:custGeom>
          <a:blipFill>
            <a:blip r:embed="rId9"/>
            <a:stretch>
              <a:fillRect l="-22339" t="-50337" r="-9379" b="-5331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46137" y="8345329"/>
            <a:ext cx="2373544" cy="2956810"/>
          </a:xfrm>
          <a:custGeom>
            <a:avLst/>
            <a:gdLst/>
            <a:ahLst/>
            <a:cxnLst/>
            <a:rect r="r" b="b" t="t" l="l"/>
            <a:pathLst>
              <a:path h="2956810" w="2373544">
                <a:moveTo>
                  <a:pt x="0" y="0"/>
                </a:moveTo>
                <a:lnTo>
                  <a:pt x="2373544" y="0"/>
                </a:lnTo>
                <a:lnTo>
                  <a:pt x="2373544" y="2956810"/>
                </a:lnTo>
                <a:lnTo>
                  <a:pt x="0" y="2956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10688" y="5385840"/>
            <a:ext cx="10238410" cy="6306630"/>
          </a:xfrm>
          <a:custGeom>
            <a:avLst/>
            <a:gdLst/>
            <a:ahLst/>
            <a:cxnLst/>
            <a:rect r="r" b="b" t="t" l="l"/>
            <a:pathLst>
              <a:path h="6306630" w="10238410">
                <a:moveTo>
                  <a:pt x="0" y="0"/>
                </a:moveTo>
                <a:lnTo>
                  <a:pt x="10238410" y="0"/>
                </a:lnTo>
                <a:lnTo>
                  <a:pt x="10238410" y="6306630"/>
                </a:lnTo>
                <a:lnTo>
                  <a:pt x="0" y="63066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4581329" y="8220033"/>
            <a:ext cx="275262" cy="275262"/>
            <a:chOff x="0" y="0"/>
            <a:chExt cx="367016" cy="3670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5400000">
            <a:off x="14622795" y="8261499"/>
            <a:ext cx="192381" cy="192381"/>
            <a:chOff x="0" y="0"/>
            <a:chExt cx="256508" cy="2565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13833679" y="7451883"/>
            <a:ext cx="275262" cy="275262"/>
            <a:chOff x="0" y="0"/>
            <a:chExt cx="367016" cy="36701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13875145" y="7493349"/>
            <a:ext cx="192381" cy="192381"/>
            <a:chOff x="0" y="0"/>
            <a:chExt cx="256508" cy="2565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260609" y="7360295"/>
            <a:ext cx="8139022" cy="3805384"/>
          </a:xfrm>
          <a:custGeom>
            <a:avLst/>
            <a:gdLst/>
            <a:ahLst/>
            <a:cxnLst/>
            <a:rect r="r" b="b" t="t" l="l"/>
            <a:pathLst>
              <a:path h="3805384" w="8139022">
                <a:moveTo>
                  <a:pt x="0" y="0"/>
                </a:moveTo>
                <a:lnTo>
                  <a:pt x="8139022" y="0"/>
                </a:lnTo>
                <a:lnTo>
                  <a:pt x="8139022" y="3805384"/>
                </a:lnTo>
                <a:lnTo>
                  <a:pt x="0" y="38053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262777" y="7977915"/>
            <a:ext cx="8139022" cy="3805384"/>
          </a:xfrm>
          <a:custGeom>
            <a:avLst/>
            <a:gdLst/>
            <a:ahLst/>
            <a:cxnLst/>
            <a:rect r="r" b="b" t="t" l="l"/>
            <a:pathLst>
              <a:path h="3805384" w="8139022">
                <a:moveTo>
                  <a:pt x="0" y="0"/>
                </a:moveTo>
                <a:lnTo>
                  <a:pt x="8139022" y="0"/>
                </a:lnTo>
                <a:lnTo>
                  <a:pt x="8139022" y="3805384"/>
                </a:lnTo>
                <a:lnTo>
                  <a:pt x="0" y="38053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113637" y="7360287"/>
            <a:ext cx="1164850" cy="1164100"/>
          </a:xfrm>
          <a:custGeom>
            <a:avLst/>
            <a:gdLst/>
            <a:ahLst/>
            <a:cxnLst/>
            <a:rect r="r" b="b" t="t" l="l"/>
            <a:pathLst>
              <a:path h="1164100" w="1164850">
                <a:moveTo>
                  <a:pt x="0" y="0"/>
                </a:moveTo>
                <a:lnTo>
                  <a:pt x="1164850" y="0"/>
                </a:lnTo>
                <a:lnTo>
                  <a:pt x="1164850" y="1164100"/>
                </a:lnTo>
                <a:lnTo>
                  <a:pt x="0" y="11641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829004" y="9810410"/>
            <a:ext cx="3302048" cy="1399856"/>
          </a:xfrm>
          <a:custGeom>
            <a:avLst/>
            <a:gdLst/>
            <a:ahLst/>
            <a:cxnLst/>
            <a:rect r="r" b="b" t="t" l="l"/>
            <a:pathLst>
              <a:path h="1399856" w="3302048">
                <a:moveTo>
                  <a:pt x="0" y="0"/>
                </a:moveTo>
                <a:lnTo>
                  <a:pt x="3302048" y="0"/>
                </a:lnTo>
                <a:lnTo>
                  <a:pt x="3302048" y="1399856"/>
                </a:lnTo>
                <a:lnTo>
                  <a:pt x="0" y="139985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337839" y="9448047"/>
            <a:ext cx="946907" cy="937752"/>
          </a:xfrm>
          <a:custGeom>
            <a:avLst/>
            <a:gdLst/>
            <a:ahLst/>
            <a:cxnLst/>
            <a:rect r="r" b="b" t="t" l="l"/>
            <a:pathLst>
              <a:path h="937752" w="946907">
                <a:moveTo>
                  <a:pt x="0" y="0"/>
                </a:moveTo>
                <a:lnTo>
                  <a:pt x="946908" y="0"/>
                </a:lnTo>
                <a:lnTo>
                  <a:pt x="946908" y="937752"/>
                </a:lnTo>
                <a:lnTo>
                  <a:pt x="0" y="93775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856439" y="9577947"/>
            <a:ext cx="946907" cy="937752"/>
          </a:xfrm>
          <a:custGeom>
            <a:avLst/>
            <a:gdLst/>
            <a:ahLst/>
            <a:cxnLst/>
            <a:rect r="r" b="b" t="t" l="l"/>
            <a:pathLst>
              <a:path h="937752" w="946907">
                <a:moveTo>
                  <a:pt x="0" y="0"/>
                </a:moveTo>
                <a:lnTo>
                  <a:pt x="946908" y="0"/>
                </a:lnTo>
                <a:lnTo>
                  <a:pt x="946908" y="937752"/>
                </a:lnTo>
                <a:lnTo>
                  <a:pt x="0" y="93775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-5400000">
            <a:off x="11940329" y="9909207"/>
            <a:ext cx="275262" cy="275262"/>
            <a:chOff x="0" y="0"/>
            <a:chExt cx="367016" cy="36701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27" id="27"/>
          <p:cNvGrpSpPr/>
          <p:nvPr/>
        </p:nvGrpSpPr>
        <p:grpSpPr>
          <a:xfrm rot="-5400000">
            <a:off x="11981795" y="9950673"/>
            <a:ext cx="192381" cy="192381"/>
            <a:chOff x="0" y="0"/>
            <a:chExt cx="256508" cy="25650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295640" y="9079750"/>
            <a:ext cx="13382400" cy="1063800"/>
            <a:chOff x="0" y="0"/>
            <a:chExt cx="17843200" cy="1418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843201" cy="1418400"/>
            </a:xfrm>
            <a:custGeom>
              <a:avLst/>
              <a:gdLst/>
              <a:ahLst/>
              <a:cxnLst/>
              <a:rect r="r" b="b" t="t" l="l"/>
              <a:pathLst>
                <a:path h="1418400" w="17843201">
                  <a:moveTo>
                    <a:pt x="0" y="0"/>
                  </a:moveTo>
                  <a:lnTo>
                    <a:pt x="17843201" y="0"/>
                  </a:lnTo>
                  <a:lnTo>
                    <a:pt x="17843201" y="1418400"/>
                  </a:lnTo>
                  <a:lnTo>
                    <a:pt x="0" y="1418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0"/>
              <a:ext cx="17843200" cy="15136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8280"/>
                </a:lnSpc>
              </a:pPr>
              <a:r>
                <a:rPr lang="en-US" b="true" sz="6000">
                  <a:solidFill>
                    <a:srgbClr val="F5F8FF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863262" y="1646130"/>
            <a:ext cx="14130020" cy="6807750"/>
            <a:chOff x="0" y="0"/>
            <a:chExt cx="18840027" cy="9077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840027" cy="9077000"/>
            </a:xfrm>
            <a:custGeom>
              <a:avLst/>
              <a:gdLst/>
              <a:ahLst/>
              <a:cxnLst/>
              <a:rect r="r" b="b" t="t" l="l"/>
              <a:pathLst>
                <a:path h="9077000" w="18840027">
                  <a:moveTo>
                    <a:pt x="0" y="0"/>
                  </a:moveTo>
                  <a:lnTo>
                    <a:pt x="18840027" y="0"/>
                  </a:lnTo>
                  <a:lnTo>
                    <a:pt x="18840027" y="9077000"/>
                  </a:lnTo>
                  <a:lnTo>
                    <a:pt x="0" y="9077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52400"/>
              <a:ext cx="18840027" cy="92294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728"/>
                </a:lnSpc>
              </a:pPr>
              <a:r>
                <a:rPr lang="en-US" sz="5600">
                  <a:solidFill>
                    <a:srgbClr val="213B5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  <a:p>
              <a:pPr algn="l">
                <a:lnSpc>
                  <a:spcPts val="8141"/>
                </a:lnSpc>
              </a:pPr>
              <a:r>
                <a:rPr lang="en-US" b="true" sz="5899">
                  <a:solidFill>
                    <a:srgbClr val="213B55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Split:</a:t>
              </a:r>
            </a:p>
            <a:p>
              <a:pPr algn="l">
                <a:lnSpc>
                  <a:spcPts val="7728"/>
                </a:lnSpc>
              </a:pPr>
            </a:p>
            <a:p>
              <a:pPr algn="l">
                <a:lnSpc>
                  <a:spcPts val="6762"/>
                </a:lnSpc>
              </a:pPr>
              <a:r>
                <a:rPr lang="en-US" sz="49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 Training Data: </a:t>
              </a:r>
              <a:r>
                <a:rPr lang="en-US" sz="4900">
                  <a:solidFill>
                    <a:srgbClr val="0C0A9E"/>
                  </a:solidFill>
                  <a:latin typeface="Poppins"/>
                  <a:ea typeface="Poppins"/>
                  <a:cs typeface="Poppins"/>
                  <a:sym typeface="Poppins"/>
                </a:rPr>
                <a:t>80% </a:t>
              </a:r>
              <a:r>
                <a:rPr lang="en-US" sz="49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of the dataset</a:t>
              </a:r>
            </a:p>
            <a:p>
              <a:pPr algn="l">
                <a:lnSpc>
                  <a:spcPts val="6762"/>
                </a:lnSpc>
              </a:pPr>
              <a:r>
                <a:rPr lang="en-US" sz="49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 Validation Data:</a:t>
              </a:r>
              <a:r>
                <a:rPr lang="en-US" sz="4900">
                  <a:solidFill>
                    <a:srgbClr val="0C0A9E"/>
                  </a:solidFill>
                  <a:latin typeface="Poppins"/>
                  <a:ea typeface="Poppins"/>
                  <a:cs typeface="Poppins"/>
                  <a:sym typeface="Poppins"/>
                </a:rPr>
                <a:t> 10% </a:t>
              </a:r>
              <a:r>
                <a:rPr lang="en-US" sz="49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of the dataset</a:t>
              </a:r>
            </a:p>
            <a:p>
              <a:pPr algn="l">
                <a:lnSpc>
                  <a:spcPts val="6762"/>
                </a:lnSpc>
              </a:pPr>
              <a:r>
                <a:rPr lang="en-US" sz="49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 Test Data:</a:t>
              </a:r>
              <a:r>
                <a:rPr lang="en-US" sz="4900">
                  <a:solidFill>
                    <a:srgbClr val="0C0A9E"/>
                  </a:solidFill>
                  <a:latin typeface="Poppins"/>
                  <a:ea typeface="Poppins"/>
                  <a:cs typeface="Poppins"/>
                  <a:sym typeface="Poppins"/>
                </a:rPr>
                <a:t> 10%</a:t>
              </a:r>
              <a:r>
                <a:rPr lang="en-US" sz="4900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 of the dataset</a:t>
              </a:r>
            </a:p>
            <a:p>
              <a:pPr algn="l">
                <a:lnSpc>
                  <a:spcPts val="6762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5400000">
            <a:off x="17805179" y="5855957"/>
            <a:ext cx="275262" cy="275262"/>
            <a:chOff x="0" y="0"/>
            <a:chExt cx="367016" cy="36701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82778" cy="382778"/>
            </a:xfrm>
            <a:custGeom>
              <a:avLst/>
              <a:gdLst/>
              <a:ahLst/>
              <a:cxnLst/>
              <a:rect r="r" b="b" t="t" l="l"/>
              <a:pathLst>
                <a:path h="382778" w="382778">
                  <a:moveTo>
                    <a:pt x="357378" y="191389"/>
                  </a:moveTo>
                  <a:cubicBezTo>
                    <a:pt x="357378" y="99695"/>
                    <a:pt x="283083" y="25400"/>
                    <a:pt x="191389" y="25400"/>
                  </a:cubicBezTo>
                  <a:lnTo>
                    <a:pt x="191389" y="12700"/>
                  </a:lnTo>
                  <a:lnTo>
                    <a:pt x="191389" y="25400"/>
                  </a:lnTo>
                  <a:lnTo>
                    <a:pt x="191389" y="12700"/>
                  </a:lnTo>
                  <a:lnTo>
                    <a:pt x="191389" y="25400"/>
                  </a:lnTo>
                  <a:cubicBezTo>
                    <a:pt x="99695" y="25400"/>
                    <a:pt x="25400" y="99695"/>
                    <a:pt x="25400" y="191389"/>
                  </a:cubicBezTo>
                  <a:lnTo>
                    <a:pt x="12700" y="191389"/>
                  </a:lnTo>
                  <a:lnTo>
                    <a:pt x="25400" y="191389"/>
                  </a:lnTo>
                  <a:cubicBezTo>
                    <a:pt x="25400" y="283083"/>
                    <a:pt x="99695" y="357378"/>
                    <a:pt x="191389" y="357378"/>
                  </a:cubicBezTo>
                  <a:lnTo>
                    <a:pt x="191389" y="370078"/>
                  </a:lnTo>
                  <a:lnTo>
                    <a:pt x="191389" y="357378"/>
                  </a:lnTo>
                  <a:cubicBezTo>
                    <a:pt x="283083" y="357378"/>
                    <a:pt x="357378" y="283083"/>
                    <a:pt x="357378" y="191389"/>
                  </a:cubicBezTo>
                  <a:cubicBezTo>
                    <a:pt x="357378" y="184404"/>
                    <a:pt x="363093" y="178689"/>
                    <a:pt x="370078" y="178689"/>
                  </a:cubicBezTo>
                  <a:cubicBezTo>
                    <a:pt x="377063" y="178689"/>
                    <a:pt x="382778" y="184404"/>
                    <a:pt x="382778" y="191389"/>
                  </a:cubicBezTo>
                  <a:lnTo>
                    <a:pt x="370078" y="191389"/>
                  </a:lnTo>
                  <a:lnTo>
                    <a:pt x="357378" y="191389"/>
                  </a:lnTo>
                  <a:moveTo>
                    <a:pt x="382778" y="191389"/>
                  </a:moveTo>
                  <a:cubicBezTo>
                    <a:pt x="382778" y="198374"/>
                    <a:pt x="377063" y="204089"/>
                    <a:pt x="370078" y="204089"/>
                  </a:cubicBezTo>
                  <a:cubicBezTo>
                    <a:pt x="363093" y="204089"/>
                    <a:pt x="357378" y="198374"/>
                    <a:pt x="357378" y="191389"/>
                  </a:cubicBezTo>
                  <a:lnTo>
                    <a:pt x="370078" y="191389"/>
                  </a:lnTo>
                  <a:lnTo>
                    <a:pt x="382778" y="191389"/>
                  </a:lnTo>
                  <a:cubicBezTo>
                    <a:pt x="382778" y="297053"/>
                    <a:pt x="297053" y="382778"/>
                    <a:pt x="191389" y="382778"/>
                  </a:cubicBezTo>
                  <a:cubicBezTo>
                    <a:pt x="85725" y="382778"/>
                    <a:pt x="0" y="297053"/>
                    <a:pt x="0" y="191389"/>
                  </a:cubicBezTo>
                  <a:cubicBezTo>
                    <a:pt x="0" y="85725"/>
                    <a:pt x="85725" y="0"/>
                    <a:pt x="191389" y="0"/>
                  </a:cubicBezTo>
                  <a:cubicBezTo>
                    <a:pt x="297053" y="0"/>
                    <a:pt x="382778" y="85725"/>
                    <a:pt x="382778" y="191389"/>
                  </a:cubicBezTo>
                  <a:close/>
                </a:path>
              </a:pathLst>
            </a:custGeom>
            <a:solidFill>
              <a:srgbClr val="8208D5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5400000">
            <a:off x="17846645" y="5897423"/>
            <a:ext cx="192381" cy="192381"/>
            <a:chOff x="0" y="0"/>
            <a:chExt cx="256508" cy="25650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56540" cy="256540"/>
            </a:xfrm>
            <a:custGeom>
              <a:avLst/>
              <a:gdLst/>
              <a:ahLst/>
              <a:cxnLst/>
              <a:rect r="r" b="b" t="t" l="l"/>
              <a:pathLst>
                <a:path h="256540" w="256540">
                  <a:moveTo>
                    <a:pt x="256540" y="128270"/>
                  </a:moveTo>
                  <a:cubicBezTo>
                    <a:pt x="256540" y="57404"/>
                    <a:pt x="199136" y="0"/>
                    <a:pt x="128270" y="0"/>
                  </a:cubicBezTo>
                  <a:cubicBezTo>
                    <a:pt x="57404" y="0"/>
                    <a:pt x="0" y="57404"/>
                    <a:pt x="0" y="128270"/>
                  </a:cubicBezTo>
                  <a:cubicBezTo>
                    <a:pt x="0" y="199136"/>
                    <a:pt x="57404" y="256540"/>
                    <a:pt x="128270" y="256540"/>
                  </a:cubicBezTo>
                  <a:cubicBezTo>
                    <a:pt x="199136" y="256540"/>
                    <a:pt x="256540" y="199136"/>
                    <a:pt x="256540" y="12827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0494639" y="8600731"/>
            <a:ext cx="287250" cy="287250"/>
            <a:chOff x="0" y="0"/>
            <a:chExt cx="383000" cy="383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41" id="41"/>
          <p:cNvSpPr/>
          <p:nvPr/>
        </p:nvSpPr>
        <p:spPr>
          <a:xfrm rot="7321">
            <a:off x="1644895" y="8744354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2" id="42"/>
          <p:cNvGrpSpPr/>
          <p:nvPr/>
        </p:nvGrpSpPr>
        <p:grpSpPr>
          <a:xfrm rot="0">
            <a:off x="10564388" y="8670540"/>
            <a:ext cx="147600" cy="147600"/>
            <a:chOff x="0" y="0"/>
            <a:chExt cx="196800" cy="196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Freeform 44" id="44"/>
          <p:cNvSpPr/>
          <p:nvPr/>
        </p:nvSpPr>
        <p:spPr>
          <a:xfrm flipH="false" flipV="false" rot="0">
            <a:off x="12074142" y="1125943"/>
            <a:ext cx="2404258" cy="2364422"/>
          </a:xfrm>
          <a:custGeom>
            <a:avLst/>
            <a:gdLst/>
            <a:ahLst/>
            <a:cxnLst/>
            <a:rect r="r" b="b" t="t" l="l"/>
            <a:pathLst>
              <a:path h="2364422" w="2404258">
                <a:moveTo>
                  <a:pt x="0" y="0"/>
                </a:moveTo>
                <a:lnTo>
                  <a:pt x="2404258" y="0"/>
                </a:lnTo>
                <a:lnTo>
                  <a:pt x="2404258" y="2364422"/>
                </a:lnTo>
                <a:lnTo>
                  <a:pt x="0" y="236442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51620" y="-3083244"/>
            <a:ext cx="5166722" cy="4819369"/>
          </a:xfrm>
          <a:custGeom>
            <a:avLst/>
            <a:gdLst/>
            <a:ahLst/>
            <a:cxnLst/>
            <a:rect r="r" b="b" t="t" l="l"/>
            <a:pathLst>
              <a:path h="4819369" w="5166722">
                <a:moveTo>
                  <a:pt x="0" y="0"/>
                </a:moveTo>
                <a:lnTo>
                  <a:pt x="5166722" y="0"/>
                </a:lnTo>
                <a:lnTo>
                  <a:pt x="5166722" y="4819369"/>
                </a:lnTo>
                <a:lnTo>
                  <a:pt x="0" y="481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67950" y="4135980"/>
            <a:ext cx="14595000" cy="1820400"/>
            <a:chOff x="0" y="0"/>
            <a:chExt cx="19460000" cy="2427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460000" cy="2427200"/>
            </a:xfrm>
            <a:custGeom>
              <a:avLst/>
              <a:gdLst/>
              <a:ahLst/>
              <a:cxnLst/>
              <a:rect r="r" b="b" t="t" l="l"/>
              <a:pathLst>
                <a:path h="2427200" w="19460000">
                  <a:moveTo>
                    <a:pt x="0" y="0"/>
                  </a:moveTo>
                  <a:lnTo>
                    <a:pt x="19460000" y="0"/>
                  </a:lnTo>
                  <a:lnTo>
                    <a:pt x="19460000" y="2427200"/>
                  </a:lnTo>
                  <a:lnTo>
                    <a:pt x="0" y="24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66700"/>
              <a:ext cx="19460000" cy="2160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1519"/>
                </a:lnSpc>
              </a:pPr>
              <a:r>
                <a:rPr lang="en-US" b="true" sz="12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Model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1720558" y="-2311050"/>
            <a:ext cx="7231500" cy="5519250"/>
          </a:xfrm>
          <a:custGeom>
            <a:avLst/>
            <a:gdLst/>
            <a:ahLst/>
            <a:cxnLst/>
            <a:rect r="r" b="b" t="t" l="l"/>
            <a:pathLst>
              <a:path h="5519250" w="7231500">
                <a:moveTo>
                  <a:pt x="7231500" y="0"/>
                </a:moveTo>
                <a:lnTo>
                  <a:pt x="0" y="0"/>
                </a:lnTo>
                <a:lnTo>
                  <a:pt x="0" y="5519250"/>
                </a:lnTo>
                <a:lnTo>
                  <a:pt x="7231500" y="5519250"/>
                </a:lnTo>
                <a:lnTo>
                  <a:pt x="7231500" y="0"/>
                </a:lnTo>
                <a:close/>
              </a:path>
            </a:pathLst>
          </a:custGeom>
          <a:blipFill>
            <a:blip r:embed="rId4"/>
            <a:stretch>
              <a:fillRect l="-22339" t="-50337" r="-9379" b="-5331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477675" y="-5628542"/>
            <a:ext cx="12382442" cy="13138071"/>
          </a:xfrm>
          <a:custGeom>
            <a:avLst/>
            <a:gdLst/>
            <a:ahLst/>
            <a:cxnLst/>
            <a:rect r="r" b="b" t="t" l="l"/>
            <a:pathLst>
              <a:path h="13138071" w="12382442">
                <a:moveTo>
                  <a:pt x="0" y="0"/>
                </a:moveTo>
                <a:lnTo>
                  <a:pt x="12382442" y="0"/>
                </a:lnTo>
                <a:lnTo>
                  <a:pt x="12382442" y="13138071"/>
                </a:lnTo>
                <a:lnTo>
                  <a:pt x="0" y="13138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1956542" y="6753900"/>
            <a:ext cx="7231500" cy="5519250"/>
          </a:xfrm>
          <a:custGeom>
            <a:avLst/>
            <a:gdLst/>
            <a:ahLst/>
            <a:cxnLst/>
            <a:rect r="r" b="b" t="t" l="l"/>
            <a:pathLst>
              <a:path h="5519250" w="7231500">
                <a:moveTo>
                  <a:pt x="7231500" y="0"/>
                </a:moveTo>
                <a:lnTo>
                  <a:pt x="0" y="0"/>
                </a:lnTo>
                <a:lnTo>
                  <a:pt x="0" y="5519250"/>
                </a:lnTo>
                <a:lnTo>
                  <a:pt x="7231500" y="5519250"/>
                </a:lnTo>
                <a:lnTo>
                  <a:pt x="7231500" y="0"/>
                </a:lnTo>
                <a:close/>
              </a:path>
            </a:pathLst>
          </a:custGeom>
          <a:blipFill>
            <a:blip r:embed="rId4"/>
            <a:stretch>
              <a:fillRect l="-22339" t="-50337" r="-9379" b="-5331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68342" y="4558810"/>
            <a:ext cx="9519718" cy="9506527"/>
          </a:xfrm>
          <a:custGeom>
            <a:avLst/>
            <a:gdLst/>
            <a:ahLst/>
            <a:cxnLst/>
            <a:rect r="r" b="b" t="t" l="l"/>
            <a:pathLst>
              <a:path h="9506527" w="9519718">
                <a:moveTo>
                  <a:pt x="0" y="0"/>
                </a:moveTo>
                <a:lnTo>
                  <a:pt x="9519717" y="0"/>
                </a:lnTo>
                <a:lnTo>
                  <a:pt x="9519717" y="9506527"/>
                </a:lnTo>
                <a:lnTo>
                  <a:pt x="0" y="95065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86850" y="9937050"/>
            <a:ext cx="878400" cy="878200"/>
          </a:xfrm>
          <a:custGeom>
            <a:avLst/>
            <a:gdLst/>
            <a:ahLst/>
            <a:cxnLst/>
            <a:rect r="r" b="b" t="t" l="l"/>
            <a:pathLst>
              <a:path h="878200" w="878400">
                <a:moveTo>
                  <a:pt x="0" y="0"/>
                </a:moveTo>
                <a:lnTo>
                  <a:pt x="878400" y="0"/>
                </a:lnTo>
                <a:lnTo>
                  <a:pt x="878400" y="878200"/>
                </a:lnTo>
                <a:lnTo>
                  <a:pt x="0" y="8782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160059" y="6029877"/>
            <a:ext cx="287250" cy="287250"/>
            <a:chOff x="0" y="0"/>
            <a:chExt cx="383000" cy="383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13" id="13"/>
          <p:cNvSpPr/>
          <p:nvPr/>
        </p:nvSpPr>
        <p:spPr>
          <a:xfrm rot="5589">
            <a:off x="1539367" y="6173500"/>
            <a:ext cx="11715465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3229808" y="6099686"/>
            <a:ext cx="147600" cy="147600"/>
            <a:chOff x="0" y="0"/>
            <a:chExt cx="196800" cy="196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894330" y="2437130"/>
            <a:ext cx="6096000" cy="1720850"/>
            <a:chOff x="0" y="0"/>
            <a:chExt cx="8128000" cy="22944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0" cy="2294467"/>
            </a:xfrm>
            <a:custGeom>
              <a:avLst/>
              <a:gdLst/>
              <a:ahLst/>
              <a:cxnLst/>
              <a:rect r="r" b="b" t="t" l="l"/>
              <a:pathLst>
                <a:path h="2294467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2294467"/>
                  </a:lnTo>
                  <a:lnTo>
                    <a:pt x="0" y="2294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9525"/>
              <a:ext cx="8128000" cy="22849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999"/>
                </a:lnSpc>
              </a:pPr>
              <a:r>
                <a:rPr lang="en-US" sz="9999" b="true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02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14226" y="2839882"/>
            <a:ext cx="995751" cy="2925656"/>
            <a:chOff x="0" y="0"/>
            <a:chExt cx="1327668" cy="39008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12924" y="2839882"/>
            <a:ext cx="995751" cy="2925656"/>
            <a:chOff x="0" y="0"/>
            <a:chExt cx="1327668" cy="39008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511619" y="2839882"/>
            <a:ext cx="995751" cy="2925656"/>
            <a:chOff x="0" y="0"/>
            <a:chExt cx="1327668" cy="39008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910317" y="2839882"/>
            <a:ext cx="995751" cy="2925656"/>
            <a:chOff x="0" y="0"/>
            <a:chExt cx="1327668" cy="39008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27658" cy="3900932"/>
            </a:xfrm>
            <a:custGeom>
              <a:avLst/>
              <a:gdLst/>
              <a:ahLst/>
              <a:cxnLst/>
              <a:rect r="r" b="b" t="t" l="l"/>
              <a:pathLst>
                <a:path h="3900932" w="1327658">
                  <a:moveTo>
                    <a:pt x="0" y="3900932"/>
                  </a:moveTo>
                  <a:lnTo>
                    <a:pt x="800608" y="0"/>
                  </a:lnTo>
                  <a:lnTo>
                    <a:pt x="1327658" y="0"/>
                  </a:lnTo>
                  <a:lnTo>
                    <a:pt x="527050" y="3900932"/>
                  </a:lnTo>
                  <a:close/>
                </a:path>
              </a:pathLst>
            </a:custGeom>
            <a:gradFill rotWithShape="true">
              <a:gsLst>
                <a:gs pos="0">
                  <a:srgbClr val="EB9109">
                    <a:alpha val="100000"/>
                  </a:srgbClr>
                </a:gs>
                <a:gs pos="78000">
                  <a:srgbClr val="F5F8FF">
                    <a:alpha val="100000"/>
                  </a:srgbClr>
                </a:gs>
                <a:gs pos="100000">
                  <a:srgbClr val="F5F8FF">
                    <a:alpha val="100000"/>
                  </a:srgbClr>
                </a:gs>
              </a:gsLst>
              <a:lin ang="0"/>
            </a:gra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657" y="9777126"/>
            <a:ext cx="3180817" cy="176253"/>
          </a:xfrm>
          <a:custGeom>
            <a:avLst/>
            <a:gdLst/>
            <a:ahLst/>
            <a:cxnLst/>
            <a:rect r="r" b="b" t="t" l="l"/>
            <a:pathLst>
              <a:path h="176253" w="3180817">
                <a:moveTo>
                  <a:pt x="0" y="0"/>
                </a:moveTo>
                <a:lnTo>
                  <a:pt x="3180818" y="0"/>
                </a:lnTo>
                <a:lnTo>
                  <a:pt x="318081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67400" y="2771450"/>
            <a:ext cx="8056358" cy="10567110"/>
          </a:xfrm>
          <a:custGeom>
            <a:avLst/>
            <a:gdLst/>
            <a:ahLst/>
            <a:cxnLst/>
            <a:rect r="r" b="b" t="t" l="l"/>
            <a:pathLst>
              <a:path h="10567110" w="8056358">
                <a:moveTo>
                  <a:pt x="0" y="0"/>
                </a:moveTo>
                <a:lnTo>
                  <a:pt x="8056358" y="0"/>
                </a:lnTo>
                <a:lnTo>
                  <a:pt x="8056358" y="10567110"/>
                </a:lnTo>
                <a:lnTo>
                  <a:pt x="0" y="10567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2116" y="-613678"/>
            <a:ext cx="1833648" cy="1400398"/>
          </a:xfrm>
          <a:custGeom>
            <a:avLst/>
            <a:gdLst/>
            <a:ahLst/>
            <a:cxnLst/>
            <a:rect r="r" b="b" t="t" l="l"/>
            <a:pathLst>
              <a:path h="1400398" w="1833648">
                <a:moveTo>
                  <a:pt x="0" y="0"/>
                </a:moveTo>
                <a:lnTo>
                  <a:pt x="1833648" y="0"/>
                </a:lnTo>
                <a:lnTo>
                  <a:pt x="1833648" y="1400398"/>
                </a:lnTo>
                <a:lnTo>
                  <a:pt x="0" y="1400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1100" y="-3398074"/>
            <a:ext cx="8394502" cy="6406848"/>
          </a:xfrm>
          <a:custGeom>
            <a:avLst/>
            <a:gdLst/>
            <a:ahLst/>
            <a:cxnLst/>
            <a:rect r="r" b="b" t="t" l="l"/>
            <a:pathLst>
              <a:path h="6406848" w="8394502">
                <a:moveTo>
                  <a:pt x="0" y="0"/>
                </a:moveTo>
                <a:lnTo>
                  <a:pt x="8394502" y="0"/>
                </a:lnTo>
                <a:lnTo>
                  <a:pt x="8394502" y="6406848"/>
                </a:lnTo>
                <a:lnTo>
                  <a:pt x="0" y="64068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339" t="-50337" r="-9379" b="-533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92075" y="-1096683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90845" y="-777991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98757" y="115647"/>
            <a:ext cx="2987007" cy="176253"/>
          </a:xfrm>
          <a:custGeom>
            <a:avLst/>
            <a:gdLst/>
            <a:ahLst/>
            <a:cxnLst/>
            <a:rect r="r" b="b" t="t" l="l"/>
            <a:pathLst>
              <a:path h="176253" w="2987007">
                <a:moveTo>
                  <a:pt x="0" y="0"/>
                </a:moveTo>
                <a:lnTo>
                  <a:pt x="2987008" y="0"/>
                </a:lnTo>
                <a:lnTo>
                  <a:pt x="298700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90862" y="-3700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96012" y="-513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55521" y="670975"/>
            <a:ext cx="15408000" cy="1238275"/>
            <a:chOff x="0" y="0"/>
            <a:chExt cx="20544000" cy="16510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544000" cy="1651033"/>
            </a:xfrm>
            <a:custGeom>
              <a:avLst/>
              <a:gdLst/>
              <a:ahLst/>
              <a:cxnLst/>
              <a:rect r="r" b="b" t="t" l="l"/>
              <a:pathLst>
                <a:path h="1651033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1651033"/>
                  </a:lnTo>
                  <a:lnTo>
                    <a:pt x="0" y="1651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20544000" cy="16510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Model A</a:t>
              </a: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rchitecture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056610" y="679450"/>
            <a:ext cx="998220" cy="1822450"/>
            <a:chOff x="0" y="0"/>
            <a:chExt cx="1330960" cy="24299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30960" cy="2429933"/>
            </a:xfrm>
            <a:custGeom>
              <a:avLst/>
              <a:gdLst/>
              <a:ahLst/>
              <a:cxnLst/>
              <a:rect r="r" b="b" t="t" l="l"/>
              <a:pathLst>
                <a:path h="2429933" w="1330960">
                  <a:moveTo>
                    <a:pt x="0" y="0"/>
                  </a:moveTo>
                  <a:lnTo>
                    <a:pt x="1330960" y="0"/>
                  </a:lnTo>
                  <a:lnTo>
                    <a:pt x="1330960" y="2429933"/>
                  </a:lnTo>
                  <a:lnTo>
                    <a:pt x="0" y="2429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330960" cy="2506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63"/>
                </a:lnSpc>
              </a:pPr>
              <a:r>
                <a:rPr lang="en-US" sz="2799">
                  <a:solidFill>
                    <a:srgbClr val="F5F8FF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" y="8264567"/>
            <a:ext cx="4616812" cy="2282244"/>
          </a:xfrm>
          <a:custGeom>
            <a:avLst/>
            <a:gdLst/>
            <a:ahLst/>
            <a:cxnLst/>
            <a:rect r="r" b="b" t="t" l="l"/>
            <a:pathLst>
              <a:path h="2282244" w="4616812">
                <a:moveTo>
                  <a:pt x="0" y="0"/>
                </a:moveTo>
                <a:lnTo>
                  <a:pt x="4616812" y="0"/>
                </a:lnTo>
                <a:lnTo>
                  <a:pt x="4616812" y="2282244"/>
                </a:lnTo>
                <a:lnTo>
                  <a:pt x="0" y="22822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592359" y="8762927"/>
            <a:ext cx="287250" cy="287250"/>
            <a:chOff x="0" y="0"/>
            <a:chExt cx="383000" cy="383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20" id="20"/>
          <p:cNvSpPr/>
          <p:nvPr/>
        </p:nvSpPr>
        <p:spPr>
          <a:xfrm rot="7321">
            <a:off x="-257385" y="8906550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8662108" y="8832736"/>
            <a:ext cx="147600" cy="147600"/>
            <a:chOff x="0" y="0"/>
            <a:chExt cx="196800" cy="196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2308401" y="1830449"/>
            <a:ext cx="10563348" cy="569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8"/>
              </a:lnSpc>
            </a:pPr>
          </a:p>
          <a:p>
            <a:pPr algn="l">
              <a:lnSpc>
                <a:spcPts val="5018"/>
              </a:lnSpc>
            </a:pPr>
            <a:r>
              <a:rPr lang="en-US" b="true" sz="3636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Model</a:t>
            </a:r>
            <a:r>
              <a:rPr lang="en-US" sz="3636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: AraBART (Arabic BART)</a:t>
            </a:r>
          </a:p>
          <a:p>
            <a:pPr algn="l" marL="785091" indent="-392545" lvl="1">
              <a:lnSpc>
                <a:spcPts val="5018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Encoder-Decoder</a:t>
            </a:r>
            <a:r>
              <a:rPr lang="en-US" sz="36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Transformer</a:t>
            </a:r>
          </a:p>
          <a:p>
            <a:pPr algn="l" marL="785091" indent="-392545" lvl="1">
              <a:lnSpc>
                <a:spcPts val="5018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Pretrained for Arabic language generation</a:t>
            </a:r>
          </a:p>
          <a:p>
            <a:pPr algn="l">
              <a:lnSpc>
                <a:spcPts val="5018"/>
              </a:lnSpc>
            </a:pPr>
          </a:p>
          <a:p>
            <a:pPr algn="l">
              <a:lnSpc>
                <a:spcPts val="5018"/>
              </a:lnSpc>
            </a:pPr>
            <a:r>
              <a:rPr lang="en-US" b="true" sz="3636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Why AraBART?</a:t>
            </a:r>
          </a:p>
          <a:p>
            <a:pPr algn="l" marL="785091" indent="-392545" lvl="1">
              <a:lnSpc>
                <a:spcPts val="5018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Trained on large Arabic corpora</a:t>
            </a:r>
          </a:p>
          <a:p>
            <a:pPr algn="l" marL="785091" indent="-392545" lvl="1">
              <a:lnSpc>
                <a:spcPts val="5018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Supports sequence-to-sequence tasks</a:t>
            </a:r>
          </a:p>
          <a:p>
            <a:pPr algn="l">
              <a:lnSpc>
                <a:spcPts val="501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657" y="9777126"/>
            <a:ext cx="3180817" cy="176253"/>
          </a:xfrm>
          <a:custGeom>
            <a:avLst/>
            <a:gdLst/>
            <a:ahLst/>
            <a:cxnLst/>
            <a:rect r="r" b="b" t="t" l="l"/>
            <a:pathLst>
              <a:path h="176253" w="3180817">
                <a:moveTo>
                  <a:pt x="0" y="0"/>
                </a:moveTo>
                <a:lnTo>
                  <a:pt x="3180818" y="0"/>
                </a:lnTo>
                <a:lnTo>
                  <a:pt x="318081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67400" y="2771450"/>
            <a:ext cx="8056358" cy="10567110"/>
          </a:xfrm>
          <a:custGeom>
            <a:avLst/>
            <a:gdLst/>
            <a:ahLst/>
            <a:cxnLst/>
            <a:rect r="r" b="b" t="t" l="l"/>
            <a:pathLst>
              <a:path h="10567110" w="8056358">
                <a:moveTo>
                  <a:pt x="0" y="0"/>
                </a:moveTo>
                <a:lnTo>
                  <a:pt x="8056358" y="0"/>
                </a:lnTo>
                <a:lnTo>
                  <a:pt x="8056358" y="10567110"/>
                </a:lnTo>
                <a:lnTo>
                  <a:pt x="0" y="10567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2116" y="-613678"/>
            <a:ext cx="1833648" cy="1400398"/>
          </a:xfrm>
          <a:custGeom>
            <a:avLst/>
            <a:gdLst/>
            <a:ahLst/>
            <a:cxnLst/>
            <a:rect r="r" b="b" t="t" l="l"/>
            <a:pathLst>
              <a:path h="1400398" w="1833648">
                <a:moveTo>
                  <a:pt x="0" y="0"/>
                </a:moveTo>
                <a:lnTo>
                  <a:pt x="1833648" y="0"/>
                </a:lnTo>
                <a:lnTo>
                  <a:pt x="1833648" y="1400398"/>
                </a:lnTo>
                <a:lnTo>
                  <a:pt x="0" y="1400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1100" y="-3398074"/>
            <a:ext cx="8394502" cy="6406848"/>
          </a:xfrm>
          <a:custGeom>
            <a:avLst/>
            <a:gdLst/>
            <a:ahLst/>
            <a:cxnLst/>
            <a:rect r="r" b="b" t="t" l="l"/>
            <a:pathLst>
              <a:path h="6406848" w="8394502">
                <a:moveTo>
                  <a:pt x="0" y="0"/>
                </a:moveTo>
                <a:lnTo>
                  <a:pt x="8394502" y="0"/>
                </a:lnTo>
                <a:lnTo>
                  <a:pt x="8394502" y="6406848"/>
                </a:lnTo>
                <a:lnTo>
                  <a:pt x="0" y="64068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339" t="-50337" r="-9379" b="-533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92075" y="-1096683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90845" y="-777991"/>
            <a:ext cx="4615582" cy="1963552"/>
          </a:xfrm>
          <a:custGeom>
            <a:avLst/>
            <a:gdLst/>
            <a:ahLst/>
            <a:cxnLst/>
            <a:rect r="r" b="b" t="t" l="l"/>
            <a:pathLst>
              <a:path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98757" y="115647"/>
            <a:ext cx="2987007" cy="176253"/>
          </a:xfrm>
          <a:custGeom>
            <a:avLst/>
            <a:gdLst/>
            <a:ahLst/>
            <a:cxnLst/>
            <a:rect r="r" b="b" t="t" l="l"/>
            <a:pathLst>
              <a:path h="176253" w="2987007">
                <a:moveTo>
                  <a:pt x="0" y="0"/>
                </a:moveTo>
                <a:lnTo>
                  <a:pt x="2987008" y="0"/>
                </a:lnTo>
                <a:lnTo>
                  <a:pt x="298700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90862" y="-3700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96012" y="-51372"/>
            <a:ext cx="509974" cy="510262"/>
          </a:xfrm>
          <a:custGeom>
            <a:avLst/>
            <a:gdLst/>
            <a:ahLst/>
            <a:cxnLst/>
            <a:rect r="r" b="b" t="t" l="l"/>
            <a:pathLst>
              <a:path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55521" y="670975"/>
            <a:ext cx="15408000" cy="1238275"/>
            <a:chOff x="0" y="0"/>
            <a:chExt cx="20544000" cy="16510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544000" cy="1651033"/>
            </a:xfrm>
            <a:custGeom>
              <a:avLst/>
              <a:gdLst/>
              <a:ahLst/>
              <a:cxnLst/>
              <a:rect r="r" b="b" t="t" l="l"/>
              <a:pathLst>
                <a:path h="1651033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1651033"/>
                  </a:lnTo>
                  <a:lnTo>
                    <a:pt x="0" y="1651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20544000" cy="16510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Model A</a:t>
              </a:r>
              <a:r>
                <a:rPr lang="en-US" b="true" sz="6000">
                  <a:solidFill>
                    <a:srgbClr val="0C0A9E"/>
                  </a:solidFill>
                  <a:latin typeface="IBM Plex Mono Bold"/>
                  <a:ea typeface="IBM Plex Mono Bold"/>
                  <a:cs typeface="IBM Plex Mono Bold"/>
                  <a:sym typeface="IBM Plex Mono Bold"/>
                </a:rPr>
                <a:t>rchitecture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056610" y="679450"/>
            <a:ext cx="998220" cy="1822450"/>
            <a:chOff x="0" y="0"/>
            <a:chExt cx="1330960" cy="24299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30960" cy="2429933"/>
            </a:xfrm>
            <a:custGeom>
              <a:avLst/>
              <a:gdLst/>
              <a:ahLst/>
              <a:cxnLst/>
              <a:rect r="r" b="b" t="t" l="l"/>
              <a:pathLst>
                <a:path h="2429933" w="1330960">
                  <a:moveTo>
                    <a:pt x="0" y="0"/>
                  </a:moveTo>
                  <a:lnTo>
                    <a:pt x="1330960" y="0"/>
                  </a:lnTo>
                  <a:lnTo>
                    <a:pt x="1330960" y="2429933"/>
                  </a:lnTo>
                  <a:lnTo>
                    <a:pt x="0" y="2429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330960" cy="2506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63"/>
                </a:lnSpc>
              </a:pPr>
              <a:r>
                <a:rPr lang="en-US" sz="2799">
                  <a:solidFill>
                    <a:srgbClr val="F5F8FF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" y="8264567"/>
            <a:ext cx="4616812" cy="2282244"/>
          </a:xfrm>
          <a:custGeom>
            <a:avLst/>
            <a:gdLst/>
            <a:ahLst/>
            <a:cxnLst/>
            <a:rect r="r" b="b" t="t" l="l"/>
            <a:pathLst>
              <a:path h="2282244" w="4616812">
                <a:moveTo>
                  <a:pt x="0" y="0"/>
                </a:moveTo>
                <a:lnTo>
                  <a:pt x="4616812" y="0"/>
                </a:lnTo>
                <a:lnTo>
                  <a:pt x="4616812" y="2282244"/>
                </a:lnTo>
                <a:lnTo>
                  <a:pt x="0" y="22822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592359" y="8762927"/>
            <a:ext cx="287250" cy="287250"/>
            <a:chOff x="0" y="0"/>
            <a:chExt cx="383000" cy="383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3032" cy="383032"/>
            </a:xfrm>
            <a:custGeom>
              <a:avLst/>
              <a:gdLst/>
              <a:ahLst/>
              <a:cxnLst/>
              <a:rect r="r" b="b" t="t" l="l"/>
              <a:pathLst>
                <a:path h="383032" w="383032">
                  <a:moveTo>
                    <a:pt x="0" y="191516"/>
                  </a:moveTo>
                  <a:cubicBezTo>
                    <a:pt x="0" y="85725"/>
                    <a:pt x="85725" y="0"/>
                    <a:pt x="191516" y="0"/>
                  </a:cubicBezTo>
                  <a:lnTo>
                    <a:pt x="191516" y="12700"/>
                  </a:lnTo>
                  <a:lnTo>
                    <a:pt x="191516" y="0"/>
                  </a:lnTo>
                  <a:cubicBezTo>
                    <a:pt x="297307" y="0"/>
                    <a:pt x="383032" y="85725"/>
                    <a:pt x="383032" y="191516"/>
                  </a:cubicBezTo>
                  <a:cubicBezTo>
                    <a:pt x="383032" y="297307"/>
                    <a:pt x="297307" y="383032"/>
                    <a:pt x="191516" y="383032"/>
                  </a:cubicBezTo>
                  <a:lnTo>
                    <a:pt x="191516" y="370332"/>
                  </a:lnTo>
                  <a:lnTo>
                    <a:pt x="191516" y="383032"/>
                  </a:lnTo>
                  <a:cubicBezTo>
                    <a:pt x="85725" y="383032"/>
                    <a:pt x="0" y="297307"/>
                    <a:pt x="0" y="191516"/>
                  </a:cubicBezTo>
                  <a:lnTo>
                    <a:pt x="12700" y="191516"/>
                  </a:lnTo>
                  <a:lnTo>
                    <a:pt x="22606" y="199390"/>
                  </a:lnTo>
                  <a:cubicBezTo>
                    <a:pt x="19304" y="203581"/>
                    <a:pt x="13589" y="205232"/>
                    <a:pt x="8509" y="203454"/>
                  </a:cubicBezTo>
                  <a:cubicBezTo>
                    <a:pt x="3429" y="201676"/>
                    <a:pt x="0" y="196850"/>
                    <a:pt x="0" y="191516"/>
                  </a:cubicBezTo>
                  <a:moveTo>
                    <a:pt x="25400" y="191516"/>
                  </a:moveTo>
                  <a:lnTo>
                    <a:pt x="12700" y="191516"/>
                  </a:lnTo>
                  <a:lnTo>
                    <a:pt x="2794" y="183642"/>
                  </a:lnTo>
                  <a:cubicBezTo>
                    <a:pt x="6096" y="179451"/>
                    <a:pt x="11811" y="177800"/>
                    <a:pt x="16891" y="179578"/>
                  </a:cubicBezTo>
                  <a:cubicBezTo>
                    <a:pt x="21971" y="181356"/>
                    <a:pt x="25400" y="186182"/>
                    <a:pt x="25400" y="191516"/>
                  </a:cubicBezTo>
                  <a:cubicBezTo>
                    <a:pt x="25400" y="283210"/>
                    <a:pt x="99822" y="357632"/>
                    <a:pt x="191516" y="357632"/>
                  </a:cubicBezTo>
                  <a:cubicBezTo>
                    <a:pt x="283210" y="357632"/>
                    <a:pt x="357632" y="283210"/>
                    <a:pt x="357632" y="191516"/>
                  </a:cubicBezTo>
                  <a:lnTo>
                    <a:pt x="370332" y="191516"/>
                  </a:lnTo>
                  <a:lnTo>
                    <a:pt x="357632" y="191516"/>
                  </a:lnTo>
                  <a:cubicBezTo>
                    <a:pt x="357632" y="99822"/>
                    <a:pt x="283210" y="25400"/>
                    <a:pt x="191516" y="25400"/>
                  </a:cubicBezTo>
                  <a:lnTo>
                    <a:pt x="191516" y="12700"/>
                  </a:lnTo>
                  <a:lnTo>
                    <a:pt x="191516" y="25400"/>
                  </a:lnTo>
                  <a:cubicBezTo>
                    <a:pt x="99822" y="25400"/>
                    <a:pt x="25400" y="99822"/>
                    <a:pt x="25400" y="191516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AutoShape 20" id="20"/>
          <p:cNvSpPr/>
          <p:nvPr/>
        </p:nvSpPr>
        <p:spPr>
          <a:xfrm rot="7321">
            <a:off x="-257385" y="8906550"/>
            <a:ext cx="8944670" cy="0"/>
          </a:xfrm>
          <a:prstGeom prst="line">
            <a:avLst/>
          </a:prstGeom>
          <a:ln cap="rnd" w="9525">
            <a:solidFill>
              <a:srgbClr val="0C0A9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8662108" y="8832736"/>
            <a:ext cx="147600" cy="147600"/>
            <a:chOff x="0" y="0"/>
            <a:chExt cx="196800" cy="196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6850" cy="196850"/>
            </a:xfrm>
            <a:custGeom>
              <a:avLst/>
              <a:gdLst/>
              <a:ahLst/>
              <a:cxnLst/>
              <a:rect r="r" b="b" t="t" l="l"/>
              <a:pathLst>
                <a:path h="196850" w="196850">
                  <a:moveTo>
                    <a:pt x="0" y="98425"/>
                  </a:moveTo>
                  <a:cubicBezTo>
                    <a:pt x="0" y="44069"/>
                    <a:pt x="44069" y="0"/>
                    <a:pt x="98425" y="0"/>
                  </a:cubicBezTo>
                  <a:cubicBezTo>
                    <a:pt x="152781" y="0"/>
                    <a:pt x="196850" y="44069"/>
                    <a:pt x="196850" y="98425"/>
                  </a:cubicBezTo>
                  <a:cubicBezTo>
                    <a:pt x="196850" y="152781"/>
                    <a:pt x="152781" y="196850"/>
                    <a:pt x="98425" y="196850"/>
                  </a:cubicBezTo>
                  <a:cubicBezTo>
                    <a:pt x="44069" y="196850"/>
                    <a:pt x="0" y="152781"/>
                    <a:pt x="0" y="98425"/>
                  </a:cubicBezTo>
                  <a:close/>
                </a:path>
              </a:pathLst>
            </a:custGeom>
            <a:solidFill>
              <a:srgbClr val="0C0A9E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907251" y="1833050"/>
            <a:ext cx="10300884" cy="5658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6"/>
              </a:lnSpc>
            </a:pPr>
          </a:p>
          <a:p>
            <a:pPr algn="l">
              <a:lnSpc>
                <a:spcPts val="4496"/>
              </a:lnSpc>
            </a:pPr>
            <a:r>
              <a:rPr lang="en-US" b="true" sz="3258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Hy</a:t>
            </a:r>
            <a:r>
              <a:rPr lang="en-US" b="true" sz="3258">
                <a:solidFill>
                  <a:srgbClr val="0C0A9E"/>
                </a:solidFill>
                <a:latin typeface="Poppins Bold"/>
                <a:ea typeface="Poppins Bold"/>
                <a:cs typeface="Poppins Bold"/>
                <a:sym typeface="Poppins Bold"/>
              </a:rPr>
              <a:t>perparameters:</a:t>
            </a:r>
          </a:p>
          <a:p>
            <a:pPr algn="l">
              <a:lnSpc>
                <a:spcPts val="4496"/>
              </a:lnSpc>
            </a:pPr>
          </a:p>
          <a:p>
            <a:pPr algn="l" marL="703508" indent="-351754" lvl="1">
              <a:lnSpc>
                <a:spcPts val="4496"/>
              </a:lnSpc>
              <a:buFont typeface="Arial"/>
              <a:buChar char="•"/>
            </a:pPr>
            <a:r>
              <a:rPr lang="en-US" sz="32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Learning Rate: 5e-5</a:t>
            </a:r>
          </a:p>
          <a:p>
            <a:pPr algn="l" marL="703508" indent="-351754" lvl="1">
              <a:lnSpc>
                <a:spcPts val="4496"/>
              </a:lnSpc>
              <a:buFont typeface="Arial"/>
              <a:buChar char="•"/>
            </a:pPr>
            <a:r>
              <a:rPr lang="en-US" sz="32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Batch Size: 8</a:t>
            </a:r>
          </a:p>
          <a:p>
            <a:pPr algn="l" marL="703508" indent="-351754" lvl="1">
              <a:lnSpc>
                <a:spcPts val="4496"/>
              </a:lnSpc>
              <a:buFont typeface="Arial"/>
              <a:buChar char="•"/>
            </a:pPr>
            <a:r>
              <a:rPr lang="en-US" sz="32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Max Length for Input: 512 tokens</a:t>
            </a:r>
          </a:p>
          <a:p>
            <a:pPr algn="l" marL="703508" indent="-351754" lvl="1">
              <a:lnSpc>
                <a:spcPts val="4496"/>
              </a:lnSpc>
              <a:buFont typeface="Arial"/>
              <a:buChar char="•"/>
            </a:pPr>
            <a:r>
              <a:rPr lang="en-US" sz="32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Max Length for Output (Summary): 110 tokens</a:t>
            </a:r>
          </a:p>
          <a:p>
            <a:pPr algn="l" marL="703508" indent="-351754" lvl="1">
              <a:lnSpc>
                <a:spcPts val="4496"/>
              </a:lnSpc>
              <a:buFont typeface="Arial"/>
              <a:buChar char="•"/>
            </a:pPr>
            <a:r>
              <a:rPr lang="en-US" sz="32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Number of Epochs: 10</a:t>
            </a:r>
          </a:p>
          <a:p>
            <a:pPr algn="l" marL="703508" indent="-351754" lvl="1">
              <a:lnSpc>
                <a:spcPts val="4496"/>
              </a:lnSpc>
              <a:buFont typeface="Arial"/>
              <a:buChar char="•"/>
            </a:pPr>
            <a:r>
              <a:rPr lang="en-US" sz="32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Optimizer: AdamW</a:t>
            </a:r>
          </a:p>
          <a:p>
            <a:pPr algn="l" marL="703508" indent="-351754" lvl="1">
              <a:lnSpc>
                <a:spcPts val="4496"/>
              </a:lnSpc>
              <a:buFont typeface="Arial"/>
              <a:buChar char="•"/>
            </a:pPr>
            <a:r>
              <a:rPr lang="en-US" sz="32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Loss Function: Cross-Entropy Loss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DAGnRFjVJPA</dc:identifier>
  <dcterms:modified xsi:type="dcterms:W3CDTF">2011-08-01T06:04:30Z</dcterms:modified>
  <cp:revision>1</cp:revision>
  <dc:title>Arabic Text Summarization using AraBART</dc:title>
</cp:coreProperties>
</file>