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9" r:id="rId3"/>
    <p:sldId id="258" r:id="rId4"/>
    <p:sldId id="268" r:id="rId5"/>
    <p:sldId id="270" r:id="rId6"/>
    <p:sldId id="272" r:id="rId7"/>
    <p:sldId id="271" r:id="rId8"/>
    <p:sldId id="261" r:id="rId9"/>
    <p:sldId id="290" r:id="rId10"/>
    <p:sldId id="278" r:id="rId11"/>
    <p:sldId id="280" r:id="rId12"/>
    <p:sldId id="281" r:id="rId13"/>
    <p:sldId id="283" r:id="rId14"/>
    <p:sldId id="284" r:id="rId15"/>
    <p:sldId id="285" r:id="rId16"/>
    <p:sldId id="286" r:id="rId17"/>
    <p:sldId id="287" r:id="rId18"/>
    <p:sldId id="28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BA8DB-173C-4E6D-A178-EECAA1CFEF6E}" type="datetime1">
              <a:rPr lang="en-US" smtClean="0"/>
              <a:t>4/29/2017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8E153-D25F-479D-8940-6D6466AEE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724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F79BB-50F0-47E0-B159-14ADBAFCC862}" type="datetime1">
              <a:rPr lang="en-US" smtClean="0"/>
              <a:t>4/29/2017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E5275-816A-417A-B2EC-B1CD3CDFE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8561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F7E9CB9-359E-49D3-B1DE-574D7A72C10D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5E5275-816A-417A-B2EC-B1CD3CDFEB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00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E5275-816A-417A-B2EC-B1CD3CDFEB9E}" type="slidenum">
              <a:rPr lang="en-US" smtClean="0"/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7E75AC9-5B18-44A2-9C38-C957B6F8CF9A}" type="datetime1">
              <a:rPr lang="en-US" smtClean="0"/>
              <a:t>4/29/2017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65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E5275-816A-417A-B2EC-B1CD3CDFEB9E}" type="slidenum">
              <a:rPr lang="en-US" smtClean="0"/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0891DDB-84B2-4968-B2AE-ED673E89BE80}" type="datetime1">
              <a:rPr lang="en-US" smtClean="0"/>
              <a:t>4/29/2017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4E24-A8E5-4980-A99D-D8B49178BABF}" type="datetime1">
              <a:rPr lang="en-US" smtClean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3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5C3D-0B82-4608-9D61-47B4664B81F7}" type="datetime1">
              <a:rPr lang="en-US" smtClean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3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0AE7-503F-4EFD-9D08-ED14A44DC765}" type="datetime1">
              <a:rPr lang="en-US" smtClean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4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F1E1C4-7425-46D9-9B8F-ABA0488992E5}" type="datetime1">
              <a:rPr lang="en-US" smtClean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26" name="Picture 2" descr="C:\Users\CS-User\Desktop\Tina Khala\ict_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410200"/>
            <a:ext cx="2581835" cy="144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569259" y="6019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</a:t>
            </a:r>
            <a:r>
              <a:rPr lang="en-US" baseline="0" dirty="0"/>
              <a:t> 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0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BA80-1C72-4A6C-B8DE-7B2A9CF21797}" type="datetime1">
              <a:rPr lang="en-US" smtClean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86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5119-49B4-42A7-B6B5-351B3F237884}" type="datetime1">
              <a:rPr lang="en-US" smtClean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8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BF46-6718-4971-9D59-CB782A58A713}" type="datetime1">
              <a:rPr lang="en-US" smtClean="0"/>
              <a:t>4/29/2017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73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403A-B842-4413-89E4-81CA2E1A4C99}" type="datetime1">
              <a:rPr lang="en-US" smtClean="0"/>
              <a:t>4/29/2017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212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A26F-914A-43C7-BAC0-385165BBC1F3}" type="datetime1">
              <a:rPr lang="en-US" smtClean="0"/>
              <a:t>4/29/2017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3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9357-F3C6-421A-8A2F-0760C8FD2440}" type="datetime1">
              <a:rPr lang="en-US" smtClean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2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3FBE-2FA6-4C11-98E6-E34D8ACF780B}" type="datetime1">
              <a:rPr lang="en-US" smtClean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78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0AE6D-0869-46EF-A492-99FB1EB09CA2}" type="datetime1">
              <a:rPr lang="en-US" smtClean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0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35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62000"/>
            <a:ext cx="8382000" cy="1470025"/>
          </a:xfrm>
        </p:spPr>
        <p:txBody>
          <a:bodyPr>
            <a:normAutofit/>
          </a:bodyPr>
          <a:lstStyle/>
          <a:p>
            <a:r>
              <a:rPr lang="en-US" sz="4000" b="1" dirty="0"/>
              <a:t>E-fisheries: A Digital App for Fish Farming</a:t>
            </a:r>
            <a:endParaRPr lang="en-US" sz="4000" dirty="0"/>
          </a:p>
        </p:txBody>
      </p:sp>
      <p:pic>
        <p:nvPicPr>
          <p:cNvPr id="5" name="Content Placeholder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209800"/>
            <a:ext cx="6172200" cy="370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39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just"/>
            <a:r>
              <a:rPr lang="en-US" sz="2400" dirty="0"/>
              <a:t>This application will provide step by step information (pond selection, preparation, etc.) for fish </a:t>
            </a:r>
            <a:r>
              <a:rPr lang="en-US" sz="2400" dirty="0" smtClean="0"/>
              <a:t>cultivation</a:t>
            </a:r>
            <a:r>
              <a:rPr lang="bn-BD" sz="2400" dirty="0" smtClean="0"/>
              <a:t> in Bengali language</a:t>
            </a:r>
            <a:r>
              <a:rPr lang="en-US" sz="2400" dirty="0" smtClean="0"/>
              <a:t>. </a:t>
            </a:r>
            <a:endParaRPr lang="en-US" sz="2400" dirty="0"/>
          </a:p>
          <a:p>
            <a:pPr lvl="0" algn="just"/>
            <a:r>
              <a:rPr lang="en-US" sz="2400" dirty="0" smtClean="0"/>
              <a:t>Build </a:t>
            </a:r>
            <a:r>
              <a:rPr lang="en-US" sz="2400" dirty="0"/>
              <a:t>a fish database where at least 50 types of commonly </a:t>
            </a:r>
            <a:r>
              <a:rPr lang="bn-BD" sz="2400" dirty="0" smtClean="0"/>
              <a:t>firmed</a:t>
            </a:r>
            <a:r>
              <a:rPr lang="en-US" sz="2400" dirty="0" smtClean="0"/>
              <a:t> </a:t>
            </a:r>
            <a:r>
              <a:rPr lang="en-US" sz="2400" dirty="0"/>
              <a:t>fish information will be stored</a:t>
            </a:r>
            <a:r>
              <a:rPr lang="en-US" sz="2400" dirty="0" smtClean="0"/>
              <a:t>.</a:t>
            </a:r>
            <a:endParaRPr lang="en-US" sz="2400" dirty="0"/>
          </a:p>
          <a:p>
            <a:pPr lvl="0" algn="just"/>
            <a:r>
              <a:rPr lang="en-US" sz="2400" dirty="0"/>
              <a:t>App will contain different videos of fishes for increasing motivation in fish farming.</a:t>
            </a:r>
          </a:p>
          <a:p>
            <a:pPr lvl="0" algn="just"/>
            <a:r>
              <a:rPr lang="en-US" sz="2400" dirty="0" smtClean="0"/>
              <a:t>This </a:t>
            </a:r>
            <a:r>
              <a:rPr lang="en-US" sz="2400" dirty="0"/>
              <a:t>app will also be acted as a doctor of fish.</a:t>
            </a:r>
          </a:p>
          <a:p>
            <a:pPr lvl="0" algn="just"/>
            <a:r>
              <a:rPr lang="en-US" sz="2400" dirty="0"/>
              <a:t>Arrange some training or seminar for fish farmer on how to use this App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9D04-861C-4352-98E3-448A34956DC6}" type="datetime1">
              <a:rPr lang="en-US" smtClean="0"/>
              <a:t>4/29/2017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3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Knowledge </a:t>
            </a:r>
            <a:r>
              <a:rPr lang="en-US" sz="2800" dirty="0" smtClean="0"/>
              <a:t>Acquisition</a:t>
            </a:r>
          </a:p>
          <a:p>
            <a:pPr marL="671513" lvl="2" indent="-285750">
              <a:buFont typeface="Wingdings" panose="05000000000000000000" pitchFamily="2" charset="2"/>
              <a:buChar char="§"/>
            </a:pPr>
            <a:r>
              <a:rPr lang="en-US" sz="2200" dirty="0"/>
              <a:t>Data Collection</a:t>
            </a:r>
            <a:endParaRPr lang="en-US" sz="2200" dirty="0"/>
          </a:p>
          <a:p>
            <a:pPr marL="671513" lvl="2" indent="-285750">
              <a:buFont typeface="Wingdings" panose="05000000000000000000" pitchFamily="2" charset="2"/>
              <a:buChar char="§"/>
            </a:pPr>
            <a:r>
              <a:rPr lang="en-US" sz="2200" dirty="0"/>
              <a:t>Disease Identification and Treatment </a:t>
            </a:r>
            <a:r>
              <a:rPr lang="en-US" sz="2200" dirty="0" smtClean="0"/>
              <a:t>Process</a:t>
            </a:r>
            <a:endParaRPr lang="en-US" sz="22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CB99-198D-49B1-A3D7-74C65B1E3E4C}" type="datetime1">
              <a:rPr lang="en-US" smtClean="0"/>
              <a:t>4/29/2017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7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14313" lvl="1"/>
            <a:r>
              <a:rPr lang="en-US" dirty="0"/>
              <a:t>Application </a:t>
            </a:r>
            <a:r>
              <a:rPr lang="en-US" dirty="0" smtClean="0"/>
              <a:t>Design</a:t>
            </a: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492945" y="2151228"/>
            <a:ext cx="2707455" cy="3335172"/>
            <a:chOff x="0" y="0"/>
            <a:chExt cx="3838575" cy="554355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3838575" cy="5543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495299" y="1390582"/>
              <a:ext cx="847725" cy="508025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600"/>
                </a:spcAft>
              </a:pPr>
              <a:r>
                <a:rPr lang="bn-IN" sz="1050">
                  <a:ea typeface="Calibri" panose="020F0502020204030204" pitchFamily="34" charset="0"/>
                  <a:cs typeface="Arial Unicode MS" panose="020B0604020202020204" pitchFamily="34" charset="-128"/>
                </a:rPr>
                <a:t>মাছ </a:t>
              </a:r>
              <a:endParaRPr lang="en-US" sz="825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23339" y="2457449"/>
              <a:ext cx="835257" cy="4975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600"/>
                </a:spcAft>
              </a:pPr>
              <a:r>
                <a:rPr lang="bn-IN" sz="825">
                  <a:ea typeface="Calibri" panose="020F0502020204030204" pitchFamily="34" charset="0"/>
                  <a:cs typeface="Nirmala UI" panose="020B0502040204020203" pitchFamily="34" charset="0"/>
                </a:rPr>
                <a:t>   রোগ</a:t>
              </a:r>
              <a:endParaRPr lang="en-US" sz="825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66850" y="3371850"/>
              <a:ext cx="914400" cy="42536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600"/>
                </a:spcAft>
              </a:pPr>
              <a:r>
                <a:rPr lang="bn-IN" sz="825">
                  <a:ea typeface="Calibri" panose="020F0502020204030204" pitchFamily="34" charset="0"/>
                  <a:cs typeface="Nirmala UI" panose="020B0502040204020203" pitchFamily="34" charset="0"/>
                </a:rPr>
                <a:t>যোগাযোগ</a:t>
              </a:r>
              <a:endParaRPr lang="en-US" sz="825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47925" y="1371601"/>
              <a:ext cx="914400" cy="46990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600"/>
                </a:spcAft>
              </a:pPr>
              <a:r>
                <a:rPr lang="bn-IN" sz="825">
                  <a:ea typeface="Calibri" panose="020F0502020204030204" pitchFamily="34" charset="0"/>
                  <a:cs typeface="Nirmala UI" panose="020B0502040204020203" pitchFamily="34" charset="0"/>
                </a:rPr>
                <a:t>মৎস্যচাষ</a:t>
              </a:r>
              <a:endParaRPr lang="en-US" sz="825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65904" y="2457475"/>
              <a:ext cx="930587" cy="4832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600"/>
                </a:spcAft>
              </a:pPr>
              <a:r>
                <a:rPr lang="bn-IN" sz="825">
                  <a:ea typeface="Calibri" panose="020F0502020204030204" pitchFamily="34" charset="0"/>
                  <a:cs typeface="Nirmala UI" panose="020B0502040204020203" pitchFamily="34" charset="0"/>
                </a:rPr>
                <a:t>প্রযুক্তি</a:t>
              </a:r>
              <a:endParaRPr lang="en-US" sz="825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0" y="0"/>
              <a:ext cx="3838575" cy="5048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600"/>
                </a:spcAft>
              </a:pPr>
              <a:r>
                <a:rPr lang="bn-IN" sz="1050" dirty="0">
                  <a:ea typeface="Calibri" panose="020F0502020204030204" pitchFamily="34" charset="0"/>
                  <a:cs typeface="Nirmala UI" panose="020B0502040204020203" pitchFamily="34" charset="0"/>
                </a:rPr>
                <a:t>                      ই – মৎস্য সার্ভিস</a:t>
              </a:r>
              <a:endParaRPr lang="en-US" sz="825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291064" y="2151228"/>
            <a:ext cx="2652535" cy="3335172"/>
            <a:chOff x="0" y="-40943"/>
            <a:chExt cx="3857625" cy="5359989"/>
          </a:xfrm>
        </p:grpSpPr>
        <p:sp>
          <p:nvSpPr>
            <p:cNvPr id="33" name="Rectangle 32"/>
            <p:cNvSpPr/>
            <p:nvPr/>
          </p:nvSpPr>
          <p:spPr>
            <a:xfrm>
              <a:off x="0" y="-40943"/>
              <a:ext cx="3838575" cy="5359989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34" name="Flowchart: Process 33"/>
            <p:cNvSpPr/>
            <p:nvPr/>
          </p:nvSpPr>
          <p:spPr>
            <a:xfrm>
              <a:off x="19050" y="47625"/>
              <a:ext cx="3838575" cy="485775"/>
            </a:xfrm>
            <a:prstGeom prst="flowChartProcess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600"/>
                </a:spcAft>
              </a:pPr>
              <a:endParaRPr lang="en-US" sz="1050" dirty="0"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endParaRPr>
            </a:p>
            <a:p>
              <a:pPr algn="ctr">
                <a:lnSpc>
                  <a:spcPct val="107000"/>
                </a:lnSpc>
                <a:spcAft>
                  <a:spcPts val="600"/>
                </a:spcAft>
              </a:pPr>
              <a:r>
                <a:rPr lang="bn-IN" sz="1050" dirty="0">
                  <a:latin typeface="Calibri" panose="020F0502020204030204" pitchFamily="34" charset="0"/>
                  <a:ea typeface="Calibri" panose="020F0502020204030204" pitchFamily="34" charset="0"/>
                  <a:cs typeface="Nirmala UI" panose="020B0502040204020203" pitchFamily="34" charset="0"/>
                </a:rPr>
                <a:t>মাছ</a:t>
              </a:r>
              <a:endParaRPr lang="en-US" sz="82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600"/>
                </a:spcAft>
              </a:pPr>
              <a:r>
                <a:rPr lang="en-US" sz="825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" name="Flowchart: Process 34"/>
            <p:cNvSpPr/>
            <p:nvPr/>
          </p:nvSpPr>
          <p:spPr>
            <a:xfrm>
              <a:off x="19050" y="651781"/>
              <a:ext cx="2371725" cy="475095"/>
            </a:xfrm>
            <a:prstGeom prst="flowChartProcess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600"/>
                </a:spcAft>
              </a:pPr>
              <a:r>
                <a:rPr lang="bn-IN" sz="975">
                  <a:latin typeface="Calibri" panose="020F0502020204030204" pitchFamily="34" charset="0"/>
                  <a:ea typeface="Calibri" panose="020F0502020204030204" pitchFamily="34" charset="0"/>
                  <a:cs typeface="Nirmala UI" panose="020B0502040204020203" pitchFamily="34" charset="0"/>
                </a:rPr>
                <a:t>ছোট মাছ</a:t>
              </a:r>
              <a:endParaRPr lang="en-US" sz="825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Flowchart: Process 35"/>
            <p:cNvSpPr/>
            <p:nvPr/>
          </p:nvSpPr>
          <p:spPr>
            <a:xfrm>
              <a:off x="19050" y="1302246"/>
              <a:ext cx="2371725" cy="513344"/>
            </a:xfrm>
            <a:prstGeom prst="flowChartProcess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600"/>
                </a:spcAft>
              </a:pPr>
              <a:r>
                <a:rPr lang="bn-IN" sz="975">
                  <a:latin typeface="Calibri" panose="020F0502020204030204" pitchFamily="34" charset="0"/>
                  <a:ea typeface="Calibri" panose="020F0502020204030204" pitchFamily="34" charset="0"/>
                  <a:cs typeface="Nirmala UI" panose="020B0502040204020203" pitchFamily="34" charset="0"/>
                </a:rPr>
                <a:t>বড়মাছ</a:t>
              </a:r>
              <a:endParaRPr lang="en-US" sz="825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Flowchart: Process 36"/>
            <p:cNvSpPr/>
            <p:nvPr/>
          </p:nvSpPr>
          <p:spPr>
            <a:xfrm>
              <a:off x="19050" y="1975808"/>
              <a:ext cx="2371725" cy="513523"/>
            </a:xfrm>
            <a:prstGeom prst="flowChartProcess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600"/>
                </a:spcAft>
              </a:pPr>
              <a:r>
                <a:rPr lang="bn-IN" sz="975">
                  <a:latin typeface="Calibri" panose="020F0502020204030204" pitchFamily="34" charset="0"/>
                  <a:ea typeface="Calibri" panose="020F0502020204030204" pitchFamily="34" charset="0"/>
                  <a:cs typeface="Nirmala UI" panose="020B0502040204020203" pitchFamily="34" charset="0"/>
                </a:rPr>
                <a:t>লোনাপানির মাছ</a:t>
              </a:r>
              <a:endParaRPr lang="en-US" sz="825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Flowchart: Process 37"/>
            <p:cNvSpPr/>
            <p:nvPr/>
          </p:nvSpPr>
          <p:spPr>
            <a:xfrm>
              <a:off x="19050" y="2637040"/>
              <a:ext cx="2371725" cy="511060"/>
            </a:xfrm>
            <a:prstGeom prst="flowChartProcess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600"/>
                </a:spcAft>
              </a:pPr>
              <a:r>
                <a:rPr lang="bn-IN" sz="975">
                  <a:latin typeface="Calibri" panose="020F0502020204030204" pitchFamily="34" charset="0"/>
                  <a:ea typeface="Calibri" panose="020F0502020204030204" pitchFamily="34" charset="0"/>
                  <a:cs typeface="Nirmala UI" panose="020B0502040204020203" pitchFamily="34" charset="0"/>
                </a:rPr>
                <a:t>মিঠাপানির মাছ</a:t>
              </a:r>
              <a:endParaRPr lang="en-US" sz="825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Flowchart: Process 38"/>
            <p:cNvSpPr/>
            <p:nvPr/>
          </p:nvSpPr>
          <p:spPr>
            <a:xfrm>
              <a:off x="19050" y="3953923"/>
              <a:ext cx="2371725" cy="496745"/>
            </a:xfrm>
            <a:prstGeom prst="flowChartProcess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600"/>
                </a:spcAft>
              </a:pPr>
              <a:r>
                <a:rPr lang="bn-IN" sz="975">
                  <a:latin typeface="Calibri" panose="020F0502020204030204" pitchFamily="34" charset="0"/>
                  <a:ea typeface="Calibri" panose="020F0502020204030204" pitchFamily="34" charset="0"/>
                  <a:cs typeface="Nirmala UI" panose="020B0502040204020203" pitchFamily="34" charset="0"/>
                </a:rPr>
                <a:t>অর্থনৈতিক মাছ</a:t>
              </a:r>
              <a:endParaRPr lang="en-US" sz="825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Flowchart: Process 39"/>
            <p:cNvSpPr/>
            <p:nvPr/>
          </p:nvSpPr>
          <p:spPr>
            <a:xfrm>
              <a:off x="19050" y="3316278"/>
              <a:ext cx="2371725" cy="490592"/>
            </a:xfrm>
            <a:prstGeom prst="flowChartProcess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600"/>
                </a:spcAft>
              </a:pPr>
              <a:r>
                <a:rPr lang="bn-IN" sz="975">
                  <a:latin typeface="Calibri" panose="020F0502020204030204" pitchFamily="34" charset="0"/>
                  <a:ea typeface="Calibri" panose="020F0502020204030204" pitchFamily="34" charset="0"/>
                  <a:cs typeface="Nirmala UI" panose="020B0502040204020203" pitchFamily="34" charset="0"/>
                </a:rPr>
                <a:t>সামুদ্রিক মাছ</a:t>
              </a:r>
              <a:endParaRPr lang="en-US" sz="825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557180" y="4450668"/>
              <a:ext cx="932868" cy="52138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600"/>
                </a:spcAft>
              </a:pPr>
              <a:endParaRPr lang="en-US" sz="825" dirty="0"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endParaRPr>
            </a:p>
            <a:p>
              <a:pPr algn="ctr">
                <a:lnSpc>
                  <a:spcPct val="107000"/>
                </a:lnSpc>
                <a:spcAft>
                  <a:spcPts val="600"/>
                </a:spcAft>
              </a:pPr>
              <a:r>
                <a:rPr lang="bn-IN" sz="825" dirty="0">
                  <a:latin typeface="Calibri" panose="020F0502020204030204" pitchFamily="34" charset="0"/>
                  <a:ea typeface="Calibri" panose="020F0502020204030204" pitchFamily="34" charset="0"/>
                  <a:cs typeface="Nirmala UI" panose="020B0502040204020203" pitchFamily="34" charset="0"/>
                </a:rPr>
                <a:t>ডাউনলড</a:t>
              </a:r>
              <a:endParaRPr lang="en-US" sz="82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600"/>
                </a:spcAft>
              </a:pPr>
              <a:r>
                <a:rPr lang="en-US" sz="825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56E1-BB47-44F2-ADE6-D804F16C7377}" type="datetime1">
              <a:rPr lang="en-US" smtClean="0"/>
              <a:t>4/29/2017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061470" y="2151228"/>
            <a:ext cx="2974677" cy="3335172"/>
            <a:chOff x="0" y="0"/>
            <a:chExt cx="3838575" cy="3562027"/>
          </a:xfrm>
        </p:grpSpPr>
        <p:sp>
          <p:nvSpPr>
            <p:cNvPr id="27" name="Rectangle 26"/>
            <p:cNvSpPr/>
            <p:nvPr/>
          </p:nvSpPr>
          <p:spPr>
            <a:xfrm>
              <a:off x="0" y="0"/>
              <a:ext cx="3838575" cy="3562027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600"/>
                </a:spcAft>
              </a:pPr>
              <a:r>
                <a:rPr lang="en-US" sz="975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825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Flowchart: Process 27"/>
            <p:cNvSpPr/>
            <p:nvPr/>
          </p:nvSpPr>
          <p:spPr>
            <a:xfrm>
              <a:off x="19050" y="28575"/>
              <a:ext cx="3805571" cy="485742"/>
            </a:xfrm>
            <a:prstGeom prst="flowChartProcess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600"/>
                </a:spcAft>
              </a:pPr>
              <a:endParaRPr lang="en-US" sz="975" dirty="0"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endParaRPr>
            </a:p>
            <a:p>
              <a:pPr algn="ctr">
                <a:lnSpc>
                  <a:spcPct val="107000"/>
                </a:lnSpc>
                <a:spcAft>
                  <a:spcPts val="600"/>
                </a:spcAft>
              </a:pPr>
              <a:r>
                <a:rPr lang="bn-IN" sz="975" dirty="0">
                  <a:latin typeface="Calibri" panose="020F0502020204030204" pitchFamily="34" charset="0"/>
                  <a:ea typeface="Calibri" panose="020F0502020204030204" pitchFamily="34" charset="0"/>
                  <a:cs typeface="Nirmala UI" panose="020B0502040204020203" pitchFamily="34" charset="0"/>
                </a:rPr>
                <a:t>মৎস্যচাষ </a:t>
              </a:r>
              <a:r>
                <a:rPr lang="bn-IN" sz="975" dirty="0">
                  <a:latin typeface="Calibri" panose="020F0502020204030204" pitchFamily="34" charset="0"/>
                  <a:ea typeface="Calibri" panose="020F0502020204030204" pitchFamily="34" charset="0"/>
                  <a:cs typeface="Nirmala UI" panose="020B0502040204020203" pitchFamily="34" charset="0"/>
                </a:rPr>
                <a:t>পদ্ধতি </a:t>
              </a:r>
              <a:endParaRPr lang="en-US" sz="82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600"/>
                </a:spcAft>
              </a:pPr>
              <a:r>
                <a:rPr lang="en-US" sz="975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82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Flowchart: Process 28"/>
            <p:cNvSpPr/>
            <p:nvPr/>
          </p:nvSpPr>
          <p:spPr>
            <a:xfrm>
              <a:off x="19050" y="809625"/>
              <a:ext cx="3815404" cy="485742"/>
            </a:xfrm>
            <a:prstGeom prst="flowChartProcess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600"/>
                </a:spcAft>
              </a:pPr>
              <a:r>
                <a:rPr lang="bn-IN" sz="975" dirty="0">
                  <a:latin typeface="Calibri" panose="020F0502020204030204" pitchFamily="34" charset="0"/>
                  <a:ea typeface="Calibri" panose="020F0502020204030204" pitchFamily="34" charset="0"/>
                  <a:cs typeface="Nirmala UI" panose="020B0502040204020203" pitchFamily="34" charset="0"/>
                </a:rPr>
                <a:t>                   </a:t>
              </a:r>
              <a:endParaRPr lang="en-US" sz="975" dirty="0"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endParaRPr>
            </a:p>
            <a:p>
              <a:pPr>
                <a:lnSpc>
                  <a:spcPct val="107000"/>
                </a:lnSpc>
                <a:spcAft>
                  <a:spcPts val="600"/>
                </a:spcAft>
              </a:pPr>
              <a:r>
                <a:rPr lang="en-US" sz="975" dirty="0" smtClean="0">
                  <a:latin typeface="Calibri" panose="020F0502020204030204" pitchFamily="34" charset="0"/>
                  <a:ea typeface="Calibri" panose="020F0502020204030204" pitchFamily="34" charset="0"/>
                  <a:cs typeface="Nirmala UI" panose="020B0502040204020203" pitchFamily="34" charset="0"/>
                </a:rPr>
                <a:t>	</a:t>
              </a:r>
              <a:r>
                <a:rPr lang="bn-IN" sz="975" dirty="0" smtClean="0">
                  <a:latin typeface="Calibri" panose="020F0502020204030204" pitchFamily="34" charset="0"/>
                  <a:ea typeface="Calibri" panose="020F0502020204030204" pitchFamily="34" charset="0"/>
                  <a:cs typeface="Nirmala UI" panose="020B0502040204020203" pitchFamily="34" charset="0"/>
                </a:rPr>
                <a:t>উপযুক্ত  </a:t>
              </a:r>
              <a:r>
                <a:rPr lang="bn-IN" sz="975" dirty="0">
                  <a:latin typeface="Calibri" panose="020F0502020204030204" pitchFamily="34" charset="0"/>
                  <a:ea typeface="Calibri" panose="020F0502020204030204" pitchFamily="34" charset="0"/>
                  <a:cs typeface="Nirmala UI" panose="020B0502040204020203" pitchFamily="34" charset="0"/>
                </a:rPr>
                <a:t>জায়গা  বাছাই</a:t>
              </a:r>
              <a:endParaRPr lang="en-US" sz="82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600"/>
                </a:spcAft>
              </a:pPr>
              <a:r>
                <a:rPr lang="en-US" sz="975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82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Flowchart: Process 29"/>
            <p:cNvSpPr/>
            <p:nvPr/>
          </p:nvSpPr>
          <p:spPr>
            <a:xfrm>
              <a:off x="9525" y="1514475"/>
              <a:ext cx="3819216" cy="485742"/>
            </a:xfrm>
            <a:prstGeom prst="flowChartProcess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600"/>
                </a:spcAft>
              </a:pPr>
              <a:endParaRPr lang="en-US" sz="975" dirty="0"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endParaRPr>
            </a:p>
            <a:p>
              <a:pPr>
                <a:lnSpc>
                  <a:spcPct val="107000"/>
                </a:lnSpc>
                <a:spcAft>
                  <a:spcPts val="600"/>
                </a:spcAft>
              </a:pPr>
              <a:endParaRPr lang="en-US" sz="975" dirty="0"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endParaRPr>
            </a:p>
            <a:p>
              <a:pPr>
                <a:lnSpc>
                  <a:spcPct val="107000"/>
                </a:lnSpc>
                <a:spcAft>
                  <a:spcPts val="600"/>
                </a:spcAft>
              </a:pPr>
              <a:endParaRPr lang="en-US" sz="975" dirty="0"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endParaRPr>
            </a:p>
            <a:p>
              <a:pPr algn="ctr">
                <a:lnSpc>
                  <a:spcPct val="107000"/>
                </a:lnSpc>
                <a:spcAft>
                  <a:spcPts val="600"/>
                </a:spcAft>
              </a:pPr>
              <a:r>
                <a:rPr lang="bn-IN" sz="975" dirty="0">
                  <a:latin typeface="Calibri" panose="020F0502020204030204" pitchFamily="34" charset="0"/>
                  <a:ea typeface="Calibri" panose="020F0502020204030204" pitchFamily="34" charset="0"/>
                  <a:cs typeface="Nirmala UI" panose="020B0502040204020203" pitchFamily="34" charset="0"/>
                </a:rPr>
                <a:t>পুকুর  </a:t>
              </a:r>
              <a:r>
                <a:rPr lang="bn-IN" sz="975" dirty="0">
                  <a:latin typeface="Calibri" panose="020F0502020204030204" pitchFamily="34" charset="0"/>
                  <a:ea typeface="Calibri" panose="020F0502020204030204" pitchFamily="34" charset="0"/>
                  <a:cs typeface="Nirmala UI" panose="020B0502040204020203" pitchFamily="34" charset="0"/>
                </a:rPr>
                <a:t>তৈরি  ও সাজানো</a:t>
              </a:r>
              <a:endParaRPr lang="en-US" sz="82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600"/>
                </a:spcAft>
              </a:pPr>
              <a:r>
                <a:rPr lang="en-US" sz="975" dirty="0">
                  <a:latin typeface="Nirmala UI" panose="020B05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82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600"/>
                </a:spcAft>
              </a:pPr>
              <a:r>
                <a:rPr lang="bn-IN" sz="975" dirty="0">
                  <a:latin typeface="Calibri" panose="020F0502020204030204" pitchFamily="34" charset="0"/>
                  <a:ea typeface="Calibri" panose="020F0502020204030204" pitchFamily="34" charset="0"/>
                  <a:cs typeface="Nirmala UI" panose="020B0502040204020203" pitchFamily="34" charset="0"/>
                </a:rPr>
                <a:t> </a:t>
              </a:r>
              <a:endParaRPr lang="en-US" sz="82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600"/>
                </a:spcAft>
              </a:pPr>
              <a:r>
                <a:rPr lang="en-US" sz="975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82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Flowchart: Process 30"/>
            <p:cNvSpPr/>
            <p:nvPr/>
          </p:nvSpPr>
          <p:spPr>
            <a:xfrm>
              <a:off x="19050" y="2266950"/>
              <a:ext cx="3815404" cy="485742"/>
            </a:xfrm>
            <a:prstGeom prst="flowChartProcess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600"/>
                </a:spcAft>
              </a:pPr>
              <a:endParaRPr lang="en-US" sz="975" dirty="0"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endParaRPr>
            </a:p>
            <a:p>
              <a:pPr algn="ctr">
                <a:lnSpc>
                  <a:spcPct val="107000"/>
                </a:lnSpc>
                <a:spcAft>
                  <a:spcPts val="600"/>
                </a:spcAft>
              </a:pPr>
              <a:r>
                <a:rPr lang="bn-IN" sz="975" dirty="0">
                  <a:latin typeface="Calibri" panose="020F0502020204030204" pitchFamily="34" charset="0"/>
                  <a:ea typeface="Calibri" panose="020F0502020204030204" pitchFamily="34" charset="0"/>
                  <a:cs typeface="Nirmala UI" panose="020B0502040204020203" pitchFamily="34" charset="0"/>
                </a:rPr>
                <a:t>মাছের </a:t>
              </a:r>
              <a:r>
                <a:rPr lang="bn-IN" sz="975" dirty="0">
                  <a:latin typeface="Calibri" panose="020F0502020204030204" pitchFamily="34" charset="0"/>
                  <a:ea typeface="Calibri" panose="020F0502020204030204" pitchFamily="34" charset="0"/>
                  <a:cs typeface="Nirmala UI" panose="020B0502040204020203" pitchFamily="34" charset="0"/>
                </a:rPr>
                <a:t>প্রজাতি বাছাইকরণ</a:t>
              </a:r>
              <a:endParaRPr lang="en-US" sz="82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600"/>
                </a:spcAft>
              </a:pPr>
              <a:r>
                <a:rPr lang="en-US" sz="975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82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Flowchart: Process 41"/>
            <p:cNvSpPr/>
            <p:nvPr/>
          </p:nvSpPr>
          <p:spPr>
            <a:xfrm>
              <a:off x="0" y="3000375"/>
              <a:ext cx="3838264" cy="485742"/>
            </a:xfrm>
            <a:prstGeom prst="flowChartProcess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600"/>
                </a:spcAft>
              </a:pPr>
              <a:endParaRPr lang="en-US" sz="975" dirty="0"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endParaRPr>
            </a:p>
            <a:p>
              <a:pPr algn="ctr">
                <a:lnSpc>
                  <a:spcPct val="107000"/>
                </a:lnSpc>
                <a:spcAft>
                  <a:spcPts val="600"/>
                </a:spcAft>
              </a:pPr>
              <a:r>
                <a:rPr lang="bn-IN" sz="975" dirty="0">
                  <a:latin typeface="Calibri" panose="020F0502020204030204" pitchFamily="34" charset="0"/>
                  <a:ea typeface="Calibri" panose="020F0502020204030204" pitchFamily="34" charset="0"/>
                  <a:cs typeface="Nirmala UI" panose="020B0502040204020203" pitchFamily="34" charset="0"/>
                </a:rPr>
                <a:t>যত্ন </a:t>
              </a:r>
              <a:r>
                <a:rPr lang="bn-IN" sz="975" dirty="0">
                  <a:latin typeface="Calibri" panose="020F0502020204030204" pitchFamily="34" charset="0"/>
                  <a:ea typeface="Calibri" panose="020F0502020204030204" pitchFamily="34" charset="0"/>
                  <a:cs typeface="Nirmala UI" panose="020B0502040204020203" pitchFamily="34" charset="0"/>
                </a:rPr>
                <a:t>ও তত্ত্বাবধান</a:t>
              </a:r>
              <a:endParaRPr lang="en-US" sz="82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600"/>
                </a:spcAft>
              </a:pPr>
              <a:r>
                <a:rPr lang="en-US" sz="975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82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621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980" y="1417638"/>
            <a:ext cx="8229600" cy="4525963"/>
          </a:xfrm>
        </p:spPr>
        <p:txBody>
          <a:bodyPr/>
          <a:lstStyle/>
          <a:p>
            <a:pPr marL="214313" lvl="1"/>
            <a:r>
              <a:rPr lang="en-US" dirty="0"/>
              <a:t>App Development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3401" y="1752600"/>
            <a:ext cx="7848599" cy="3808413"/>
            <a:chOff x="0" y="0"/>
            <a:chExt cx="4148919" cy="2265680"/>
          </a:xfrm>
        </p:grpSpPr>
        <p:sp>
          <p:nvSpPr>
            <p:cNvPr id="5" name="Rectangle 4"/>
            <p:cNvSpPr/>
            <p:nvPr/>
          </p:nvSpPr>
          <p:spPr>
            <a:xfrm>
              <a:off x="1774209" y="0"/>
              <a:ext cx="1146412" cy="3207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600"/>
                </a:spcAft>
              </a:pPr>
              <a:r>
                <a:rPr lang="en-US" sz="825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Application</a:t>
              </a:r>
              <a:endParaRPr lang="en-US" sz="825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630908" y="320723"/>
              <a:ext cx="681990" cy="532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2320119" y="320723"/>
              <a:ext cx="702860" cy="545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812042" y="873457"/>
              <a:ext cx="1371600" cy="4367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600"/>
                </a:spcAft>
              </a:pPr>
              <a:r>
                <a:rPr lang="en-US" sz="825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Mobile Based Solution</a:t>
              </a:r>
              <a:endParaRPr lang="en-US" sz="825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97540" y="866633"/>
              <a:ext cx="1314877" cy="4508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600"/>
                </a:spcAft>
              </a:pPr>
              <a:r>
                <a:rPr lang="en-US" sz="825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Web Based Solution</a:t>
              </a:r>
              <a:endParaRPr lang="en-US" sz="825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91570" y="1310186"/>
              <a:ext cx="648269" cy="478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0" y="1787857"/>
              <a:ext cx="1438882" cy="464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600"/>
                </a:spcAft>
              </a:pPr>
              <a:r>
                <a:rPr lang="en-US" sz="825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Database Development &amp; Knowledge Sharing</a:t>
              </a:r>
              <a:endParaRPr lang="en-US" sz="825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460311" y="1310186"/>
              <a:ext cx="484495" cy="4776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1624084" y="1787857"/>
              <a:ext cx="1016758" cy="4778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600"/>
                </a:spcAft>
              </a:pPr>
              <a:r>
                <a:rPr lang="en-US" sz="825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Fish Disease Identification</a:t>
              </a:r>
              <a:endParaRPr lang="en-US" sz="825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166281" y="1323833"/>
              <a:ext cx="20471" cy="464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736376" y="1774209"/>
              <a:ext cx="1412543" cy="4911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600"/>
                </a:spcAft>
              </a:pPr>
              <a:r>
                <a:rPr lang="en-US" sz="825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Database Development &amp; Knowledge Sharing</a:t>
              </a:r>
              <a:endParaRPr lang="en-US" sz="825"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600"/>
                </a:spcAft>
              </a:pPr>
              <a:r>
                <a:rPr lang="en-US" sz="825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825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AB94-45E0-464A-BC3A-BCA6181079DE}" type="datetime1">
              <a:rPr lang="en-US" smtClean="0"/>
              <a:t>4/29/2017</a:t>
            </a:fld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9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Web and android based </a:t>
            </a:r>
            <a:r>
              <a:rPr lang="en-US" sz="2400" dirty="0" smtClean="0"/>
              <a:t>applications</a:t>
            </a:r>
          </a:p>
          <a:p>
            <a:pPr marL="328613" lvl="2" indent="-342900">
              <a:buFont typeface="Wingdings" panose="05000000000000000000" pitchFamily="2" charset="2"/>
              <a:buChar char="§"/>
            </a:pPr>
            <a:r>
              <a:rPr lang="en-US" dirty="0"/>
              <a:t>Computer vision based fish disease </a:t>
            </a:r>
            <a:r>
              <a:rPr lang="en-US" dirty="0" smtClean="0"/>
              <a:t>identification</a:t>
            </a:r>
            <a:endParaRPr lang="bn-BD" dirty="0"/>
          </a:p>
          <a:p>
            <a:pPr marL="328613" lvl="2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Release </a:t>
            </a:r>
            <a:r>
              <a:rPr lang="en-US" sz="2400" dirty="0"/>
              <a:t>Phase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Training / </a:t>
            </a:r>
            <a:r>
              <a:rPr lang="en-US" sz="2400" dirty="0" smtClean="0"/>
              <a:t>Seminars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2ED-B9A5-4DD0-A8F0-69B697E36A73}" type="datetime1">
              <a:rPr lang="en-US" smtClean="0"/>
              <a:t>4/29/2017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5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Primary Programming </a:t>
            </a:r>
            <a:r>
              <a:rPr lang="en-US" sz="2800" dirty="0" smtClean="0"/>
              <a:t>Languages</a:t>
            </a:r>
          </a:p>
          <a:p>
            <a:pPr lvl="1"/>
            <a:r>
              <a:rPr lang="en-US" sz="2400" dirty="0"/>
              <a:t>Java </a:t>
            </a:r>
            <a:endParaRPr lang="en-US" sz="2400" dirty="0"/>
          </a:p>
          <a:p>
            <a:pPr lvl="1"/>
            <a:r>
              <a:rPr lang="en-US" sz="2400" dirty="0"/>
              <a:t>JavaScript </a:t>
            </a:r>
            <a:endParaRPr lang="en-US" sz="2400" dirty="0"/>
          </a:p>
          <a:p>
            <a:pPr lvl="1"/>
            <a:r>
              <a:rPr lang="en-US" sz="2400" dirty="0"/>
              <a:t>C/C++ </a:t>
            </a:r>
            <a:endParaRPr lang="en-US" sz="2400" dirty="0"/>
          </a:p>
          <a:p>
            <a:pPr lvl="1"/>
            <a:r>
              <a:rPr lang="en-US" sz="2400" dirty="0" err="1"/>
              <a:t>PHP</a:t>
            </a:r>
            <a:endParaRPr lang="en-US" sz="2400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AD77-2396-4B1B-A05A-5582A7A2C484}" type="datetime1">
              <a:rPr lang="en-US" smtClean="0"/>
              <a:t>4/29/2017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96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</a:t>
            </a:r>
            <a:r>
              <a:rPr lang="en-US" b="1" dirty="0" smtClean="0"/>
              <a:t>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Globally Compatible Fish </a:t>
            </a:r>
            <a:r>
              <a:rPr lang="en-US" sz="2400" dirty="0" smtClean="0"/>
              <a:t>Farmers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Newly Joined Fish </a:t>
            </a:r>
            <a:r>
              <a:rPr lang="en-US" sz="2400" dirty="0" smtClean="0"/>
              <a:t>Farmers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Fish Doctor at </a:t>
            </a:r>
            <a:r>
              <a:rPr lang="en-US" sz="2400" dirty="0" smtClean="0"/>
              <a:t>Hand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Web Based </a:t>
            </a:r>
            <a:r>
              <a:rPr lang="en-US" sz="2400" dirty="0" smtClean="0"/>
              <a:t>Application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Revenue Growth in Fish Industry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3945-40FB-4857-929F-BB31D909E811}" type="datetime1">
              <a:rPr lang="en-US" smtClean="0"/>
              <a:t>4/29/2017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0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Project </a:t>
            </a:r>
            <a:r>
              <a:rPr lang="en-US" b="1" dirty="0" smtClean="0"/>
              <a:t>Timeline</a:t>
            </a:r>
            <a:endParaRPr lang="en-US" dirty="0"/>
          </a:p>
        </p:txBody>
      </p:sp>
      <p:pic>
        <p:nvPicPr>
          <p:cNvPr id="4" name="Content Placeholder 3" descr="H:\After-MSSE-Documents\ictd innovation proposal\Basic Project with Gantt Chart (9)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524000"/>
            <a:ext cx="9220200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8BF8-DACD-4E8F-B5FA-CCBD9A16BCC3}" type="datetime1">
              <a:rPr lang="en-US" smtClean="0"/>
              <a:t>4/29/2017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6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As fish </a:t>
            </a:r>
            <a:r>
              <a:rPr lang="en-US" dirty="0"/>
              <a:t>farming in Bangladesh has many benefits and </a:t>
            </a:r>
            <a:r>
              <a:rPr lang="en-US" dirty="0" smtClean="0"/>
              <a:t>opportunities, it </a:t>
            </a:r>
            <a:r>
              <a:rPr lang="en-US" dirty="0"/>
              <a:t>is necessary to improve this earning opportunities for making a good profit </a:t>
            </a:r>
            <a:r>
              <a:rPr lang="en-US" dirty="0" smtClean="0"/>
              <a:t>from </a:t>
            </a:r>
            <a:r>
              <a:rPr lang="en-US" dirty="0"/>
              <a:t>fish farming business. </a:t>
            </a:r>
            <a:endParaRPr lang="en-US" dirty="0" smtClean="0"/>
          </a:p>
          <a:p>
            <a:pPr algn="just"/>
            <a:r>
              <a:rPr lang="en-US" dirty="0" smtClean="0"/>
              <a:t>So</a:t>
            </a:r>
            <a:r>
              <a:rPr lang="en-US" dirty="0"/>
              <a:t>, in this proposal we have planned to </a:t>
            </a:r>
            <a:r>
              <a:rPr lang="en-US" dirty="0" smtClean="0"/>
              <a:t>prepare an </a:t>
            </a:r>
            <a:r>
              <a:rPr lang="en-US" dirty="0"/>
              <a:t>android mobile based </a:t>
            </a:r>
            <a:r>
              <a:rPr lang="en-US" dirty="0" smtClean="0"/>
              <a:t>solution </a:t>
            </a:r>
            <a:r>
              <a:rPr lang="en-US" dirty="0"/>
              <a:t>which will include </a:t>
            </a:r>
            <a:endParaRPr lang="en-US" dirty="0" smtClean="0"/>
          </a:p>
          <a:p>
            <a:pPr lvl="1" algn="just"/>
            <a:r>
              <a:rPr lang="en-US" dirty="0"/>
              <a:t>a structured step by step guideline for fish farming </a:t>
            </a:r>
          </a:p>
          <a:p>
            <a:pPr lvl="1" algn="just"/>
            <a:r>
              <a:rPr lang="en-US" dirty="0"/>
              <a:t>identify the disease of the fish skin with proper prescription.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successful completion of this project will lead to Bangladesh one step upward to achieve the </a:t>
            </a:r>
            <a:r>
              <a:rPr lang="en-US" b="1" dirty="0"/>
              <a:t>Vision 2021 </a:t>
            </a:r>
            <a:r>
              <a:rPr lang="en-US" dirty="0"/>
              <a:t>and</a:t>
            </a:r>
            <a:r>
              <a:rPr lang="en-US" b="1" dirty="0"/>
              <a:t> 2041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216C-F00C-46D6-86F4-B264D46009E8}" type="datetime1">
              <a:rPr lang="en-US" smtClean="0"/>
              <a:t>4/29/2017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16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Introduction </a:t>
            </a:r>
            <a:r>
              <a:rPr lang="en-US" b="1" dirty="0"/>
              <a:t>- Company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bn-BD" sz="2800" dirty="0" smtClean="0"/>
              <a:t>Department </a:t>
            </a:r>
            <a:r>
              <a:rPr lang="bn-BD" sz="2800" dirty="0"/>
              <a:t>o</a:t>
            </a:r>
            <a:r>
              <a:rPr lang="bn-BD" sz="2800" dirty="0" smtClean="0"/>
              <a:t>f Computer Science and Engineering (CSE), University of Barisal, Barisal, Bangladesh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AC09-951E-4952-B7A6-A66F6FB01976}" type="datetime1">
              <a:rPr lang="en-US" smtClean="0"/>
              <a:t>4/29/2017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03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Introduction </a:t>
            </a:r>
            <a:r>
              <a:rPr lang="en-US" b="1" dirty="0"/>
              <a:t>– Management Team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 smtClean="0"/>
              <a:t>PRINCIPLE </a:t>
            </a:r>
            <a:r>
              <a:rPr lang="en-US" sz="2400" b="1" dirty="0"/>
              <a:t>INVESTIGATOR </a:t>
            </a:r>
            <a:endParaRPr lang="bn-BD" sz="2400" dirty="0"/>
          </a:p>
          <a:p>
            <a:pPr lvl="1" algn="just">
              <a:buFontTx/>
              <a:buChar char="-"/>
            </a:pPr>
            <a:r>
              <a:rPr lang="en-US" sz="2600" dirty="0" smtClean="0"/>
              <a:t>Md</a:t>
            </a:r>
            <a:r>
              <a:rPr lang="en-US" sz="2600" dirty="0"/>
              <a:t>. Mostafijur Rahman, Lecturer, CSE, University of </a:t>
            </a:r>
            <a:r>
              <a:rPr lang="en-US" sz="2600" dirty="0" smtClean="0"/>
              <a:t>Barisal</a:t>
            </a:r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/>
              <a:t>INVESTIGATORS </a:t>
            </a:r>
            <a:endParaRPr lang="en-US" sz="2400" dirty="0"/>
          </a:p>
          <a:p>
            <a:pPr marL="400050" lvl="1" indent="0" algn="just">
              <a:buNone/>
            </a:pPr>
            <a:r>
              <a:rPr lang="bn-BD" sz="2400" dirty="0" smtClean="0"/>
              <a:t>- </a:t>
            </a:r>
            <a:r>
              <a:rPr lang="en-US" sz="2400" dirty="0" smtClean="0"/>
              <a:t>Shanto </a:t>
            </a:r>
            <a:r>
              <a:rPr lang="en-US" sz="2400" dirty="0"/>
              <a:t>Rahman, </a:t>
            </a:r>
            <a:r>
              <a:rPr lang="bn-BD" sz="2400" dirty="0" smtClean="0"/>
              <a:t>Senior Software Engineer, Samsung R&amp;D Ltd., Bangladesh </a:t>
            </a:r>
            <a:r>
              <a:rPr lang="en-US" sz="2400" dirty="0" smtClean="0"/>
              <a:t> </a:t>
            </a:r>
            <a:endParaRPr lang="en-US" sz="2400" dirty="0"/>
          </a:p>
          <a:p>
            <a:pPr marL="400050" lvl="1" indent="0" algn="just">
              <a:buNone/>
            </a:pPr>
            <a:r>
              <a:rPr lang="bn-BD" sz="2400" dirty="0" smtClean="0"/>
              <a:t>- </a:t>
            </a:r>
            <a:r>
              <a:rPr lang="en-US" sz="2400" dirty="0" smtClean="0"/>
              <a:t>Md</a:t>
            </a:r>
            <a:r>
              <a:rPr lang="en-US" sz="2400" dirty="0"/>
              <a:t>. Rasel, </a:t>
            </a:r>
            <a:r>
              <a:rPr lang="bn-BD" sz="2400" dirty="0" smtClean="0"/>
              <a:t>CSE</a:t>
            </a:r>
            <a:r>
              <a:rPr lang="en-US" sz="2400" dirty="0" smtClean="0"/>
              <a:t>, </a:t>
            </a:r>
            <a:r>
              <a:rPr lang="en-US" sz="2400" dirty="0"/>
              <a:t>University of Barisal</a:t>
            </a:r>
          </a:p>
          <a:p>
            <a:pPr marL="400050" lvl="1" indent="0" algn="just">
              <a:buNone/>
            </a:pPr>
            <a:r>
              <a:rPr lang="bn-BD" sz="2400" dirty="0" smtClean="0"/>
              <a:t>- </a:t>
            </a:r>
            <a:r>
              <a:rPr lang="en-US" sz="2400" dirty="0" smtClean="0"/>
              <a:t>Badal </a:t>
            </a:r>
            <a:r>
              <a:rPr lang="en-US" sz="2400" dirty="0"/>
              <a:t>Chandra Mitra, </a:t>
            </a:r>
            <a:r>
              <a:rPr lang="bn-BD" sz="2400" dirty="0" smtClean="0"/>
              <a:t>CSE</a:t>
            </a:r>
            <a:r>
              <a:rPr lang="en-US" sz="2400" dirty="0" smtClean="0"/>
              <a:t>, </a:t>
            </a:r>
            <a:r>
              <a:rPr lang="en-US" sz="2400" dirty="0"/>
              <a:t>University of Barisal </a:t>
            </a:r>
          </a:p>
          <a:p>
            <a:pPr marL="400050" lvl="1" indent="0" algn="just">
              <a:buNone/>
            </a:pPr>
            <a:r>
              <a:rPr lang="bn-BD" sz="2400" dirty="0" smtClean="0"/>
              <a:t>- </a:t>
            </a:r>
            <a:r>
              <a:rPr lang="en-US" sz="2400" dirty="0" smtClean="0"/>
              <a:t>Umme </a:t>
            </a:r>
            <a:r>
              <a:rPr lang="en-US" sz="2400" dirty="0"/>
              <a:t>Habiba Khan, </a:t>
            </a:r>
            <a:r>
              <a:rPr lang="bn-BD" sz="2400" dirty="0" smtClean="0"/>
              <a:t>CSE</a:t>
            </a:r>
            <a:r>
              <a:rPr lang="en-US" sz="2400" dirty="0" smtClean="0"/>
              <a:t>, </a:t>
            </a:r>
            <a:r>
              <a:rPr lang="en-US" sz="2400" dirty="0"/>
              <a:t>University of Barisal</a:t>
            </a:r>
            <a:endParaRPr lang="bn-BD" sz="2400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51D4-C0CF-42EC-A1E8-A9288384CD1D}" type="datetime1">
              <a:rPr lang="en-US" smtClean="0"/>
              <a:t>4/29/2017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30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Brief 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19200"/>
            <a:ext cx="7364300" cy="4572000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Fish </a:t>
            </a:r>
            <a:r>
              <a:rPr lang="en-US" sz="2400" dirty="0"/>
              <a:t>culture </a:t>
            </a:r>
            <a:r>
              <a:rPr lang="en-US" sz="2400" dirty="0"/>
              <a:t>plays </a:t>
            </a:r>
            <a:r>
              <a:rPr lang="en-US" sz="2400" dirty="0"/>
              <a:t>an important role to the national economic growth in </a:t>
            </a:r>
            <a:r>
              <a:rPr lang="en-US" sz="2400" dirty="0" smtClean="0"/>
              <a:t>Bangladesh</a:t>
            </a:r>
            <a:r>
              <a:rPr lang="bn-BD" sz="2400" dirty="0" smtClean="0"/>
              <a:t>.</a:t>
            </a:r>
            <a:endParaRPr lang="en-US" sz="24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bn-BD" sz="2400" dirty="0" smtClean="0"/>
              <a:t>Major</a:t>
            </a:r>
            <a:r>
              <a:rPr lang="en-US" sz="2400" dirty="0" smtClean="0"/>
              <a:t> </a:t>
            </a:r>
            <a:r>
              <a:rPr lang="en-US" sz="2400" dirty="0"/>
              <a:t>part of the total population </a:t>
            </a:r>
            <a:r>
              <a:rPr lang="en-US" sz="2400" dirty="0" smtClean="0"/>
              <a:t>are </a:t>
            </a:r>
            <a:r>
              <a:rPr lang="en-US" sz="2400" dirty="0"/>
              <a:t>directly or indirectly involved with </a:t>
            </a:r>
            <a:r>
              <a:rPr lang="en-US" sz="2400" dirty="0"/>
              <a:t>fish related </a:t>
            </a:r>
            <a:r>
              <a:rPr lang="en-US" sz="2400" dirty="0" smtClean="0"/>
              <a:t>business</a:t>
            </a:r>
            <a:r>
              <a:rPr lang="bn-BD" sz="2400" dirty="0"/>
              <a:t>.</a:t>
            </a:r>
            <a:endParaRPr lang="en-US" sz="24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Khulna, Barisal, Bagerhat, </a:t>
            </a:r>
            <a:r>
              <a:rPr lang="en-US" sz="2400" dirty="0"/>
              <a:t>etc</a:t>
            </a:r>
            <a:r>
              <a:rPr lang="en-US" sz="2400" dirty="0"/>
              <a:t>. are considered as the best places for commercial fish </a:t>
            </a:r>
            <a:r>
              <a:rPr lang="en-US" sz="2400" dirty="0" smtClean="0"/>
              <a:t>farming</a:t>
            </a:r>
            <a:r>
              <a:rPr lang="bn-BD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bn-BD" sz="2400" dirty="0" smtClean="0"/>
              <a:t>Bangladeshi</a:t>
            </a:r>
            <a:r>
              <a:rPr lang="en-US" sz="2400" dirty="0" smtClean="0"/>
              <a:t> </a:t>
            </a:r>
            <a:r>
              <a:rPr lang="bn-BD" sz="2400" dirty="0" smtClean="0"/>
              <a:t>people </a:t>
            </a:r>
            <a:r>
              <a:rPr lang="en-US" sz="2400" dirty="0" smtClean="0"/>
              <a:t>are </a:t>
            </a:r>
            <a:r>
              <a:rPr lang="en-US" sz="2400" dirty="0"/>
              <a:t>known as “</a:t>
            </a:r>
            <a:r>
              <a:rPr lang="en-US" sz="2000" dirty="0" err="1"/>
              <a:t>মাছে</a:t>
            </a:r>
            <a:r>
              <a:rPr lang="en-US" sz="2000" dirty="0"/>
              <a:t> </a:t>
            </a:r>
            <a:r>
              <a:rPr lang="en-US" sz="2000" dirty="0" err="1"/>
              <a:t>ভাতে</a:t>
            </a:r>
            <a:r>
              <a:rPr lang="en-US" sz="2000" dirty="0"/>
              <a:t> </a:t>
            </a:r>
            <a:r>
              <a:rPr lang="en-US" sz="2000" dirty="0" err="1"/>
              <a:t>বাঙালী</a:t>
            </a:r>
            <a:r>
              <a:rPr lang="en-US" sz="2400" dirty="0" smtClean="0"/>
              <a:t>”</a:t>
            </a:r>
            <a:r>
              <a:rPr lang="bn-BD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Annual fish production is only 3.8 million tons (ASI-2015, BBS</a:t>
            </a:r>
            <a:r>
              <a:rPr lang="en-US" sz="2400" dirty="0" smtClean="0"/>
              <a:t>)</a:t>
            </a:r>
            <a:r>
              <a:rPr lang="bn-BD" sz="2400" dirty="0" smtClean="0"/>
              <a:t>.</a:t>
            </a:r>
            <a:endParaRPr lang="en-US" sz="24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bn-BD" sz="2400" dirty="0" smtClean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fish farmers of Bangladesh are lacked of proper guideline for fish </a:t>
            </a:r>
            <a:r>
              <a:rPr lang="en-US" sz="2400" dirty="0" smtClean="0"/>
              <a:t>farming</a:t>
            </a:r>
            <a:r>
              <a:rPr lang="bn-BD" sz="1800" dirty="0" smtClean="0"/>
              <a:t>.</a:t>
            </a:r>
            <a:endParaRPr lang="bn-BD" sz="24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bn-BD" sz="2400" dirty="0" smtClean="0"/>
              <a:t>Tremendous </a:t>
            </a:r>
            <a:r>
              <a:rPr lang="en-US" sz="2400" dirty="0" smtClean="0"/>
              <a:t>opportunities </a:t>
            </a:r>
            <a:r>
              <a:rPr lang="en-US" sz="2400" dirty="0"/>
              <a:t>for fisheries development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EDC0-42F6-4DB8-A270-36BE252EEA5C}" type="datetime1">
              <a:rPr lang="en-US" smtClean="0"/>
              <a:t>4/29/2017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90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Project </a:t>
            </a:r>
            <a:r>
              <a:rPr lang="en-US" b="1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bn-BD" sz="2400" dirty="0" smtClean="0"/>
              <a:t>Private</a:t>
            </a:r>
            <a:r>
              <a:rPr lang="en-US" sz="2400" dirty="0" smtClean="0"/>
              <a:t> </a:t>
            </a:r>
            <a:r>
              <a:rPr lang="en-US" sz="2400" dirty="0"/>
              <a:t>and Govt. firms </a:t>
            </a:r>
            <a:r>
              <a:rPr lang="bn-BD" sz="2400" dirty="0" smtClean="0"/>
              <a:t>arranges different trainings </a:t>
            </a:r>
            <a:r>
              <a:rPr lang="en-US" sz="2400" dirty="0" smtClean="0"/>
              <a:t>to </a:t>
            </a:r>
            <a:r>
              <a:rPr lang="en-US" sz="2400" dirty="0"/>
              <a:t>increase the production of fish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Training </a:t>
            </a:r>
            <a:r>
              <a:rPr lang="en-US" sz="2400" dirty="0" smtClean="0"/>
              <a:t>program</a:t>
            </a:r>
            <a:r>
              <a:rPr lang="bn-BD" sz="2400" dirty="0" smtClean="0"/>
              <a:t>s</a:t>
            </a:r>
            <a:r>
              <a:rPr lang="en-US" sz="2400" dirty="0" smtClean="0"/>
              <a:t> </a:t>
            </a:r>
            <a:r>
              <a:rPr lang="bn-BD" sz="2400" dirty="0" smtClean="0"/>
              <a:t>are concerned</a:t>
            </a:r>
            <a:r>
              <a:rPr lang="en-US" sz="2400" dirty="0" smtClean="0"/>
              <a:t> </a:t>
            </a:r>
            <a:r>
              <a:rPr lang="bn-BD" sz="2400" dirty="0" smtClean="0"/>
              <a:t>on </a:t>
            </a:r>
            <a:r>
              <a:rPr lang="en-US" sz="2400" dirty="0" smtClean="0"/>
              <a:t>multiple </a:t>
            </a:r>
            <a:r>
              <a:rPr lang="en-US" sz="2400" dirty="0"/>
              <a:t>issues such as </a:t>
            </a:r>
            <a:endParaRPr lang="en-US" sz="2400" dirty="0" smtClean="0"/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bn-BD" sz="2200" dirty="0" smtClean="0"/>
              <a:t>Pond’s</a:t>
            </a:r>
            <a:r>
              <a:rPr lang="en-US" sz="2200" dirty="0" smtClean="0"/>
              <a:t> </a:t>
            </a:r>
            <a:r>
              <a:rPr lang="en-US" sz="2200" dirty="0"/>
              <a:t>soil fertilization (e.g., </a:t>
            </a:r>
            <a:r>
              <a:rPr lang="en-US" sz="2200" dirty="0" err="1"/>
              <a:t>Uria</a:t>
            </a:r>
            <a:r>
              <a:rPr lang="en-US" sz="2200" dirty="0"/>
              <a:t>, TSP</a:t>
            </a:r>
            <a:r>
              <a:rPr lang="en-US" sz="2200" dirty="0" smtClean="0"/>
              <a:t>, </a:t>
            </a:r>
            <a:r>
              <a:rPr lang="en-US" sz="2200" dirty="0"/>
              <a:t>Cow dung, polarity, etc</a:t>
            </a:r>
            <a:r>
              <a:rPr lang="en-US" sz="2200" dirty="0" smtClean="0"/>
              <a:t>.) </a:t>
            </a:r>
            <a:endParaRPr lang="en-US" sz="2200" dirty="0" smtClean="0"/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bn-BD" sz="2200" dirty="0" smtClean="0"/>
              <a:t>Phytoplankton</a:t>
            </a:r>
            <a:r>
              <a:rPr lang="en-US" sz="2200" dirty="0" smtClean="0"/>
              <a:t>, </a:t>
            </a:r>
            <a:r>
              <a:rPr lang="en-US" sz="2200" dirty="0"/>
              <a:t>zooplankton related </a:t>
            </a:r>
            <a:r>
              <a:rPr lang="en-US" sz="2200" dirty="0" smtClean="0"/>
              <a:t>knowledge. </a:t>
            </a:r>
            <a:endParaRPr lang="en-US" sz="2200" dirty="0" smtClean="0"/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bn-BD" sz="2200" dirty="0" smtClean="0"/>
              <a:t>T</a:t>
            </a:r>
            <a:r>
              <a:rPr lang="en-US" sz="2200" dirty="0" smtClean="0"/>
              <a:t>he </a:t>
            </a:r>
            <a:r>
              <a:rPr lang="en-US" sz="2200" dirty="0"/>
              <a:t>size of the pond related knowledge are also </a:t>
            </a:r>
            <a:r>
              <a:rPr lang="en-US" sz="2200" dirty="0" smtClean="0"/>
              <a:t>discussed</a:t>
            </a:r>
            <a:endParaRPr lang="en-US" sz="2200" dirty="0" smtClean="0"/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bn-BD" sz="2200" dirty="0" smtClean="0"/>
              <a:t>T</a:t>
            </a:r>
            <a:r>
              <a:rPr lang="en-US" sz="2200" dirty="0" smtClean="0"/>
              <a:t>he </a:t>
            </a:r>
            <a:r>
              <a:rPr lang="en-US" sz="2200" dirty="0"/>
              <a:t>food habit of </a:t>
            </a:r>
            <a:r>
              <a:rPr lang="en-US" sz="2200" dirty="0" smtClean="0"/>
              <a:t>fish</a:t>
            </a:r>
            <a:endParaRPr lang="en-US" sz="2200" dirty="0" smtClean="0"/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200" dirty="0"/>
              <a:t>L</a:t>
            </a:r>
            <a:r>
              <a:rPr lang="en-US" sz="2200" dirty="0" smtClean="0"/>
              <a:t>iming </a:t>
            </a:r>
            <a:r>
              <a:rPr lang="en-US" sz="2200" dirty="0"/>
              <a:t>of the ponds, test of natural productivity of the </a:t>
            </a:r>
            <a:r>
              <a:rPr lang="en-US" sz="2200" dirty="0" smtClean="0"/>
              <a:t>water</a:t>
            </a:r>
            <a:endParaRPr lang="en-US" sz="22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11D3-C504-4E19-B69D-9C37F7CFB37A}" type="datetime1">
              <a:rPr lang="en-US" smtClean="0"/>
              <a:t>4/29/2017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2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</a:t>
            </a:r>
            <a:r>
              <a:rPr lang="en-US" b="1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bn-BD" sz="2400" dirty="0" smtClean="0"/>
              <a:t>Besides </a:t>
            </a:r>
            <a:r>
              <a:rPr lang="en-US" sz="2400" dirty="0" smtClean="0"/>
              <a:t>knowledge </a:t>
            </a:r>
            <a:r>
              <a:rPr lang="en-US" sz="2400" dirty="0"/>
              <a:t>sharing or training process, </a:t>
            </a:r>
            <a:r>
              <a:rPr lang="en-US" sz="2400" b="1" dirty="0"/>
              <a:t>observation</a:t>
            </a:r>
            <a:r>
              <a:rPr lang="en-US" sz="2400" dirty="0"/>
              <a:t> is an important part of fish cultivation. </a:t>
            </a:r>
            <a:endParaRPr lang="en-US" sz="24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bn-BD" sz="2400" dirty="0" smtClean="0"/>
              <a:t>The fishermen</a:t>
            </a:r>
            <a:r>
              <a:rPr lang="en-US" sz="2400" dirty="0" smtClean="0"/>
              <a:t> </a:t>
            </a:r>
            <a:r>
              <a:rPr lang="en-US" sz="2400" dirty="0"/>
              <a:t>observe the fish and if they find any problem of </a:t>
            </a:r>
            <a:r>
              <a:rPr lang="en-US" sz="2400" dirty="0" smtClean="0"/>
              <a:t>fishes, they </a:t>
            </a:r>
            <a:r>
              <a:rPr lang="en-US" sz="2400" dirty="0"/>
              <a:t>go to the local fisheries office and talk to the officer. </a:t>
            </a:r>
            <a:endParaRPr lang="en-US" sz="24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bn-BD" sz="2400" dirty="0" smtClean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officer observes the fish, and </a:t>
            </a:r>
            <a:r>
              <a:rPr lang="en-US" sz="2400" dirty="0" smtClean="0"/>
              <a:t>suggests </a:t>
            </a:r>
            <a:r>
              <a:rPr lang="en-US" sz="2400" dirty="0"/>
              <a:t>some treatments to the fisherman</a:t>
            </a:r>
            <a:r>
              <a:rPr lang="en-US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8F0C-DD75-4832-AEC5-1C6CD9A8D1F8}" type="datetime1">
              <a:rPr lang="en-US" smtClean="0"/>
              <a:t>4/29/2017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874" y="4427710"/>
            <a:ext cx="3825126" cy="17444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76015" y="6175612"/>
            <a:ext cx="2412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n-BD" dirty="0" smtClean="0"/>
              <a:t>Fig. 1: </a:t>
            </a:r>
            <a:r>
              <a:rPr lang="en-US" dirty="0" smtClean="0"/>
              <a:t>Fungus</a:t>
            </a:r>
            <a:r>
              <a:rPr lang="bn-BD" dirty="0" smtClean="0"/>
              <a:t> Diseases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b="1" dirty="0" smtClean="0"/>
              <a:t>Current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bn-BD" sz="2400" dirty="0" smtClean="0"/>
              <a:t>The t</a:t>
            </a:r>
            <a:r>
              <a:rPr lang="en-US" sz="2400" dirty="0" smtClean="0"/>
              <a:t>raining </a:t>
            </a:r>
            <a:r>
              <a:rPr lang="en-US" sz="2400" dirty="0"/>
              <a:t>is </a:t>
            </a:r>
            <a:r>
              <a:rPr lang="en-US" sz="2400" dirty="0" smtClean="0"/>
              <a:t>informative</a:t>
            </a:r>
            <a:r>
              <a:rPr lang="en-US" sz="2400" dirty="0"/>
              <a:t>. </a:t>
            </a:r>
            <a:endParaRPr lang="bn-BD" sz="24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bn-BD" sz="2400" dirty="0" smtClean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fishermen </a:t>
            </a:r>
            <a:r>
              <a:rPr lang="bn-BD" sz="2400" dirty="0" smtClean="0"/>
              <a:t>may </a:t>
            </a:r>
            <a:r>
              <a:rPr lang="en-US" sz="2400" dirty="0" smtClean="0"/>
              <a:t>forget </a:t>
            </a:r>
            <a:r>
              <a:rPr lang="en-US" sz="2400" dirty="0"/>
              <a:t>all the things </a:t>
            </a:r>
            <a:r>
              <a:rPr lang="bn-BD" sz="2400" dirty="0" smtClean="0"/>
              <a:t>learned from the training </a:t>
            </a:r>
            <a:r>
              <a:rPr lang="en-US" sz="2400" dirty="0" smtClean="0"/>
              <a:t>when </a:t>
            </a:r>
            <a:r>
              <a:rPr lang="en-US" sz="2400" dirty="0"/>
              <a:t>that information is </a:t>
            </a:r>
            <a:r>
              <a:rPr lang="en-US" sz="2400" dirty="0" smtClean="0"/>
              <a:t>necessary</a:t>
            </a:r>
            <a:endParaRPr lang="bn-BD" sz="24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bn-BD" sz="2400" dirty="0" smtClean="0"/>
              <a:t>M</a:t>
            </a:r>
            <a:r>
              <a:rPr lang="bn-BD" sz="2400" dirty="0" smtClean="0"/>
              <a:t>istake</a:t>
            </a:r>
            <a:r>
              <a:rPr lang="en-US" sz="2400" dirty="0" smtClean="0"/>
              <a:t> </a:t>
            </a:r>
            <a:r>
              <a:rPr lang="en-US" sz="2400" dirty="0"/>
              <a:t>may be done in fish </a:t>
            </a:r>
            <a:r>
              <a:rPr lang="en-US" sz="2400" dirty="0" smtClean="0"/>
              <a:t>firming</a:t>
            </a:r>
            <a:endParaRPr lang="bn-BD" sz="24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bn-BD" sz="2400" dirty="0" smtClean="0"/>
              <a:t>Proper treatment of fishes may be affected by manual process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6A75-DFDE-42FC-8D58-2426ADD9DB34}" type="datetime1">
              <a:rPr lang="en-US" smtClean="0"/>
              <a:t>4/29/2017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28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Solution</a:t>
            </a:r>
            <a:r>
              <a:rPr lang="en-US" b="1" dirty="0"/>
              <a:t>/ Way forward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To become one of the most digital countries in the world, we need digitalization/ automation in all the aspects of our life. So it is a crying need to develop an automatic application to share fish firming related knowledge among the mass people of Bangladesh. This will help to achieve the </a:t>
            </a:r>
            <a:r>
              <a:rPr lang="en-US" sz="2400" b="1" dirty="0"/>
              <a:t>Vision 2021</a:t>
            </a:r>
            <a:r>
              <a:rPr lang="en-US" sz="2400" dirty="0"/>
              <a:t> to become a </a:t>
            </a:r>
            <a:r>
              <a:rPr lang="en-US" sz="2400" b="1" dirty="0"/>
              <a:t>Digital Bangladesh</a:t>
            </a:r>
            <a:r>
              <a:rPr lang="en-US" sz="2400" dirty="0"/>
              <a:t>. </a:t>
            </a:r>
            <a:endParaRPr lang="bn-BD" sz="24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bn-BD" sz="2400" dirty="0" smtClean="0"/>
              <a:t>An </a:t>
            </a:r>
            <a:r>
              <a:rPr lang="bn-BD" sz="2400" dirty="0"/>
              <a:t>automatic application for fish skin diseases identification is necessary for rapid treatment</a:t>
            </a:r>
            <a:r>
              <a:rPr lang="bn-BD" sz="2400" dirty="0" smtClean="0"/>
              <a:t>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EC8C-E573-46AB-AE4D-7AE56DC22C26}" type="datetime1">
              <a:rPr lang="en-US" smtClean="0"/>
              <a:t>4/29/2017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15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Market </a:t>
            </a:r>
            <a:r>
              <a:rPr lang="en-US" b="1" dirty="0"/>
              <a:t>Validation/ Market Research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bn-BD" sz="2400" dirty="0" smtClean="0">
                <a:latin typeface="+mj-lt"/>
              </a:rPr>
              <a:t>At present there is no application which provides fish firming related digital contents in Bangali language.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Many working facilities can be created through high tech commercial fish farming system. </a:t>
            </a:r>
            <a:endParaRPr lang="bn-BD" sz="24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bn-BD" sz="2400" dirty="0" smtClean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unemployed educated people can also contribute this business and create a lucrative business and earning opportunity for them</a:t>
            </a:r>
            <a:r>
              <a:rPr lang="en-US" sz="2400" dirty="0" smtClean="0"/>
              <a:t>.</a:t>
            </a:r>
            <a:endParaRPr lang="bn-BD" sz="24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bn-BD" sz="2400" dirty="0" smtClean="0"/>
              <a:t>Earn</a:t>
            </a:r>
            <a:r>
              <a:rPr lang="en-US" sz="2400" dirty="0" smtClean="0"/>
              <a:t> </a:t>
            </a:r>
            <a:r>
              <a:rPr lang="en-US" sz="2400" dirty="0"/>
              <a:t>more foreign currencies</a:t>
            </a:r>
            <a:endParaRPr lang="en-US" sz="2400" dirty="0">
              <a:latin typeface="+mj-lt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bn-BD" sz="2400" dirty="0" smtClean="0">
                <a:latin typeface="+mj-lt"/>
              </a:rPr>
              <a:t>Following entities will be benefited by this project</a:t>
            </a:r>
          </a:p>
          <a:p>
            <a:pPr marL="0" indent="0" algn="just">
              <a:buNone/>
            </a:pPr>
            <a:r>
              <a:rPr lang="bn-BD" sz="2400" b="1" dirty="0">
                <a:latin typeface="+mj-lt"/>
              </a:rPr>
              <a:t>	</a:t>
            </a:r>
            <a:r>
              <a:rPr lang="bn-BD" sz="2200" dirty="0" smtClean="0">
                <a:latin typeface="+mj-lt"/>
              </a:rPr>
              <a:t>- </a:t>
            </a:r>
            <a:r>
              <a:rPr lang="en-US" sz="2200" dirty="0" smtClean="0">
                <a:latin typeface="+mj-lt"/>
              </a:rPr>
              <a:t>Bangladesh </a:t>
            </a:r>
            <a:r>
              <a:rPr lang="en-US" sz="2200" dirty="0">
                <a:latin typeface="+mj-lt"/>
              </a:rPr>
              <a:t>Fisheries Research Institute (</a:t>
            </a:r>
            <a:r>
              <a:rPr lang="en-US" sz="2200" dirty="0" smtClean="0">
                <a:latin typeface="+mj-lt"/>
              </a:rPr>
              <a:t>BFRI)</a:t>
            </a:r>
            <a:endParaRPr lang="bn-BD" sz="2200" dirty="0" smtClean="0">
              <a:latin typeface="+mj-lt"/>
            </a:endParaRPr>
          </a:p>
          <a:p>
            <a:pPr marL="0" indent="0" algn="just">
              <a:buNone/>
            </a:pPr>
            <a:r>
              <a:rPr lang="bn-BD" sz="2200" dirty="0">
                <a:latin typeface="+mj-lt"/>
              </a:rPr>
              <a:t>	</a:t>
            </a:r>
            <a:r>
              <a:rPr lang="bn-BD" sz="2200" dirty="0" smtClean="0">
                <a:latin typeface="+mj-lt"/>
              </a:rPr>
              <a:t>- </a:t>
            </a:r>
            <a:r>
              <a:rPr lang="en-US" sz="2200" dirty="0" smtClean="0">
                <a:latin typeface="+mj-lt"/>
              </a:rPr>
              <a:t>Bangladesh </a:t>
            </a:r>
            <a:r>
              <a:rPr lang="en-US" sz="2200" dirty="0">
                <a:latin typeface="+mj-lt"/>
              </a:rPr>
              <a:t>Fisheries Development Corporation (BFDC)</a:t>
            </a:r>
          </a:p>
          <a:p>
            <a:pPr marL="0" indent="0">
              <a:buNone/>
            </a:pPr>
            <a:r>
              <a:rPr lang="bn-BD" sz="2200" dirty="0" smtClean="0">
                <a:latin typeface="+mj-lt"/>
              </a:rPr>
              <a:t>	- </a:t>
            </a:r>
            <a:r>
              <a:rPr lang="en-US" sz="2200" dirty="0" smtClean="0">
                <a:latin typeface="+mj-lt"/>
              </a:rPr>
              <a:t>Fisherman</a:t>
            </a:r>
            <a:endParaRPr lang="en-US" sz="2200" dirty="0">
              <a:latin typeface="+mj-lt"/>
            </a:endParaRPr>
          </a:p>
          <a:p>
            <a:pPr marL="0" indent="0">
              <a:buNone/>
            </a:pPr>
            <a:r>
              <a:rPr lang="bn-BD" sz="2200" dirty="0" smtClean="0">
                <a:latin typeface="+mj-lt"/>
              </a:rPr>
              <a:t>	- </a:t>
            </a:r>
            <a:r>
              <a:rPr lang="en-US" sz="2200" dirty="0" smtClean="0">
                <a:latin typeface="+mj-lt"/>
              </a:rPr>
              <a:t>Government </a:t>
            </a:r>
            <a:r>
              <a:rPr lang="en-US" sz="2200" dirty="0">
                <a:latin typeface="+mj-lt"/>
              </a:rPr>
              <a:t>of Bangladesh</a:t>
            </a:r>
            <a:endParaRPr lang="en-US" sz="2200" dirty="0">
              <a:latin typeface="+mj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BB38-39F9-4F34-9263-EB6D48EA06A5}" type="datetime1">
              <a:rPr lang="en-US" smtClean="0"/>
              <a:t>4/29/2017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636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848</Words>
  <Application>Microsoft Office PowerPoint</Application>
  <PresentationFormat>On-screen Show (4:3)</PresentationFormat>
  <Paragraphs>176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 Unicode MS</vt:lpstr>
      <vt:lpstr>Arial</vt:lpstr>
      <vt:lpstr>Calibri</vt:lpstr>
      <vt:lpstr>Nirmala UI</vt:lpstr>
      <vt:lpstr>Times New Roman</vt:lpstr>
      <vt:lpstr>Vrinda</vt:lpstr>
      <vt:lpstr>Wingdings</vt:lpstr>
      <vt:lpstr>Office Theme</vt:lpstr>
      <vt:lpstr>E-fisheries: A Digital App for Fish Farming</vt:lpstr>
      <vt:lpstr> Introduction - Company </vt:lpstr>
      <vt:lpstr> Introduction – Management Team </vt:lpstr>
      <vt:lpstr>Brief Project Description</vt:lpstr>
      <vt:lpstr>Project Background</vt:lpstr>
      <vt:lpstr>Project Background</vt:lpstr>
      <vt:lpstr>Current Problems</vt:lpstr>
      <vt:lpstr> Solution/ Way forward </vt:lpstr>
      <vt:lpstr> Market Validation/ Market Research </vt:lpstr>
      <vt:lpstr>Project Objectives</vt:lpstr>
      <vt:lpstr>Project Methodology</vt:lpstr>
      <vt:lpstr>Project Methodology</vt:lpstr>
      <vt:lpstr>Project Methodology</vt:lpstr>
      <vt:lpstr>Project Methodology</vt:lpstr>
      <vt:lpstr>Project Technologies</vt:lpstr>
      <vt:lpstr>Project Outcome</vt:lpstr>
      <vt:lpstr>Project Timeline</vt:lpstr>
      <vt:lpstr>Conclusion</vt:lpstr>
    </vt:vector>
  </TitlesOfParts>
  <Company>Tulsa Community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CS-User</dc:creator>
  <cp:lastModifiedBy>SMR</cp:lastModifiedBy>
  <cp:revision>82</cp:revision>
  <dcterms:created xsi:type="dcterms:W3CDTF">2016-12-29T12:04:09Z</dcterms:created>
  <dcterms:modified xsi:type="dcterms:W3CDTF">2017-04-29T17:24:26Z</dcterms:modified>
</cp:coreProperties>
</file>