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6" r:id="rId5"/>
    <p:sldId id="261" r:id="rId6"/>
    <p:sldId id="259" r:id="rId7"/>
    <p:sldId id="262" r:id="rId8"/>
    <p:sldId id="263" r:id="rId9"/>
    <p:sldId id="264" r:id="rId10"/>
    <p:sldId id="260" r:id="rId11"/>
    <p:sldId id="265" r:id="rId12"/>
    <p:sldId id="267" r:id="rId13"/>
    <p:sldId id="268" r:id="rId14"/>
    <p:sldId id="276" r:id="rId15"/>
    <p:sldId id="269" r:id="rId16"/>
    <p:sldId id="270" r:id="rId17"/>
    <p:sldId id="279" r:id="rId18"/>
    <p:sldId id="280" r:id="rId19"/>
    <p:sldId id="281" r:id="rId20"/>
    <p:sldId id="282" r:id="rId21"/>
    <p:sldId id="271" r:id="rId22"/>
    <p:sldId id="272" r:id="rId23"/>
    <p:sldId id="273" r:id="rId24"/>
    <p:sldId id="283" r:id="rId25"/>
    <p:sldId id="274" r:id="rId26"/>
    <p:sldId id="284" r:id="rId27"/>
    <p:sldId id="275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CA9B3-D06B-47D6-B153-8EF9B101576B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D9FDB-C898-432A-9B6B-892C5598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503238"/>
            <a:ext cx="313690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Custom animation effects: curve up and grow</a:t>
            </a:r>
          </a:p>
          <a:p>
            <a:r>
              <a:rPr lang="en-US" sz="1400" dirty="0"/>
              <a:t>(Intermediate)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To reproduce the first rectangle on this slide, do the following: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Slides</a:t>
            </a:r>
            <a:r>
              <a:rPr lang="en-US" dirty="0"/>
              <a:t> group, click </a:t>
            </a:r>
            <a:r>
              <a:rPr lang="en-US" b="1" dirty="0"/>
              <a:t>Layout</a:t>
            </a:r>
            <a:r>
              <a:rPr lang="en-US" dirty="0"/>
              <a:t>, and then click </a:t>
            </a:r>
            <a:r>
              <a:rPr lang="en-US" b="1" dirty="0"/>
              <a:t>Blank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Rounded Diagonal Corner Rectangle </a:t>
            </a:r>
            <a:r>
              <a:rPr lang="en-US" dirty="0"/>
              <a:t>(ninth option from the left). On the slide, drag to draw a rounded rectangle.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Drag the yellow diamond adjustment handle to the left to reduce the size of the corner radius.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rounded rectangle. Under </a:t>
            </a:r>
            <a:r>
              <a:rPr lang="en-US" b="1" dirty="0"/>
              <a:t>Drawing</a:t>
            </a:r>
            <a:r>
              <a:rPr lang="en-US" dirty="0"/>
              <a:t> </a:t>
            </a:r>
            <a:r>
              <a:rPr lang="en-US" b="1" dirty="0"/>
              <a:t>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 </a:t>
            </a:r>
            <a:r>
              <a:rPr lang="en-US" dirty="0"/>
              <a:t>box, enter </a:t>
            </a:r>
            <a:r>
              <a:rPr lang="en-US" b="1" dirty="0"/>
              <a:t>2.33”</a:t>
            </a:r>
            <a:r>
              <a:rPr lang="en-US" dirty="0"/>
              <a:t>.</a:t>
            </a:r>
            <a:endParaRPr lang="en-US" b="1" dirty="0"/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 </a:t>
            </a:r>
            <a:r>
              <a:rPr lang="en-US" dirty="0"/>
              <a:t>box, enter </a:t>
            </a:r>
            <a:r>
              <a:rPr lang="en-US" b="1" dirty="0"/>
              <a:t>2.32”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the arrow next to </a:t>
            </a:r>
            <a:r>
              <a:rPr lang="en-US" b="1" dirty="0"/>
              <a:t>Shape Fill</a:t>
            </a:r>
            <a:r>
              <a:rPr lang="en-US" dirty="0"/>
              <a:t>, and select </a:t>
            </a:r>
            <a:r>
              <a:rPr lang="en-US" b="1" dirty="0"/>
              <a:t>No Fill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 Effects</a:t>
            </a:r>
            <a:r>
              <a:rPr lang="en-US" dirty="0"/>
              <a:t>, point to </a:t>
            </a:r>
            <a:r>
              <a:rPr lang="en-US" b="1" dirty="0"/>
              <a:t>Reflection</a:t>
            </a:r>
            <a:r>
              <a:rPr lang="en-US" dirty="0"/>
              <a:t>, under </a:t>
            </a:r>
            <a:r>
              <a:rPr lang="en-US" b="1" dirty="0"/>
              <a:t>Reflection Variations</a:t>
            </a:r>
            <a:r>
              <a:rPr lang="en-US" dirty="0"/>
              <a:t>, select </a:t>
            </a:r>
            <a:r>
              <a:rPr lang="en-US" b="1" dirty="0"/>
              <a:t>Tight Reflection, touching </a:t>
            </a:r>
            <a:r>
              <a:rPr lang="en-US" dirty="0"/>
              <a:t>(first row, first option from the left).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bottom right corner of the </a:t>
            </a:r>
            <a:r>
              <a:rPr lang="en-US" b="1" dirty="0"/>
              <a:t>Drawing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 </a:t>
            </a:r>
            <a:endParaRPr lang="en-US" b="1" dirty="0"/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In the </a:t>
            </a:r>
            <a:r>
              <a:rPr lang="en-US" b="1" dirty="0"/>
              <a:t>Format Shape </a:t>
            </a:r>
            <a:r>
              <a:rPr lang="en-US" dirty="0"/>
              <a:t>dialog box, in the left pane click </a:t>
            </a:r>
            <a:r>
              <a:rPr lang="en-US" b="1" dirty="0"/>
              <a:t>Line Color</a:t>
            </a:r>
            <a:r>
              <a:rPr lang="en-US" dirty="0"/>
              <a:t>, and then in the </a:t>
            </a:r>
            <a:r>
              <a:rPr lang="en-US" b="1" dirty="0"/>
              <a:t>Line Color </a:t>
            </a:r>
            <a:r>
              <a:rPr lang="en-US" dirty="0"/>
              <a:t>pane select </a:t>
            </a:r>
            <a:r>
              <a:rPr lang="en-US" b="1" dirty="0"/>
              <a:t>Solid Line</a:t>
            </a:r>
            <a:r>
              <a:rPr lang="en-US" dirty="0"/>
              <a:t>. Click the button next to </a:t>
            </a:r>
            <a:r>
              <a:rPr lang="en-US" b="1" dirty="0"/>
              <a:t>Color</a:t>
            </a:r>
            <a:r>
              <a:rPr lang="en-US" dirty="0"/>
              <a:t>, click </a:t>
            </a:r>
            <a:r>
              <a:rPr lang="en-US" b="1" dirty="0"/>
              <a:t>More Colors</a:t>
            </a:r>
            <a:r>
              <a:rPr lang="en-US" dirty="0"/>
              <a:t>, and then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137</a:t>
            </a:r>
            <a:r>
              <a:rPr lang="en-US" dirty="0"/>
              <a:t>, Green: </a:t>
            </a:r>
            <a:r>
              <a:rPr lang="en-US" b="1" dirty="0"/>
              <a:t>227</a:t>
            </a:r>
            <a:r>
              <a:rPr lang="en-US" dirty="0"/>
              <a:t>, Blue: </a:t>
            </a:r>
            <a:r>
              <a:rPr lang="en-US" b="1" dirty="0"/>
              <a:t>231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Style</a:t>
            </a:r>
            <a:r>
              <a:rPr lang="en-US" dirty="0"/>
              <a:t>. In the </a:t>
            </a:r>
            <a:r>
              <a:rPr lang="en-US" b="1" dirty="0"/>
              <a:t>Line Style </a:t>
            </a:r>
            <a:r>
              <a:rPr lang="en-US" dirty="0"/>
              <a:t>pane, do the following:</a:t>
            </a:r>
          </a:p>
          <a:p>
            <a:pPr marL="685739" lvl="1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Width</a:t>
            </a:r>
            <a:r>
              <a:rPr lang="en-US" dirty="0"/>
              <a:t> box, enter </a:t>
            </a:r>
            <a:r>
              <a:rPr lang="en-US" b="1" dirty="0"/>
              <a:t>10 pt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Cap type</a:t>
            </a:r>
            <a:r>
              <a:rPr lang="en-US" dirty="0"/>
              <a:t> list, select </a:t>
            </a:r>
            <a:r>
              <a:rPr lang="en-US" b="1" dirty="0"/>
              <a:t>Round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Also in the </a:t>
            </a:r>
            <a:r>
              <a:rPr lang="en-US" b="1" dirty="0"/>
              <a:t>Format Text Effects </a:t>
            </a:r>
            <a:r>
              <a:rPr lang="en-US" dirty="0"/>
              <a:t>dialog box, in the left pane, click </a:t>
            </a:r>
            <a:r>
              <a:rPr lang="en-US" b="1" dirty="0"/>
              <a:t>3-D Format</a:t>
            </a:r>
            <a:r>
              <a:rPr lang="en-US" dirty="0"/>
              <a:t>. In the </a:t>
            </a:r>
            <a:r>
              <a:rPr lang="en-US" b="1" dirty="0"/>
              <a:t>3-D Format </a:t>
            </a:r>
            <a:r>
              <a:rPr lang="en-US" dirty="0"/>
              <a:t>pane, do the following: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Bevel</a:t>
            </a:r>
            <a:r>
              <a:rPr lang="en-US" dirty="0"/>
              <a:t>, click the button next to </a:t>
            </a:r>
            <a:r>
              <a:rPr lang="en-US" b="1" dirty="0"/>
              <a:t>Top</a:t>
            </a:r>
            <a:r>
              <a:rPr lang="en-US" dirty="0"/>
              <a:t>, and then under </a:t>
            </a:r>
            <a:r>
              <a:rPr lang="en-US" b="1" dirty="0"/>
              <a:t>Bevel</a:t>
            </a:r>
            <a:r>
              <a:rPr lang="en-US" dirty="0"/>
              <a:t> click </a:t>
            </a:r>
            <a:r>
              <a:rPr lang="en-US" b="1" dirty="0"/>
              <a:t>Circle </a:t>
            </a:r>
            <a:r>
              <a:rPr lang="en-US" dirty="0"/>
              <a:t>(first row, first option from the left). Next to </a:t>
            </a:r>
            <a:r>
              <a:rPr lang="en-US" b="1" dirty="0"/>
              <a:t>Top</a:t>
            </a:r>
            <a:r>
              <a:rPr lang="en-US" dirty="0"/>
              <a:t>, in the </a:t>
            </a:r>
            <a:r>
              <a:rPr lang="en-US" b="1" dirty="0"/>
              <a:t>Width </a:t>
            </a:r>
            <a:r>
              <a:rPr lang="en-US" dirty="0"/>
              <a:t>box, enter </a:t>
            </a:r>
            <a:r>
              <a:rPr lang="en-US" b="1" dirty="0"/>
              <a:t>10 pt</a:t>
            </a:r>
            <a:r>
              <a:rPr lang="en-US" dirty="0"/>
              <a:t>, and in the </a:t>
            </a:r>
            <a:r>
              <a:rPr lang="en-US" b="1" dirty="0"/>
              <a:t>Height </a:t>
            </a:r>
            <a:r>
              <a:rPr lang="en-US" dirty="0"/>
              <a:t>box, enter </a:t>
            </a:r>
            <a:r>
              <a:rPr lang="en-US" b="1" dirty="0"/>
              <a:t>10 pt</a:t>
            </a:r>
            <a:r>
              <a:rPr lang="en-US" dirty="0"/>
              <a:t>.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Contour</a:t>
            </a:r>
            <a:r>
              <a:rPr lang="en-US" dirty="0"/>
              <a:t>, click the button next to </a:t>
            </a:r>
            <a:r>
              <a:rPr lang="en-US" b="1" dirty="0"/>
              <a:t>Color</a:t>
            </a:r>
            <a:r>
              <a:rPr lang="en-US" dirty="0"/>
              <a:t>, and then under </a:t>
            </a:r>
            <a:r>
              <a:rPr lang="en-US" b="1" dirty="0"/>
              <a:t>Theme Colors </a:t>
            </a:r>
            <a:r>
              <a:rPr lang="en-US" dirty="0"/>
              <a:t>click </a:t>
            </a:r>
            <a:r>
              <a:rPr lang="en-US" b="1" dirty="0"/>
              <a:t>Olive Green, Accent 3, Lighter 60%</a:t>
            </a:r>
            <a:r>
              <a:rPr lang="en-US" dirty="0"/>
              <a:t> (third row, seventh option from the left).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Surface</a:t>
            </a:r>
            <a:r>
              <a:rPr lang="en-US" dirty="0"/>
              <a:t>, click the button next to </a:t>
            </a:r>
            <a:r>
              <a:rPr lang="en-US" b="1" dirty="0"/>
              <a:t>Material</a:t>
            </a:r>
            <a:r>
              <a:rPr lang="en-US" dirty="0"/>
              <a:t>, and then under </a:t>
            </a:r>
            <a:r>
              <a:rPr lang="en-US" b="1" dirty="0"/>
              <a:t>Standard</a:t>
            </a:r>
            <a:r>
              <a:rPr lang="en-US" dirty="0"/>
              <a:t> click </a:t>
            </a:r>
            <a:r>
              <a:rPr lang="en-US" b="1" dirty="0"/>
              <a:t>Matte </a:t>
            </a:r>
            <a:r>
              <a:rPr lang="en-US" dirty="0"/>
              <a:t>(first row, first option from the left). Click the button next to </a:t>
            </a:r>
            <a:r>
              <a:rPr lang="en-US" b="1" dirty="0"/>
              <a:t>Lighting</a:t>
            </a:r>
            <a:r>
              <a:rPr lang="en-US" dirty="0"/>
              <a:t>, and then under </a:t>
            </a:r>
            <a:r>
              <a:rPr lang="en-US" b="1" dirty="0"/>
              <a:t>Neutral</a:t>
            </a:r>
            <a:r>
              <a:rPr lang="en-US" dirty="0"/>
              <a:t> click </a:t>
            </a:r>
            <a:r>
              <a:rPr lang="en-US" b="1" dirty="0"/>
              <a:t>Soft </a:t>
            </a:r>
            <a:r>
              <a:rPr lang="en-US" dirty="0"/>
              <a:t>(first row, third option from the left)</a:t>
            </a:r>
            <a:r>
              <a:rPr lang="en-US" b="1" dirty="0"/>
              <a:t>. </a:t>
            </a:r>
            <a:r>
              <a:rPr lang="en-US" dirty="0"/>
              <a:t>In the </a:t>
            </a:r>
            <a:r>
              <a:rPr lang="en-US" b="1" dirty="0"/>
              <a:t>Angle </a:t>
            </a:r>
            <a:r>
              <a:rPr lang="en-US" dirty="0"/>
              <a:t>box, enter </a:t>
            </a:r>
            <a:r>
              <a:rPr lang="en-US" b="1" dirty="0"/>
              <a:t>315</a:t>
            </a:r>
            <a:r>
              <a:rPr lang="en-US" b="1" dirty="0">
                <a:ea typeface="Verdana"/>
                <a:cs typeface="Verdana"/>
              </a:rPr>
              <a:t>°</a:t>
            </a:r>
            <a:r>
              <a:rPr lang="en-US" dirty="0">
                <a:ea typeface="Verdana"/>
                <a:cs typeface="Verdana"/>
              </a:rPr>
              <a:t>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Right-click the rounded rectangle, and then click </a:t>
            </a:r>
            <a:r>
              <a:rPr lang="en-US" b="1" dirty="0"/>
              <a:t>Edit Text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Enter text in the text box, select the text, and then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Font</a:t>
            </a:r>
            <a:r>
              <a:rPr lang="en-US" dirty="0"/>
              <a:t> group, select </a:t>
            </a:r>
            <a:r>
              <a:rPr lang="en-US" b="1" dirty="0"/>
              <a:t>Gills Sans MT Condensed </a:t>
            </a:r>
            <a:r>
              <a:rPr lang="en-US" dirty="0"/>
              <a:t>from the </a:t>
            </a:r>
            <a:r>
              <a:rPr lang="en-US" b="1" dirty="0"/>
              <a:t>Font</a:t>
            </a:r>
            <a:r>
              <a:rPr lang="en-US" dirty="0"/>
              <a:t> list, and select </a:t>
            </a:r>
            <a:r>
              <a:rPr lang="en-US" b="1" dirty="0"/>
              <a:t>28</a:t>
            </a:r>
            <a:r>
              <a:rPr lang="en-US" dirty="0"/>
              <a:t> from the </a:t>
            </a:r>
            <a:r>
              <a:rPr lang="en-US" b="1" dirty="0"/>
              <a:t>Font Size </a:t>
            </a:r>
            <a:r>
              <a:rPr lang="en-US" dirty="0"/>
              <a:t>list.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Paragraph</a:t>
            </a:r>
            <a:r>
              <a:rPr lang="en-US" dirty="0"/>
              <a:t> group, click </a:t>
            </a:r>
            <a:r>
              <a:rPr lang="en-US" b="1" dirty="0"/>
              <a:t>Center</a:t>
            </a:r>
            <a:r>
              <a:rPr lang="en-US" dirty="0"/>
              <a:t> to center the text.</a:t>
            </a:r>
          </a:p>
          <a:p>
            <a:pPr marL="228580" indent="-228580" defTabSz="914318"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To reproduce the animation effects for the first rectangle on this slide, do the following:</a:t>
            </a:r>
          </a:p>
          <a:p>
            <a:pPr marL="228580" indent="-228580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Animations</a:t>
            </a:r>
            <a:r>
              <a:rPr lang="en-US" dirty="0"/>
              <a:t> tab, in the </a:t>
            </a:r>
            <a:r>
              <a:rPr lang="en-US" b="1" dirty="0"/>
              <a:t>Animations</a:t>
            </a:r>
            <a:r>
              <a:rPr lang="en-US" dirty="0"/>
              <a:t> group, click </a:t>
            </a:r>
            <a:r>
              <a:rPr lang="en-US" b="1" dirty="0"/>
              <a:t>Custom Animation</a:t>
            </a:r>
            <a:r>
              <a:rPr lang="en-US" dirty="0"/>
              <a:t>. </a:t>
            </a:r>
          </a:p>
          <a:p>
            <a:pPr marL="228580" indent="-228580">
              <a:buFont typeface="+mj-lt"/>
              <a:buAutoNum type="arabicPeriod"/>
              <a:defRPr/>
            </a:pPr>
            <a:r>
              <a:rPr lang="en-US" dirty="0"/>
              <a:t>On the slide, select the round diagonal corner rectangle. In the </a:t>
            </a:r>
            <a:r>
              <a:rPr lang="en-US" b="1" dirty="0"/>
              <a:t>Custom Animation</a:t>
            </a:r>
            <a:r>
              <a:rPr lang="en-US" dirty="0"/>
              <a:t> task pane, do the following: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Add Effect</a:t>
            </a:r>
            <a:r>
              <a:rPr lang="en-US" dirty="0"/>
              <a:t>, point to </a:t>
            </a:r>
            <a:r>
              <a:rPr lang="en-US" b="1" dirty="0"/>
              <a:t>Entrance</a:t>
            </a:r>
            <a:r>
              <a:rPr lang="en-US" dirty="0"/>
              <a:t>, and then click </a:t>
            </a:r>
            <a:r>
              <a:rPr lang="en-US" b="1" dirty="0"/>
              <a:t>More Effects</a:t>
            </a:r>
            <a:r>
              <a:rPr lang="en-US" dirty="0"/>
              <a:t>. In the </a:t>
            </a:r>
            <a:r>
              <a:rPr lang="en-US" b="1" dirty="0"/>
              <a:t>Add Entrance Effect</a:t>
            </a:r>
            <a:r>
              <a:rPr lang="en-US" dirty="0"/>
              <a:t> dialog box, under </a:t>
            </a:r>
            <a:r>
              <a:rPr lang="en-US" b="1" dirty="0"/>
              <a:t>Exciting</a:t>
            </a:r>
            <a:r>
              <a:rPr lang="en-US" dirty="0"/>
              <a:t>, click </a:t>
            </a:r>
            <a:r>
              <a:rPr lang="en-US" b="1" dirty="0"/>
              <a:t>Curve Up</a:t>
            </a:r>
            <a:r>
              <a:rPr lang="en-US" dirty="0"/>
              <a:t>.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Select the animation effect (curve-up effect for the rectangle), and under </a:t>
            </a:r>
            <a:r>
              <a:rPr lang="en-US" b="1" dirty="0"/>
              <a:t>Modify Curve Up</a:t>
            </a:r>
            <a:r>
              <a:rPr lang="en-US" dirty="0"/>
              <a:t>, do the following: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Start</a:t>
            </a:r>
            <a:r>
              <a:rPr lang="en-US" dirty="0"/>
              <a:t> list, select </a:t>
            </a:r>
            <a:r>
              <a:rPr lang="en-US" b="1" dirty="0"/>
              <a:t>With Previous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Speed</a:t>
            </a:r>
            <a:r>
              <a:rPr lang="en-US" dirty="0"/>
              <a:t> list, select </a:t>
            </a:r>
            <a:r>
              <a:rPr lang="en-US" b="1" dirty="0"/>
              <a:t>Fast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select the round diagonal corner rectangle. In the </a:t>
            </a:r>
            <a:r>
              <a:rPr lang="en-US" b="1" dirty="0"/>
              <a:t>Custom Animation</a:t>
            </a:r>
            <a:r>
              <a:rPr lang="en-US" dirty="0"/>
              <a:t> task pane, do the following: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Add Effect</a:t>
            </a:r>
            <a:r>
              <a:rPr lang="en-US" dirty="0"/>
              <a:t>, point to </a:t>
            </a:r>
            <a:r>
              <a:rPr lang="en-US" b="1" dirty="0"/>
              <a:t>Emphasis</a:t>
            </a:r>
            <a:r>
              <a:rPr lang="en-US" dirty="0"/>
              <a:t>, and then click </a:t>
            </a:r>
            <a:r>
              <a:rPr lang="en-US" b="1" dirty="0"/>
              <a:t>More Effects</a:t>
            </a:r>
            <a:r>
              <a:rPr lang="en-US" dirty="0"/>
              <a:t>. In the </a:t>
            </a:r>
            <a:r>
              <a:rPr lang="en-US" b="1" dirty="0"/>
              <a:t>Add Emphasis Effect</a:t>
            </a:r>
            <a:r>
              <a:rPr lang="en-US" dirty="0"/>
              <a:t> dialog box, under </a:t>
            </a:r>
            <a:r>
              <a:rPr lang="en-US" b="1" dirty="0"/>
              <a:t>Basic</a:t>
            </a:r>
            <a:r>
              <a:rPr lang="en-US" dirty="0"/>
              <a:t>, click </a:t>
            </a:r>
            <a:r>
              <a:rPr lang="en-US" b="1" dirty="0"/>
              <a:t>Grow/Shrink</a:t>
            </a:r>
            <a:r>
              <a:rPr lang="en-US" dirty="0"/>
              <a:t>.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Select the second animation effect (grow/shrink effect for the rectangle). Click the arrow next to the selected effect, and then click </a:t>
            </a:r>
            <a:r>
              <a:rPr lang="en-US" b="1" dirty="0"/>
              <a:t>Effect Options.</a:t>
            </a:r>
            <a:r>
              <a:rPr lang="en-US" dirty="0"/>
              <a:t> In the </a:t>
            </a:r>
            <a:r>
              <a:rPr lang="en-US" b="1" dirty="0"/>
              <a:t>Grow/Shrink</a:t>
            </a:r>
            <a:r>
              <a:rPr lang="en-US" dirty="0"/>
              <a:t> dialog box, do the following: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On the </a:t>
            </a:r>
            <a:r>
              <a:rPr lang="en-US" b="1" dirty="0"/>
              <a:t>Effect</a:t>
            </a:r>
            <a:r>
              <a:rPr lang="en-US" dirty="0"/>
              <a:t> tab, do the following:</a:t>
            </a:r>
          </a:p>
          <a:p>
            <a:pPr marL="1600057" lvl="3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Size</a:t>
            </a:r>
            <a:r>
              <a:rPr lang="en-US" dirty="0"/>
              <a:t> list, in the </a:t>
            </a:r>
            <a:r>
              <a:rPr lang="en-US" b="1" dirty="0"/>
              <a:t>Custom</a:t>
            </a:r>
            <a:r>
              <a:rPr lang="en-US" dirty="0"/>
              <a:t> box, enter </a:t>
            </a:r>
            <a:r>
              <a:rPr lang="en-US" b="1" dirty="0"/>
              <a:t>5</a:t>
            </a:r>
            <a:r>
              <a:rPr lang="en-US" dirty="0"/>
              <a:t>, and then press </a:t>
            </a:r>
            <a:r>
              <a:rPr lang="en-US" b="1" dirty="0"/>
              <a:t>ENTER</a:t>
            </a:r>
            <a:r>
              <a:rPr lang="en-US" dirty="0"/>
              <a:t>. Also in the </a:t>
            </a:r>
            <a:r>
              <a:rPr lang="en-US" b="1" dirty="0"/>
              <a:t>Size</a:t>
            </a:r>
            <a:r>
              <a:rPr lang="en-US" dirty="0"/>
              <a:t> list, select </a:t>
            </a:r>
            <a:r>
              <a:rPr lang="en-US" b="1" dirty="0"/>
              <a:t>Vertical</a:t>
            </a:r>
            <a:r>
              <a:rPr lang="en-US" dirty="0"/>
              <a:t>. 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Select </a:t>
            </a:r>
            <a:r>
              <a:rPr lang="en-US" b="1" dirty="0"/>
              <a:t>Auto-reverse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On the </a:t>
            </a:r>
            <a:r>
              <a:rPr lang="en-US" b="1" dirty="0"/>
              <a:t>Timing</a:t>
            </a:r>
            <a:r>
              <a:rPr lang="en-US" dirty="0"/>
              <a:t> tab, do the following: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Start</a:t>
            </a:r>
            <a:r>
              <a:rPr lang="en-US" dirty="0"/>
              <a:t> list, select </a:t>
            </a:r>
            <a:r>
              <a:rPr lang="en-US" b="1" dirty="0"/>
              <a:t>With Previous</a:t>
            </a:r>
            <a:r>
              <a:rPr lang="en-US" dirty="0"/>
              <a:t>.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Speed</a:t>
            </a:r>
            <a:r>
              <a:rPr lang="en-US" dirty="0"/>
              <a:t> list, select 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Fast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reproduce the second and third rectangle on this slide with animation effects, do the following: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select the rounded rectangle.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Clipboard</a:t>
            </a:r>
            <a:r>
              <a:rPr lang="en-US" dirty="0"/>
              <a:t> group, click the arrow under </a:t>
            </a:r>
            <a:r>
              <a:rPr lang="en-US" b="1" dirty="0"/>
              <a:t>Paste</a:t>
            </a:r>
            <a:r>
              <a:rPr lang="en-US" dirty="0"/>
              <a:t>, and then click </a:t>
            </a:r>
            <a:r>
              <a:rPr lang="en-US" b="1" dirty="0"/>
              <a:t> Duplicate</a:t>
            </a:r>
            <a:r>
              <a:rPr lang="en-US" dirty="0"/>
              <a:t>. Drag the second rounded rectangle next to the first rounded rectangle. Repeat this process one more time for a total of three rectangles.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Animations</a:t>
            </a:r>
            <a:r>
              <a:rPr lang="en-US" dirty="0"/>
              <a:t> tab, in the </a:t>
            </a:r>
            <a:r>
              <a:rPr lang="en-US" b="1" dirty="0"/>
              <a:t>Animations</a:t>
            </a:r>
            <a:r>
              <a:rPr lang="en-US" dirty="0"/>
              <a:t> group, click </a:t>
            </a:r>
            <a:r>
              <a:rPr lang="en-US" b="1" dirty="0"/>
              <a:t>Custom Animation</a:t>
            </a:r>
            <a:r>
              <a:rPr lang="en-US" dirty="0"/>
              <a:t>. 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In the </a:t>
            </a:r>
            <a:r>
              <a:rPr lang="en-US" b="1" dirty="0"/>
              <a:t>Custom Animation </a:t>
            </a:r>
            <a:r>
              <a:rPr lang="en-US" dirty="0"/>
              <a:t>task pane, do the following:</a:t>
            </a:r>
          </a:p>
          <a:p>
            <a:pPr marL="685739" lvl="1" indent="-228580" defTabSz="914318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Press and hold CTRL, and then select the third and fourth animation effects (curve up effect and grow/shrink</a:t>
            </a:r>
            <a:r>
              <a:rPr lang="en-US" b="1" dirty="0"/>
              <a:t> </a:t>
            </a:r>
            <a:r>
              <a:rPr lang="en-US" dirty="0"/>
              <a:t>effect for the second rectangle). Click the arrow next to one of the selected effects, and then click </a:t>
            </a:r>
            <a:r>
              <a:rPr lang="en-US" b="1" dirty="0"/>
              <a:t>Timing</a:t>
            </a:r>
            <a:r>
              <a:rPr lang="en-US" dirty="0"/>
              <a:t>. In the </a:t>
            </a:r>
            <a:r>
              <a:rPr lang="en-US" b="1" dirty="0"/>
              <a:t>Effect Options </a:t>
            </a:r>
            <a:r>
              <a:rPr lang="en-US" dirty="0"/>
              <a:t>dialog box, on the </a:t>
            </a:r>
            <a:r>
              <a:rPr lang="en-US" b="1" dirty="0"/>
              <a:t>Timing </a:t>
            </a:r>
            <a:r>
              <a:rPr lang="en-US" dirty="0"/>
              <a:t>tab, in the </a:t>
            </a:r>
            <a:r>
              <a:rPr lang="en-US" b="1" dirty="0"/>
              <a:t>Delay</a:t>
            </a:r>
            <a:r>
              <a:rPr lang="en-US" dirty="0"/>
              <a:t> box, enter </a:t>
            </a:r>
            <a:r>
              <a:rPr lang="en-US" b="1" dirty="0"/>
              <a:t>0.5</a:t>
            </a:r>
            <a:r>
              <a:rPr lang="en-US" dirty="0"/>
              <a:t>.</a:t>
            </a:r>
          </a:p>
          <a:p>
            <a:pPr marL="685739" lvl="1" indent="-228580" defTabSz="914318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Press and hold CTRL, and then select the fifth and sixth animation effects (curve up effect and grow/shrink effect for the third rectangle). Click the arrow next to one of the selected effects, and then click </a:t>
            </a:r>
            <a:r>
              <a:rPr lang="en-US" b="1" dirty="0"/>
              <a:t>Timing</a:t>
            </a:r>
            <a:r>
              <a:rPr lang="en-US" dirty="0"/>
              <a:t>. In the </a:t>
            </a:r>
            <a:r>
              <a:rPr lang="en-US" b="1" dirty="0"/>
              <a:t>Effect Options </a:t>
            </a:r>
            <a:r>
              <a:rPr lang="en-US" dirty="0"/>
              <a:t>dialog box, on the </a:t>
            </a:r>
            <a:r>
              <a:rPr lang="en-US" b="1" dirty="0"/>
              <a:t>Timing </a:t>
            </a:r>
            <a:r>
              <a:rPr lang="en-US" dirty="0"/>
              <a:t>tab, in the </a:t>
            </a:r>
            <a:r>
              <a:rPr lang="en-US" b="1" dirty="0"/>
              <a:t>Delay</a:t>
            </a:r>
            <a:r>
              <a:rPr lang="en-US" dirty="0"/>
              <a:t> box, enter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pPr defTabSz="914318">
              <a:defRPr/>
            </a:pPr>
            <a:endParaRPr lang="en-US" dirty="0"/>
          </a:p>
          <a:p>
            <a:pPr defTabSz="914318">
              <a:defRPr/>
            </a:pPr>
            <a:endParaRPr lang="en-US" dirty="0"/>
          </a:p>
          <a:p>
            <a:r>
              <a:rPr lang="en-US" dirty="0"/>
              <a:t>To reproduce the background on this slide, do the following: 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Rectangle </a:t>
            </a:r>
            <a:r>
              <a:rPr lang="en-US" dirty="0"/>
              <a:t>(first option from the left). On the slide, drag to draw a rectangle.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rectangle. 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</a:t>
            </a:r>
            <a:r>
              <a:rPr lang="en-US" dirty="0"/>
              <a:t> box, enter </a:t>
            </a:r>
            <a:r>
              <a:rPr lang="en-US" b="1" dirty="0"/>
              <a:t>1.62”.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</a:t>
            </a:r>
            <a:r>
              <a:rPr lang="en-US" dirty="0"/>
              <a:t> box, enter </a:t>
            </a:r>
            <a:r>
              <a:rPr lang="en-US" b="1" dirty="0"/>
              <a:t>10”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bottom right corner of the </a:t>
            </a:r>
            <a:r>
              <a:rPr lang="en-US" b="1" dirty="0"/>
              <a:t>Shape Styles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Format Shape </a:t>
            </a:r>
            <a:r>
              <a:rPr lang="en-US" dirty="0"/>
              <a:t>dialog box, click </a:t>
            </a:r>
            <a:r>
              <a:rPr lang="en-US" b="1" dirty="0"/>
              <a:t>Fill </a:t>
            </a:r>
            <a:r>
              <a:rPr lang="en-US" dirty="0"/>
              <a:t>in the left pane, select </a:t>
            </a:r>
            <a:r>
              <a:rPr lang="en-US" b="1" dirty="0"/>
              <a:t>Solid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click </a:t>
            </a:r>
            <a:r>
              <a:rPr lang="en-US" b="1" dirty="0"/>
              <a:t>More Colors</a:t>
            </a:r>
            <a:r>
              <a:rPr lang="en-US" dirty="0"/>
              <a:t>, and then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137</a:t>
            </a:r>
            <a:r>
              <a:rPr lang="en-US" dirty="0"/>
              <a:t>, Green: </a:t>
            </a:r>
            <a:r>
              <a:rPr lang="en-US" b="1" dirty="0"/>
              <a:t>227</a:t>
            </a:r>
            <a:r>
              <a:rPr lang="en-US" dirty="0"/>
              <a:t>, Blue: </a:t>
            </a:r>
            <a:r>
              <a:rPr lang="en-US" b="1" dirty="0"/>
              <a:t>231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Transparency</a:t>
            </a:r>
            <a:r>
              <a:rPr lang="en-US" dirty="0"/>
              <a:t> box, enter </a:t>
            </a:r>
            <a:r>
              <a:rPr lang="en-US" b="1" dirty="0"/>
              <a:t>70%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Color</a:t>
            </a:r>
            <a:r>
              <a:rPr lang="en-US" dirty="0"/>
              <a:t>, and in the </a:t>
            </a:r>
            <a:r>
              <a:rPr lang="en-US" b="1" dirty="0"/>
              <a:t>Line Color </a:t>
            </a:r>
            <a:r>
              <a:rPr lang="en-US" dirty="0"/>
              <a:t>pane, select </a:t>
            </a:r>
            <a:r>
              <a:rPr lang="en-US" b="1" dirty="0"/>
              <a:t>No line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Drag the rectangle into the middle of the slide.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Round Diagonal Corner Rectangle </a:t>
            </a:r>
            <a:r>
              <a:rPr lang="en-US" dirty="0"/>
              <a:t>(ninth option from the left). On the slide, drag to draw a rectangle.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 diagonal corner rectangle. 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</a:t>
            </a:r>
            <a:r>
              <a:rPr lang="en-US" dirty="0"/>
              <a:t> box enter </a:t>
            </a:r>
            <a:r>
              <a:rPr lang="en-US" b="1" dirty="0"/>
              <a:t>0.44”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</a:t>
            </a:r>
            <a:r>
              <a:rPr lang="en-US" dirty="0"/>
              <a:t> box enter </a:t>
            </a:r>
            <a:r>
              <a:rPr lang="en-US" b="1" dirty="0"/>
              <a:t>0.44”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Shape Styles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 In the </a:t>
            </a:r>
            <a:r>
              <a:rPr lang="en-US" b="1" dirty="0"/>
              <a:t>Format Shape </a:t>
            </a:r>
            <a:r>
              <a:rPr lang="en-US" dirty="0"/>
              <a:t>dialog box, click </a:t>
            </a:r>
            <a:r>
              <a:rPr lang="en-US" b="1" dirty="0"/>
              <a:t>Fill </a:t>
            </a:r>
            <a:r>
              <a:rPr lang="en-US" dirty="0"/>
              <a:t>in the left pane, select </a:t>
            </a:r>
            <a:r>
              <a:rPr lang="en-US" b="1" dirty="0"/>
              <a:t>Solid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under </a:t>
            </a:r>
            <a:r>
              <a:rPr lang="en-US" b="1" dirty="0"/>
              <a:t>Theme Colors</a:t>
            </a:r>
            <a:r>
              <a:rPr lang="en-US" dirty="0"/>
              <a:t> click </a:t>
            </a:r>
            <a:r>
              <a:rPr lang="en-US" b="1" dirty="0"/>
              <a:t>White, Background 1, Darker 5% </a:t>
            </a:r>
            <a:r>
              <a:rPr lang="en-US" dirty="0"/>
              <a:t>(second row, first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Transparency</a:t>
            </a:r>
            <a:r>
              <a:rPr lang="en-US" dirty="0"/>
              <a:t> box, enter </a:t>
            </a:r>
            <a:r>
              <a:rPr lang="en-US" b="1" dirty="0"/>
              <a:t>60%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Color</a:t>
            </a:r>
            <a:r>
              <a:rPr lang="en-US" dirty="0"/>
              <a:t>, and in the </a:t>
            </a:r>
            <a:r>
              <a:rPr lang="en-US" b="1" dirty="0"/>
              <a:t>Line Color </a:t>
            </a:r>
            <a:r>
              <a:rPr lang="en-US" dirty="0"/>
              <a:t>pane, select </a:t>
            </a:r>
            <a:r>
              <a:rPr lang="en-US" b="1" dirty="0"/>
              <a:t>No line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 diagonal corner rectangle.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Clipboard</a:t>
            </a:r>
            <a:r>
              <a:rPr lang="en-US" dirty="0"/>
              <a:t> group, click the arrow under </a:t>
            </a:r>
            <a:r>
              <a:rPr lang="en-US" b="1" dirty="0"/>
              <a:t>Paste</a:t>
            </a:r>
            <a:r>
              <a:rPr lang="en-US" dirty="0"/>
              <a:t>, and then click </a:t>
            </a:r>
            <a:r>
              <a:rPr lang="en-US" b="1" dirty="0"/>
              <a:t>Duplicate</a:t>
            </a:r>
            <a:r>
              <a:rPr lang="en-US" dirty="0"/>
              <a:t>. Repeat this process until there is a total of seven round diagonal corner rectangles.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press and hold CTRL and select the seven round diagonal corner rectangles.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Arrange</a:t>
            </a:r>
            <a:r>
              <a:rPr lang="en-US" dirty="0"/>
              <a:t>, point to </a:t>
            </a:r>
            <a:r>
              <a:rPr lang="en-US" b="1" dirty="0"/>
              <a:t>Align</a:t>
            </a:r>
            <a:r>
              <a:rPr lang="en-US" dirty="0"/>
              <a:t>, and do the following: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Align Selected Objects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Align Top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Distribute Horizontally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Right-click the slide background area, and then click </a:t>
            </a:r>
            <a:r>
              <a:rPr lang="en-US" b="1" dirty="0"/>
              <a:t>Format Background</a:t>
            </a:r>
            <a:r>
              <a:rPr lang="en-US" dirty="0"/>
              <a:t>. In the </a:t>
            </a:r>
            <a:r>
              <a:rPr lang="en-US" b="1" dirty="0"/>
              <a:t>Format Background </a:t>
            </a:r>
            <a:r>
              <a:rPr lang="en-US" dirty="0"/>
              <a:t>dialog box, click </a:t>
            </a:r>
            <a:r>
              <a:rPr lang="en-US" b="1" dirty="0"/>
              <a:t>Fill</a:t>
            </a:r>
            <a:r>
              <a:rPr lang="en-US" dirty="0"/>
              <a:t> in the left pane, select </a:t>
            </a:r>
            <a:r>
              <a:rPr lang="en-US" b="1" dirty="0"/>
              <a:t>Gradient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Type</a:t>
            </a:r>
            <a:r>
              <a:rPr lang="en-US" dirty="0"/>
              <a:t> list, select </a:t>
            </a:r>
            <a:r>
              <a:rPr lang="en-US" b="1" dirty="0"/>
              <a:t>Linear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Direction</a:t>
            </a:r>
            <a:r>
              <a:rPr lang="en-US" dirty="0"/>
              <a:t>, and then click </a:t>
            </a:r>
            <a:r>
              <a:rPr lang="en-US" b="1" dirty="0"/>
              <a:t>Linear Diagonal </a:t>
            </a:r>
            <a:r>
              <a:rPr lang="en-US" dirty="0"/>
              <a:t>(second row, third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Under </a:t>
            </a:r>
            <a:r>
              <a:rPr lang="en-US" b="1" dirty="0"/>
              <a:t>Gradient stops</a:t>
            </a:r>
            <a:r>
              <a:rPr lang="en-US" dirty="0"/>
              <a:t>, click </a:t>
            </a:r>
            <a:r>
              <a:rPr lang="en-US" b="1" dirty="0"/>
              <a:t>Add</a:t>
            </a:r>
            <a:r>
              <a:rPr lang="en-US" dirty="0"/>
              <a:t> or </a:t>
            </a:r>
            <a:r>
              <a:rPr lang="en-US" b="1" dirty="0"/>
              <a:t>Remove</a:t>
            </a:r>
            <a:r>
              <a:rPr lang="en-US" dirty="0"/>
              <a:t> until two stops appear in the drop-down list.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under </a:t>
            </a:r>
            <a:r>
              <a:rPr lang="en-US" b="1" dirty="0"/>
              <a:t>Gradient stops</a:t>
            </a:r>
            <a:r>
              <a:rPr lang="en-US" dirty="0"/>
              <a:t>, customize the gradient stops that you added as follows: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Stop 1 </a:t>
            </a:r>
            <a:r>
              <a:rPr lang="en-US" dirty="0"/>
              <a:t>from the list, and then do the following: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Stop position </a:t>
            </a:r>
            <a:r>
              <a:rPr lang="en-US" dirty="0"/>
              <a:t>box, enter </a:t>
            </a:r>
            <a:r>
              <a:rPr lang="en-US" b="1" dirty="0"/>
              <a:t>50%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click </a:t>
            </a:r>
            <a:r>
              <a:rPr lang="en-US" b="1" dirty="0"/>
              <a:t>White, Background 1 </a:t>
            </a:r>
            <a:r>
              <a:rPr lang="en-US" dirty="0"/>
              <a:t>(first row, first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Stop 2 </a:t>
            </a:r>
            <a:r>
              <a:rPr lang="en-US" dirty="0"/>
              <a:t>from the list, and then do the following: 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Stop position </a:t>
            </a:r>
            <a:r>
              <a:rPr lang="en-US" dirty="0"/>
              <a:t>box, enter </a:t>
            </a:r>
            <a:r>
              <a:rPr lang="en-US" b="1" dirty="0"/>
              <a:t>100%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click </a:t>
            </a:r>
            <a:r>
              <a:rPr lang="en-US" b="1" dirty="0"/>
              <a:t>More Colors</a:t>
            </a:r>
            <a:r>
              <a:rPr lang="en-US" dirty="0"/>
              <a:t>.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204</a:t>
            </a:r>
            <a:r>
              <a:rPr lang="en-US" dirty="0"/>
              <a:t>, Green: </a:t>
            </a:r>
            <a:r>
              <a:rPr lang="en-US" b="1" dirty="0"/>
              <a:t>244</a:t>
            </a:r>
            <a:r>
              <a:rPr lang="en-US" dirty="0"/>
              <a:t>, Blue: </a:t>
            </a:r>
            <a:r>
              <a:rPr lang="en-US" b="1" dirty="0"/>
              <a:t>248</a:t>
            </a:r>
            <a:r>
              <a:rPr lang="en-US" dirty="0"/>
              <a:t>.</a:t>
            </a:r>
          </a:p>
          <a:p>
            <a:pPr defTabSz="914318">
              <a:defRPr/>
            </a:pPr>
            <a:endParaRPr lang="en-US"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503238"/>
            <a:ext cx="313690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Custom animation effects: curve up and grow</a:t>
            </a:r>
          </a:p>
          <a:p>
            <a:r>
              <a:rPr lang="en-US" sz="1400" dirty="0"/>
              <a:t>(Intermediate)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To reproduce the first rectangle on this slide, do the following: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Slides</a:t>
            </a:r>
            <a:r>
              <a:rPr lang="en-US" dirty="0"/>
              <a:t> group, click </a:t>
            </a:r>
            <a:r>
              <a:rPr lang="en-US" b="1" dirty="0"/>
              <a:t>Layout</a:t>
            </a:r>
            <a:r>
              <a:rPr lang="en-US" dirty="0"/>
              <a:t>, and then click </a:t>
            </a:r>
            <a:r>
              <a:rPr lang="en-US" b="1" dirty="0"/>
              <a:t>Blank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Rounded Diagonal Corner Rectangle </a:t>
            </a:r>
            <a:r>
              <a:rPr lang="en-US" dirty="0"/>
              <a:t>(ninth option from the left). On the slide, drag to draw a rounded rectangle.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Drag the yellow diamond adjustment handle to the left to reduce the size of the corner radius.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rounded rectangle. Under </a:t>
            </a:r>
            <a:r>
              <a:rPr lang="en-US" b="1" dirty="0"/>
              <a:t>Drawing</a:t>
            </a:r>
            <a:r>
              <a:rPr lang="en-US" dirty="0"/>
              <a:t> </a:t>
            </a:r>
            <a:r>
              <a:rPr lang="en-US" b="1" dirty="0"/>
              <a:t>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 </a:t>
            </a:r>
            <a:r>
              <a:rPr lang="en-US" dirty="0"/>
              <a:t>box, enter </a:t>
            </a:r>
            <a:r>
              <a:rPr lang="en-US" b="1" dirty="0"/>
              <a:t>2.33”</a:t>
            </a:r>
            <a:r>
              <a:rPr lang="en-US" dirty="0"/>
              <a:t>.</a:t>
            </a:r>
            <a:endParaRPr lang="en-US" b="1" dirty="0"/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 </a:t>
            </a:r>
            <a:r>
              <a:rPr lang="en-US" dirty="0"/>
              <a:t>box, enter </a:t>
            </a:r>
            <a:r>
              <a:rPr lang="en-US" b="1" dirty="0"/>
              <a:t>2.32”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the arrow next to </a:t>
            </a:r>
            <a:r>
              <a:rPr lang="en-US" b="1" dirty="0"/>
              <a:t>Shape Fill</a:t>
            </a:r>
            <a:r>
              <a:rPr lang="en-US" dirty="0"/>
              <a:t>, and select </a:t>
            </a:r>
            <a:r>
              <a:rPr lang="en-US" b="1" dirty="0"/>
              <a:t>No Fill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 Effects</a:t>
            </a:r>
            <a:r>
              <a:rPr lang="en-US" dirty="0"/>
              <a:t>, point to </a:t>
            </a:r>
            <a:r>
              <a:rPr lang="en-US" b="1" dirty="0"/>
              <a:t>Reflection</a:t>
            </a:r>
            <a:r>
              <a:rPr lang="en-US" dirty="0"/>
              <a:t>, under </a:t>
            </a:r>
            <a:r>
              <a:rPr lang="en-US" b="1" dirty="0"/>
              <a:t>Reflection Variations</a:t>
            </a:r>
            <a:r>
              <a:rPr lang="en-US" dirty="0"/>
              <a:t>, select </a:t>
            </a:r>
            <a:r>
              <a:rPr lang="en-US" b="1" dirty="0"/>
              <a:t>Tight Reflection, touching </a:t>
            </a:r>
            <a:r>
              <a:rPr lang="en-US" dirty="0"/>
              <a:t>(first row, first option from the left).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bottom right corner of the </a:t>
            </a:r>
            <a:r>
              <a:rPr lang="en-US" b="1" dirty="0"/>
              <a:t>Drawing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 </a:t>
            </a:r>
            <a:endParaRPr lang="en-US" b="1" dirty="0"/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In the </a:t>
            </a:r>
            <a:r>
              <a:rPr lang="en-US" b="1" dirty="0"/>
              <a:t>Format Shape </a:t>
            </a:r>
            <a:r>
              <a:rPr lang="en-US" dirty="0"/>
              <a:t>dialog box, in the left pane click </a:t>
            </a:r>
            <a:r>
              <a:rPr lang="en-US" b="1" dirty="0"/>
              <a:t>Line Color</a:t>
            </a:r>
            <a:r>
              <a:rPr lang="en-US" dirty="0"/>
              <a:t>, and then in the </a:t>
            </a:r>
            <a:r>
              <a:rPr lang="en-US" b="1" dirty="0"/>
              <a:t>Line Color </a:t>
            </a:r>
            <a:r>
              <a:rPr lang="en-US" dirty="0"/>
              <a:t>pane select </a:t>
            </a:r>
            <a:r>
              <a:rPr lang="en-US" b="1" dirty="0"/>
              <a:t>Solid Line</a:t>
            </a:r>
            <a:r>
              <a:rPr lang="en-US" dirty="0"/>
              <a:t>. Click the button next to </a:t>
            </a:r>
            <a:r>
              <a:rPr lang="en-US" b="1" dirty="0"/>
              <a:t>Color</a:t>
            </a:r>
            <a:r>
              <a:rPr lang="en-US" dirty="0"/>
              <a:t>, click </a:t>
            </a:r>
            <a:r>
              <a:rPr lang="en-US" b="1" dirty="0"/>
              <a:t>More Colors</a:t>
            </a:r>
            <a:r>
              <a:rPr lang="en-US" dirty="0"/>
              <a:t>, and then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137</a:t>
            </a:r>
            <a:r>
              <a:rPr lang="en-US" dirty="0"/>
              <a:t>, Green: </a:t>
            </a:r>
            <a:r>
              <a:rPr lang="en-US" b="1" dirty="0"/>
              <a:t>227</a:t>
            </a:r>
            <a:r>
              <a:rPr lang="en-US" dirty="0"/>
              <a:t>, Blue: </a:t>
            </a:r>
            <a:r>
              <a:rPr lang="en-US" b="1" dirty="0"/>
              <a:t>231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Style</a:t>
            </a:r>
            <a:r>
              <a:rPr lang="en-US" dirty="0"/>
              <a:t>. In the </a:t>
            </a:r>
            <a:r>
              <a:rPr lang="en-US" b="1" dirty="0"/>
              <a:t>Line Style </a:t>
            </a:r>
            <a:r>
              <a:rPr lang="en-US" dirty="0"/>
              <a:t>pane, do the following:</a:t>
            </a:r>
          </a:p>
          <a:p>
            <a:pPr marL="685739" lvl="1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Width</a:t>
            </a:r>
            <a:r>
              <a:rPr lang="en-US" dirty="0"/>
              <a:t> box, enter </a:t>
            </a:r>
            <a:r>
              <a:rPr lang="en-US" b="1" dirty="0"/>
              <a:t>10 pt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Cap type</a:t>
            </a:r>
            <a:r>
              <a:rPr lang="en-US" dirty="0"/>
              <a:t> list, select </a:t>
            </a:r>
            <a:r>
              <a:rPr lang="en-US" b="1" dirty="0"/>
              <a:t>Round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Also in the </a:t>
            </a:r>
            <a:r>
              <a:rPr lang="en-US" b="1" dirty="0"/>
              <a:t>Format Text Effects </a:t>
            </a:r>
            <a:r>
              <a:rPr lang="en-US" dirty="0"/>
              <a:t>dialog box, in the left pane, click </a:t>
            </a:r>
            <a:r>
              <a:rPr lang="en-US" b="1" dirty="0"/>
              <a:t>3-D Format</a:t>
            </a:r>
            <a:r>
              <a:rPr lang="en-US" dirty="0"/>
              <a:t>. In the </a:t>
            </a:r>
            <a:r>
              <a:rPr lang="en-US" b="1" dirty="0"/>
              <a:t>3-D Format </a:t>
            </a:r>
            <a:r>
              <a:rPr lang="en-US" dirty="0"/>
              <a:t>pane, do the following: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Bevel</a:t>
            </a:r>
            <a:r>
              <a:rPr lang="en-US" dirty="0"/>
              <a:t>, click the button next to </a:t>
            </a:r>
            <a:r>
              <a:rPr lang="en-US" b="1" dirty="0"/>
              <a:t>Top</a:t>
            </a:r>
            <a:r>
              <a:rPr lang="en-US" dirty="0"/>
              <a:t>, and then under </a:t>
            </a:r>
            <a:r>
              <a:rPr lang="en-US" b="1" dirty="0"/>
              <a:t>Bevel</a:t>
            </a:r>
            <a:r>
              <a:rPr lang="en-US" dirty="0"/>
              <a:t> click </a:t>
            </a:r>
            <a:r>
              <a:rPr lang="en-US" b="1" dirty="0"/>
              <a:t>Circle </a:t>
            </a:r>
            <a:r>
              <a:rPr lang="en-US" dirty="0"/>
              <a:t>(first row, first option from the left). Next to </a:t>
            </a:r>
            <a:r>
              <a:rPr lang="en-US" b="1" dirty="0"/>
              <a:t>Top</a:t>
            </a:r>
            <a:r>
              <a:rPr lang="en-US" dirty="0"/>
              <a:t>, in the </a:t>
            </a:r>
            <a:r>
              <a:rPr lang="en-US" b="1" dirty="0"/>
              <a:t>Width </a:t>
            </a:r>
            <a:r>
              <a:rPr lang="en-US" dirty="0"/>
              <a:t>box, enter </a:t>
            </a:r>
            <a:r>
              <a:rPr lang="en-US" b="1" dirty="0"/>
              <a:t>10 pt</a:t>
            </a:r>
            <a:r>
              <a:rPr lang="en-US" dirty="0"/>
              <a:t>, and in the </a:t>
            </a:r>
            <a:r>
              <a:rPr lang="en-US" b="1" dirty="0"/>
              <a:t>Height </a:t>
            </a:r>
            <a:r>
              <a:rPr lang="en-US" dirty="0"/>
              <a:t>box, enter </a:t>
            </a:r>
            <a:r>
              <a:rPr lang="en-US" b="1" dirty="0"/>
              <a:t>10 pt</a:t>
            </a:r>
            <a:r>
              <a:rPr lang="en-US" dirty="0"/>
              <a:t>.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Contour</a:t>
            </a:r>
            <a:r>
              <a:rPr lang="en-US" dirty="0"/>
              <a:t>, click the button next to </a:t>
            </a:r>
            <a:r>
              <a:rPr lang="en-US" b="1" dirty="0"/>
              <a:t>Color</a:t>
            </a:r>
            <a:r>
              <a:rPr lang="en-US" dirty="0"/>
              <a:t>, and then under </a:t>
            </a:r>
            <a:r>
              <a:rPr lang="en-US" b="1" dirty="0"/>
              <a:t>Theme Colors </a:t>
            </a:r>
            <a:r>
              <a:rPr lang="en-US" dirty="0"/>
              <a:t>click </a:t>
            </a:r>
            <a:r>
              <a:rPr lang="en-US" b="1" dirty="0"/>
              <a:t>Olive Green, Accent 3, Lighter 60%</a:t>
            </a:r>
            <a:r>
              <a:rPr lang="en-US" dirty="0"/>
              <a:t> (third row, seventh option from the left).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Surface</a:t>
            </a:r>
            <a:r>
              <a:rPr lang="en-US" dirty="0"/>
              <a:t>, click the button next to </a:t>
            </a:r>
            <a:r>
              <a:rPr lang="en-US" b="1" dirty="0"/>
              <a:t>Material</a:t>
            </a:r>
            <a:r>
              <a:rPr lang="en-US" dirty="0"/>
              <a:t>, and then under </a:t>
            </a:r>
            <a:r>
              <a:rPr lang="en-US" b="1" dirty="0"/>
              <a:t>Standard</a:t>
            </a:r>
            <a:r>
              <a:rPr lang="en-US" dirty="0"/>
              <a:t> click </a:t>
            </a:r>
            <a:r>
              <a:rPr lang="en-US" b="1" dirty="0"/>
              <a:t>Matte </a:t>
            </a:r>
            <a:r>
              <a:rPr lang="en-US" dirty="0"/>
              <a:t>(first row, first option from the left). Click the button next to </a:t>
            </a:r>
            <a:r>
              <a:rPr lang="en-US" b="1" dirty="0"/>
              <a:t>Lighting</a:t>
            </a:r>
            <a:r>
              <a:rPr lang="en-US" dirty="0"/>
              <a:t>, and then under </a:t>
            </a:r>
            <a:r>
              <a:rPr lang="en-US" b="1" dirty="0"/>
              <a:t>Neutral</a:t>
            </a:r>
            <a:r>
              <a:rPr lang="en-US" dirty="0"/>
              <a:t> click </a:t>
            </a:r>
            <a:r>
              <a:rPr lang="en-US" b="1" dirty="0"/>
              <a:t>Soft </a:t>
            </a:r>
            <a:r>
              <a:rPr lang="en-US" dirty="0"/>
              <a:t>(first row, third option from the left)</a:t>
            </a:r>
            <a:r>
              <a:rPr lang="en-US" b="1" dirty="0"/>
              <a:t>. </a:t>
            </a:r>
            <a:r>
              <a:rPr lang="en-US" dirty="0"/>
              <a:t>In the </a:t>
            </a:r>
            <a:r>
              <a:rPr lang="en-US" b="1" dirty="0"/>
              <a:t>Angle </a:t>
            </a:r>
            <a:r>
              <a:rPr lang="en-US" dirty="0"/>
              <a:t>box, enter </a:t>
            </a:r>
            <a:r>
              <a:rPr lang="en-US" b="1" dirty="0"/>
              <a:t>315</a:t>
            </a:r>
            <a:r>
              <a:rPr lang="en-US" b="1" dirty="0">
                <a:ea typeface="Verdana"/>
                <a:cs typeface="Verdana"/>
              </a:rPr>
              <a:t>°</a:t>
            </a:r>
            <a:r>
              <a:rPr lang="en-US" dirty="0">
                <a:ea typeface="Verdana"/>
                <a:cs typeface="Verdana"/>
              </a:rPr>
              <a:t>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Right-click the rounded rectangle, and then click </a:t>
            </a:r>
            <a:r>
              <a:rPr lang="en-US" b="1" dirty="0"/>
              <a:t>Edit Text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Enter text in the text box, select the text, and then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Font</a:t>
            </a:r>
            <a:r>
              <a:rPr lang="en-US" dirty="0"/>
              <a:t> group, select </a:t>
            </a:r>
            <a:r>
              <a:rPr lang="en-US" b="1" dirty="0"/>
              <a:t>Gills Sans MT Condensed </a:t>
            </a:r>
            <a:r>
              <a:rPr lang="en-US" dirty="0"/>
              <a:t>from the </a:t>
            </a:r>
            <a:r>
              <a:rPr lang="en-US" b="1" dirty="0"/>
              <a:t>Font</a:t>
            </a:r>
            <a:r>
              <a:rPr lang="en-US" dirty="0"/>
              <a:t> list, and select </a:t>
            </a:r>
            <a:r>
              <a:rPr lang="en-US" b="1" dirty="0"/>
              <a:t>28</a:t>
            </a:r>
            <a:r>
              <a:rPr lang="en-US" dirty="0"/>
              <a:t> from the </a:t>
            </a:r>
            <a:r>
              <a:rPr lang="en-US" b="1" dirty="0"/>
              <a:t>Font Size </a:t>
            </a:r>
            <a:r>
              <a:rPr lang="en-US" dirty="0"/>
              <a:t>list.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Paragraph</a:t>
            </a:r>
            <a:r>
              <a:rPr lang="en-US" dirty="0"/>
              <a:t> group, click </a:t>
            </a:r>
            <a:r>
              <a:rPr lang="en-US" b="1" dirty="0"/>
              <a:t>Center</a:t>
            </a:r>
            <a:r>
              <a:rPr lang="en-US" dirty="0"/>
              <a:t> to center the text.</a:t>
            </a:r>
          </a:p>
          <a:p>
            <a:pPr marL="228580" indent="-228580" defTabSz="914318"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To reproduce the animation effects for the first rectangle on this slide, do the following:</a:t>
            </a:r>
          </a:p>
          <a:p>
            <a:pPr marL="228580" indent="-228580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Animations</a:t>
            </a:r>
            <a:r>
              <a:rPr lang="en-US" dirty="0"/>
              <a:t> tab, in the </a:t>
            </a:r>
            <a:r>
              <a:rPr lang="en-US" b="1" dirty="0"/>
              <a:t>Animations</a:t>
            </a:r>
            <a:r>
              <a:rPr lang="en-US" dirty="0"/>
              <a:t> group, click </a:t>
            </a:r>
            <a:r>
              <a:rPr lang="en-US" b="1" dirty="0"/>
              <a:t>Custom Animation</a:t>
            </a:r>
            <a:r>
              <a:rPr lang="en-US" dirty="0"/>
              <a:t>. </a:t>
            </a:r>
          </a:p>
          <a:p>
            <a:pPr marL="228580" indent="-228580">
              <a:buFont typeface="+mj-lt"/>
              <a:buAutoNum type="arabicPeriod"/>
              <a:defRPr/>
            </a:pPr>
            <a:r>
              <a:rPr lang="en-US" dirty="0"/>
              <a:t>On the slide, select the round diagonal corner rectangle. In the </a:t>
            </a:r>
            <a:r>
              <a:rPr lang="en-US" b="1" dirty="0"/>
              <a:t>Custom Animation</a:t>
            </a:r>
            <a:r>
              <a:rPr lang="en-US" dirty="0"/>
              <a:t> task pane, do the following: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Add Effect</a:t>
            </a:r>
            <a:r>
              <a:rPr lang="en-US" dirty="0"/>
              <a:t>, point to </a:t>
            </a:r>
            <a:r>
              <a:rPr lang="en-US" b="1" dirty="0"/>
              <a:t>Entrance</a:t>
            </a:r>
            <a:r>
              <a:rPr lang="en-US" dirty="0"/>
              <a:t>, and then click </a:t>
            </a:r>
            <a:r>
              <a:rPr lang="en-US" b="1" dirty="0"/>
              <a:t>More Effects</a:t>
            </a:r>
            <a:r>
              <a:rPr lang="en-US" dirty="0"/>
              <a:t>. In the </a:t>
            </a:r>
            <a:r>
              <a:rPr lang="en-US" b="1" dirty="0"/>
              <a:t>Add Entrance Effect</a:t>
            </a:r>
            <a:r>
              <a:rPr lang="en-US" dirty="0"/>
              <a:t> dialog box, under </a:t>
            </a:r>
            <a:r>
              <a:rPr lang="en-US" b="1" dirty="0"/>
              <a:t>Exciting</a:t>
            </a:r>
            <a:r>
              <a:rPr lang="en-US" dirty="0"/>
              <a:t>, click </a:t>
            </a:r>
            <a:r>
              <a:rPr lang="en-US" b="1" dirty="0"/>
              <a:t>Curve Up</a:t>
            </a:r>
            <a:r>
              <a:rPr lang="en-US" dirty="0"/>
              <a:t>.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Select the animation effect (curve-up effect for the rectangle), and under </a:t>
            </a:r>
            <a:r>
              <a:rPr lang="en-US" b="1" dirty="0"/>
              <a:t>Modify Curve Up</a:t>
            </a:r>
            <a:r>
              <a:rPr lang="en-US" dirty="0"/>
              <a:t>, do the following: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Start</a:t>
            </a:r>
            <a:r>
              <a:rPr lang="en-US" dirty="0"/>
              <a:t> list, select </a:t>
            </a:r>
            <a:r>
              <a:rPr lang="en-US" b="1" dirty="0"/>
              <a:t>With Previous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Speed</a:t>
            </a:r>
            <a:r>
              <a:rPr lang="en-US" dirty="0"/>
              <a:t> list, select </a:t>
            </a:r>
            <a:r>
              <a:rPr lang="en-US" b="1" dirty="0"/>
              <a:t>Fast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select the round diagonal corner rectangle. In the </a:t>
            </a:r>
            <a:r>
              <a:rPr lang="en-US" b="1" dirty="0"/>
              <a:t>Custom Animation</a:t>
            </a:r>
            <a:r>
              <a:rPr lang="en-US" dirty="0"/>
              <a:t> task pane, do the following: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Add Effect</a:t>
            </a:r>
            <a:r>
              <a:rPr lang="en-US" dirty="0"/>
              <a:t>, point to </a:t>
            </a:r>
            <a:r>
              <a:rPr lang="en-US" b="1" dirty="0"/>
              <a:t>Emphasis</a:t>
            </a:r>
            <a:r>
              <a:rPr lang="en-US" dirty="0"/>
              <a:t>, and then click </a:t>
            </a:r>
            <a:r>
              <a:rPr lang="en-US" b="1" dirty="0"/>
              <a:t>More Effects</a:t>
            </a:r>
            <a:r>
              <a:rPr lang="en-US" dirty="0"/>
              <a:t>. In the </a:t>
            </a:r>
            <a:r>
              <a:rPr lang="en-US" b="1" dirty="0"/>
              <a:t>Add Emphasis Effect</a:t>
            </a:r>
            <a:r>
              <a:rPr lang="en-US" dirty="0"/>
              <a:t> dialog box, under </a:t>
            </a:r>
            <a:r>
              <a:rPr lang="en-US" b="1" dirty="0"/>
              <a:t>Basic</a:t>
            </a:r>
            <a:r>
              <a:rPr lang="en-US" dirty="0"/>
              <a:t>, click </a:t>
            </a:r>
            <a:r>
              <a:rPr lang="en-US" b="1" dirty="0"/>
              <a:t>Grow/Shrink</a:t>
            </a:r>
            <a:r>
              <a:rPr lang="en-US" dirty="0"/>
              <a:t>.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Select the second animation effect (grow/shrink effect for the rectangle). Click the arrow next to the selected effect, and then click </a:t>
            </a:r>
            <a:r>
              <a:rPr lang="en-US" b="1" dirty="0"/>
              <a:t>Effect Options.</a:t>
            </a:r>
            <a:r>
              <a:rPr lang="en-US" dirty="0"/>
              <a:t> In the </a:t>
            </a:r>
            <a:r>
              <a:rPr lang="en-US" b="1" dirty="0"/>
              <a:t>Grow/Shrink</a:t>
            </a:r>
            <a:r>
              <a:rPr lang="en-US" dirty="0"/>
              <a:t> dialog box, do the following: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On the </a:t>
            </a:r>
            <a:r>
              <a:rPr lang="en-US" b="1" dirty="0"/>
              <a:t>Effect</a:t>
            </a:r>
            <a:r>
              <a:rPr lang="en-US" dirty="0"/>
              <a:t> tab, do the following:</a:t>
            </a:r>
          </a:p>
          <a:p>
            <a:pPr marL="1600057" lvl="3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Size</a:t>
            </a:r>
            <a:r>
              <a:rPr lang="en-US" dirty="0"/>
              <a:t> list, in the </a:t>
            </a:r>
            <a:r>
              <a:rPr lang="en-US" b="1" dirty="0"/>
              <a:t>Custom</a:t>
            </a:r>
            <a:r>
              <a:rPr lang="en-US" dirty="0"/>
              <a:t> box, enter </a:t>
            </a:r>
            <a:r>
              <a:rPr lang="en-US" b="1" dirty="0"/>
              <a:t>5</a:t>
            </a:r>
            <a:r>
              <a:rPr lang="en-US" dirty="0"/>
              <a:t>, and then press </a:t>
            </a:r>
            <a:r>
              <a:rPr lang="en-US" b="1" dirty="0"/>
              <a:t>ENTER</a:t>
            </a:r>
            <a:r>
              <a:rPr lang="en-US" dirty="0"/>
              <a:t>. Also in the </a:t>
            </a:r>
            <a:r>
              <a:rPr lang="en-US" b="1" dirty="0"/>
              <a:t>Size</a:t>
            </a:r>
            <a:r>
              <a:rPr lang="en-US" dirty="0"/>
              <a:t> list, select </a:t>
            </a:r>
            <a:r>
              <a:rPr lang="en-US" b="1" dirty="0"/>
              <a:t>Vertical</a:t>
            </a:r>
            <a:r>
              <a:rPr lang="en-US" dirty="0"/>
              <a:t>. 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Select </a:t>
            </a:r>
            <a:r>
              <a:rPr lang="en-US" b="1" dirty="0"/>
              <a:t>Auto-reverse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On the </a:t>
            </a:r>
            <a:r>
              <a:rPr lang="en-US" b="1" dirty="0"/>
              <a:t>Timing</a:t>
            </a:r>
            <a:r>
              <a:rPr lang="en-US" dirty="0"/>
              <a:t> tab, do the following: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Start</a:t>
            </a:r>
            <a:r>
              <a:rPr lang="en-US" dirty="0"/>
              <a:t> list, select </a:t>
            </a:r>
            <a:r>
              <a:rPr lang="en-US" b="1" dirty="0"/>
              <a:t>With Previous</a:t>
            </a:r>
            <a:r>
              <a:rPr lang="en-US" dirty="0"/>
              <a:t>.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Speed</a:t>
            </a:r>
            <a:r>
              <a:rPr lang="en-US" dirty="0"/>
              <a:t> list, select 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Fast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reproduce the second and third rectangle on this slide with animation effects, do the following: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select the rounded rectangle.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Clipboard</a:t>
            </a:r>
            <a:r>
              <a:rPr lang="en-US" dirty="0"/>
              <a:t> group, click the arrow under </a:t>
            </a:r>
            <a:r>
              <a:rPr lang="en-US" b="1" dirty="0"/>
              <a:t>Paste</a:t>
            </a:r>
            <a:r>
              <a:rPr lang="en-US" dirty="0"/>
              <a:t>, and then click </a:t>
            </a:r>
            <a:r>
              <a:rPr lang="en-US" b="1" dirty="0"/>
              <a:t> Duplicate</a:t>
            </a:r>
            <a:r>
              <a:rPr lang="en-US" dirty="0"/>
              <a:t>. Drag the second rounded rectangle next to the first rounded rectangle. Repeat this process one more time for a total of three rectangles.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Animations</a:t>
            </a:r>
            <a:r>
              <a:rPr lang="en-US" dirty="0"/>
              <a:t> tab, in the </a:t>
            </a:r>
            <a:r>
              <a:rPr lang="en-US" b="1" dirty="0"/>
              <a:t>Animations</a:t>
            </a:r>
            <a:r>
              <a:rPr lang="en-US" dirty="0"/>
              <a:t> group, click </a:t>
            </a:r>
            <a:r>
              <a:rPr lang="en-US" b="1" dirty="0"/>
              <a:t>Custom Animation</a:t>
            </a:r>
            <a:r>
              <a:rPr lang="en-US" dirty="0"/>
              <a:t>. 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In the </a:t>
            </a:r>
            <a:r>
              <a:rPr lang="en-US" b="1" dirty="0"/>
              <a:t>Custom Animation </a:t>
            </a:r>
            <a:r>
              <a:rPr lang="en-US" dirty="0"/>
              <a:t>task pane, do the following:</a:t>
            </a:r>
          </a:p>
          <a:p>
            <a:pPr marL="685739" lvl="1" indent="-228580" defTabSz="914318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Press and hold CTRL, and then select the third and fourth animation effects (curve up effect and grow/shrink</a:t>
            </a:r>
            <a:r>
              <a:rPr lang="en-US" b="1" dirty="0"/>
              <a:t> </a:t>
            </a:r>
            <a:r>
              <a:rPr lang="en-US" dirty="0"/>
              <a:t>effect for the second rectangle). Click the arrow next to one of the selected effects, and then click </a:t>
            </a:r>
            <a:r>
              <a:rPr lang="en-US" b="1" dirty="0"/>
              <a:t>Timing</a:t>
            </a:r>
            <a:r>
              <a:rPr lang="en-US" dirty="0"/>
              <a:t>. In the </a:t>
            </a:r>
            <a:r>
              <a:rPr lang="en-US" b="1" dirty="0"/>
              <a:t>Effect Options </a:t>
            </a:r>
            <a:r>
              <a:rPr lang="en-US" dirty="0"/>
              <a:t>dialog box, on the </a:t>
            </a:r>
            <a:r>
              <a:rPr lang="en-US" b="1" dirty="0"/>
              <a:t>Timing </a:t>
            </a:r>
            <a:r>
              <a:rPr lang="en-US" dirty="0"/>
              <a:t>tab, in the </a:t>
            </a:r>
            <a:r>
              <a:rPr lang="en-US" b="1" dirty="0"/>
              <a:t>Delay</a:t>
            </a:r>
            <a:r>
              <a:rPr lang="en-US" dirty="0"/>
              <a:t> box, enter </a:t>
            </a:r>
            <a:r>
              <a:rPr lang="en-US" b="1" dirty="0"/>
              <a:t>0.5</a:t>
            </a:r>
            <a:r>
              <a:rPr lang="en-US" dirty="0"/>
              <a:t>.</a:t>
            </a:r>
          </a:p>
          <a:p>
            <a:pPr marL="685739" lvl="1" indent="-228580" defTabSz="914318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Press and hold CTRL, and then select the fifth and sixth animation effects (curve up effect and grow/shrink effect for the third rectangle). Click the arrow next to one of the selected effects, and then click </a:t>
            </a:r>
            <a:r>
              <a:rPr lang="en-US" b="1" dirty="0"/>
              <a:t>Timing</a:t>
            </a:r>
            <a:r>
              <a:rPr lang="en-US" dirty="0"/>
              <a:t>. In the </a:t>
            </a:r>
            <a:r>
              <a:rPr lang="en-US" b="1" dirty="0"/>
              <a:t>Effect Options </a:t>
            </a:r>
            <a:r>
              <a:rPr lang="en-US" dirty="0"/>
              <a:t>dialog box, on the </a:t>
            </a:r>
            <a:r>
              <a:rPr lang="en-US" b="1" dirty="0"/>
              <a:t>Timing </a:t>
            </a:r>
            <a:r>
              <a:rPr lang="en-US" dirty="0"/>
              <a:t>tab, in the </a:t>
            </a:r>
            <a:r>
              <a:rPr lang="en-US" b="1" dirty="0"/>
              <a:t>Delay</a:t>
            </a:r>
            <a:r>
              <a:rPr lang="en-US" dirty="0"/>
              <a:t> box, enter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pPr defTabSz="914318">
              <a:defRPr/>
            </a:pPr>
            <a:endParaRPr lang="en-US" dirty="0"/>
          </a:p>
          <a:p>
            <a:pPr defTabSz="914318">
              <a:defRPr/>
            </a:pPr>
            <a:endParaRPr lang="en-US" dirty="0"/>
          </a:p>
          <a:p>
            <a:r>
              <a:rPr lang="en-US" dirty="0"/>
              <a:t>To reproduce the background on this slide, do the following: 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Rectangle </a:t>
            </a:r>
            <a:r>
              <a:rPr lang="en-US" dirty="0"/>
              <a:t>(first option from the left). On the slide, drag to draw a rectangle.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rectangle. 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</a:t>
            </a:r>
            <a:r>
              <a:rPr lang="en-US" dirty="0"/>
              <a:t> box, enter </a:t>
            </a:r>
            <a:r>
              <a:rPr lang="en-US" b="1" dirty="0"/>
              <a:t>1.62”.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</a:t>
            </a:r>
            <a:r>
              <a:rPr lang="en-US" dirty="0"/>
              <a:t> box, enter </a:t>
            </a:r>
            <a:r>
              <a:rPr lang="en-US" b="1" dirty="0"/>
              <a:t>10”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bottom right corner of the </a:t>
            </a:r>
            <a:r>
              <a:rPr lang="en-US" b="1" dirty="0"/>
              <a:t>Shape Styles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Format Shape </a:t>
            </a:r>
            <a:r>
              <a:rPr lang="en-US" dirty="0"/>
              <a:t>dialog box, click </a:t>
            </a:r>
            <a:r>
              <a:rPr lang="en-US" b="1" dirty="0"/>
              <a:t>Fill </a:t>
            </a:r>
            <a:r>
              <a:rPr lang="en-US" dirty="0"/>
              <a:t>in the left pane, select </a:t>
            </a:r>
            <a:r>
              <a:rPr lang="en-US" b="1" dirty="0"/>
              <a:t>Solid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click </a:t>
            </a:r>
            <a:r>
              <a:rPr lang="en-US" b="1" dirty="0"/>
              <a:t>More Colors</a:t>
            </a:r>
            <a:r>
              <a:rPr lang="en-US" dirty="0"/>
              <a:t>, and then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137</a:t>
            </a:r>
            <a:r>
              <a:rPr lang="en-US" dirty="0"/>
              <a:t>, Green: </a:t>
            </a:r>
            <a:r>
              <a:rPr lang="en-US" b="1" dirty="0"/>
              <a:t>227</a:t>
            </a:r>
            <a:r>
              <a:rPr lang="en-US" dirty="0"/>
              <a:t>, Blue: </a:t>
            </a:r>
            <a:r>
              <a:rPr lang="en-US" b="1" dirty="0"/>
              <a:t>231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Transparency</a:t>
            </a:r>
            <a:r>
              <a:rPr lang="en-US" dirty="0"/>
              <a:t> box, enter </a:t>
            </a:r>
            <a:r>
              <a:rPr lang="en-US" b="1" dirty="0"/>
              <a:t>70%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Color</a:t>
            </a:r>
            <a:r>
              <a:rPr lang="en-US" dirty="0"/>
              <a:t>, and in the </a:t>
            </a:r>
            <a:r>
              <a:rPr lang="en-US" b="1" dirty="0"/>
              <a:t>Line Color </a:t>
            </a:r>
            <a:r>
              <a:rPr lang="en-US" dirty="0"/>
              <a:t>pane, select </a:t>
            </a:r>
            <a:r>
              <a:rPr lang="en-US" b="1" dirty="0"/>
              <a:t>No line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Drag the rectangle into the middle of the slide.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Round Diagonal Corner Rectangle </a:t>
            </a:r>
            <a:r>
              <a:rPr lang="en-US" dirty="0"/>
              <a:t>(ninth option from the left). On the slide, drag to draw a rectangle.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 diagonal corner rectangle. 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</a:t>
            </a:r>
            <a:r>
              <a:rPr lang="en-US" dirty="0"/>
              <a:t> box enter </a:t>
            </a:r>
            <a:r>
              <a:rPr lang="en-US" b="1" dirty="0"/>
              <a:t>0.44”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</a:t>
            </a:r>
            <a:r>
              <a:rPr lang="en-US" dirty="0"/>
              <a:t> box enter </a:t>
            </a:r>
            <a:r>
              <a:rPr lang="en-US" b="1" dirty="0"/>
              <a:t>0.44”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Shape Styles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 In the </a:t>
            </a:r>
            <a:r>
              <a:rPr lang="en-US" b="1" dirty="0"/>
              <a:t>Format Shape </a:t>
            </a:r>
            <a:r>
              <a:rPr lang="en-US" dirty="0"/>
              <a:t>dialog box, click </a:t>
            </a:r>
            <a:r>
              <a:rPr lang="en-US" b="1" dirty="0"/>
              <a:t>Fill </a:t>
            </a:r>
            <a:r>
              <a:rPr lang="en-US" dirty="0"/>
              <a:t>in the left pane, select </a:t>
            </a:r>
            <a:r>
              <a:rPr lang="en-US" b="1" dirty="0"/>
              <a:t>Solid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under </a:t>
            </a:r>
            <a:r>
              <a:rPr lang="en-US" b="1" dirty="0"/>
              <a:t>Theme Colors</a:t>
            </a:r>
            <a:r>
              <a:rPr lang="en-US" dirty="0"/>
              <a:t> click </a:t>
            </a:r>
            <a:r>
              <a:rPr lang="en-US" b="1" dirty="0"/>
              <a:t>White, Background 1, Darker 5% </a:t>
            </a:r>
            <a:r>
              <a:rPr lang="en-US" dirty="0"/>
              <a:t>(second row, first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Transparency</a:t>
            </a:r>
            <a:r>
              <a:rPr lang="en-US" dirty="0"/>
              <a:t> box, enter </a:t>
            </a:r>
            <a:r>
              <a:rPr lang="en-US" b="1" dirty="0"/>
              <a:t>60%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Color</a:t>
            </a:r>
            <a:r>
              <a:rPr lang="en-US" dirty="0"/>
              <a:t>, and in the </a:t>
            </a:r>
            <a:r>
              <a:rPr lang="en-US" b="1" dirty="0"/>
              <a:t>Line Color </a:t>
            </a:r>
            <a:r>
              <a:rPr lang="en-US" dirty="0"/>
              <a:t>pane, select </a:t>
            </a:r>
            <a:r>
              <a:rPr lang="en-US" b="1" dirty="0"/>
              <a:t>No line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 diagonal corner rectangle.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Clipboard</a:t>
            </a:r>
            <a:r>
              <a:rPr lang="en-US" dirty="0"/>
              <a:t> group, click the arrow under </a:t>
            </a:r>
            <a:r>
              <a:rPr lang="en-US" b="1" dirty="0"/>
              <a:t>Paste</a:t>
            </a:r>
            <a:r>
              <a:rPr lang="en-US" dirty="0"/>
              <a:t>, and then click </a:t>
            </a:r>
            <a:r>
              <a:rPr lang="en-US" b="1" dirty="0"/>
              <a:t>Duplicate</a:t>
            </a:r>
            <a:r>
              <a:rPr lang="en-US" dirty="0"/>
              <a:t>. Repeat this process until there is a total of seven round diagonal corner rectangles.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press and hold CTRL and select the seven round diagonal corner rectangles.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Arrange</a:t>
            </a:r>
            <a:r>
              <a:rPr lang="en-US" dirty="0"/>
              <a:t>, point to </a:t>
            </a:r>
            <a:r>
              <a:rPr lang="en-US" b="1" dirty="0"/>
              <a:t>Align</a:t>
            </a:r>
            <a:r>
              <a:rPr lang="en-US" dirty="0"/>
              <a:t>, and do the following: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Align Selected Objects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Align Top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Distribute Horizontally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Right-click the slide background area, and then click </a:t>
            </a:r>
            <a:r>
              <a:rPr lang="en-US" b="1" dirty="0"/>
              <a:t>Format Background</a:t>
            </a:r>
            <a:r>
              <a:rPr lang="en-US" dirty="0"/>
              <a:t>. In the </a:t>
            </a:r>
            <a:r>
              <a:rPr lang="en-US" b="1" dirty="0"/>
              <a:t>Format Background </a:t>
            </a:r>
            <a:r>
              <a:rPr lang="en-US" dirty="0"/>
              <a:t>dialog box, click </a:t>
            </a:r>
            <a:r>
              <a:rPr lang="en-US" b="1" dirty="0"/>
              <a:t>Fill</a:t>
            </a:r>
            <a:r>
              <a:rPr lang="en-US" dirty="0"/>
              <a:t> in the left pane, select </a:t>
            </a:r>
            <a:r>
              <a:rPr lang="en-US" b="1" dirty="0"/>
              <a:t>Gradient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Type</a:t>
            </a:r>
            <a:r>
              <a:rPr lang="en-US" dirty="0"/>
              <a:t> list, select </a:t>
            </a:r>
            <a:r>
              <a:rPr lang="en-US" b="1" dirty="0"/>
              <a:t>Linear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Direction</a:t>
            </a:r>
            <a:r>
              <a:rPr lang="en-US" dirty="0"/>
              <a:t>, and then click </a:t>
            </a:r>
            <a:r>
              <a:rPr lang="en-US" b="1" dirty="0"/>
              <a:t>Linear Diagonal </a:t>
            </a:r>
            <a:r>
              <a:rPr lang="en-US" dirty="0"/>
              <a:t>(second row, third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Under </a:t>
            </a:r>
            <a:r>
              <a:rPr lang="en-US" b="1" dirty="0"/>
              <a:t>Gradient stops</a:t>
            </a:r>
            <a:r>
              <a:rPr lang="en-US" dirty="0"/>
              <a:t>, click </a:t>
            </a:r>
            <a:r>
              <a:rPr lang="en-US" b="1" dirty="0"/>
              <a:t>Add</a:t>
            </a:r>
            <a:r>
              <a:rPr lang="en-US" dirty="0"/>
              <a:t> or </a:t>
            </a:r>
            <a:r>
              <a:rPr lang="en-US" b="1" dirty="0"/>
              <a:t>Remove</a:t>
            </a:r>
            <a:r>
              <a:rPr lang="en-US" dirty="0"/>
              <a:t> until two stops appear in the drop-down list.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under </a:t>
            </a:r>
            <a:r>
              <a:rPr lang="en-US" b="1" dirty="0"/>
              <a:t>Gradient stops</a:t>
            </a:r>
            <a:r>
              <a:rPr lang="en-US" dirty="0"/>
              <a:t>, customize the gradient stops that you added as follows: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Stop 1 </a:t>
            </a:r>
            <a:r>
              <a:rPr lang="en-US" dirty="0"/>
              <a:t>from the list, and then do the following: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Stop position </a:t>
            </a:r>
            <a:r>
              <a:rPr lang="en-US" dirty="0"/>
              <a:t>box, enter </a:t>
            </a:r>
            <a:r>
              <a:rPr lang="en-US" b="1" dirty="0"/>
              <a:t>50%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click </a:t>
            </a:r>
            <a:r>
              <a:rPr lang="en-US" b="1" dirty="0"/>
              <a:t>White, Background 1 </a:t>
            </a:r>
            <a:r>
              <a:rPr lang="en-US" dirty="0"/>
              <a:t>(first row, first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Stop 2 </a:t>
            </a:r>
            <a:r>
              <a:rPr lang="en-US" dirty="0"/>
              <a:t>from the list, and then do the following: 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Stop position </a:t>
            </a:r>
            <a:r>
              <a:rPr lang="en-US" dirty="0"/>
              <a:t>box, enter </a:t>
            </a:r>
            <a:r>
              <a:rPr lang="en-US" b="1" dirty="0"/>
              <a:t>100%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click </a:t>
            </a:r>
            <a:r>
              <a:rPr lang="en-US" b="1" dirty="0"/>
              <a:t>More Colors</a:t>
            </a:r>
            <a:r>
              <a:rPr lang="en-US" dirty="0"/>
              <a:t>.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204</a:t>
            </a:r>
            <a:r>
              <a:rPr lang="en-US" dirty="0"/>
              <a:t>, Green: </a:t>
            </a:r>
            <a:r>
              <a:rPr lang="en-US" b="1" dirty="0"/>
              <a:t>244</a:t>
            </a:r>
            <a:r>
              <a:rPr lang="en-US" dirty="0"/>
              <a:t>, Blue: </a:t>
            </a:r>
            <a:r>
              <a:rPr lang="en-US" b="1" dirty="0"/>
              <a:t>248</a:t>
            </a:r>
            <a:r>
              <a:rPr lang="en-US" dirty="0"/>
              <a:t>.</a:t>
            </a:r>
          </a:p>
          <a:p>
            <a:pPr defTabSz="914318">
              <a:defRPr/>
            </a:pPr>
            <a:endParaRPr lang="en-US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8163" y="503238"/>
            <a:ext cx="3136900" cy="235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Custom animation effects: curve up and grow</a:t>
            </a:r>
          </a:p>
          <a:p>
            <a:r>
              <a:rPr lang="en-US" sz="1400" dirty="0"/>
              <a:t>(Intermediate)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To reproduce the first rectangle on this slide, do the following: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Slides</a:t>
            </a:r>
            <a:r>
              <a:rPr lang="en-US" dirty="0"/>
              <a:t> group, click </a:t>
            </a:r>
            <a:r>
              <a:rPr lang="en-US" b="1" dirty="0"/>
              <a:t>Layout</a:t>
            </a:r>
            <a:r>
              <a:rPr lang="en-US" dirty="0"/>
              <a:t>, and then click </a:t>
            </a:r>
            <a:r>
              <a:rPr lang="en-US" b="1" dirty="0"/>
              <a:t>Blank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Rounded Diagonal Corner Rectangle </a:t>
            </a:r>
            <a:r>
              <a:rPr lang="en-US" dirty="0"/>
              <a:t>(ninth option from the left). On the slide, drag to draw a rounded rectangle.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Drag the yellow diamond adjustment handle to the left to reduce the size of the corner radius.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rounded rectangle. Under </a:t>
            </a:r>
            <a:r>
              <a:rPr lang="en-US" b="1" dirty="0"/>
              <a:t>Drawing</a:t>
            </a:r>
            <a:r>
              <a:rPr lang="en-US" dirty="0"/>
              <a:t> </a:t>
            </a:r>
            <a:r>
              <a:rPr lang="en-US" b="1" dirty="0"/>
              <a:t>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 </a:t>
            </a:r>
            <a:r>
              <a:rPr lang="en-US" dirty="0"/>
              <a:t>box, enter </a:t>
            </a:r>
            <a:r>
              <a:rPr lang="en-US" b="1" dirty="0"/>
              <a:t>2.33”</a:t>
            </a:r>
            <a:r>
              <a:rPr lang="en-US" dirty="0"/>
              <a:t>.</a:t>
            </a:r>
            <a:endParaRPr lang="en-US" b="1" dirty="0"/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 </a:t>
            </a:r>
            <a:r>
              <a:rPr lang="en-US" dirty="0"/>
              <a:t>box, enter </a:t>
            </a:r>
            <a:r>
              <a:rPr lang="en-US" b="1" dirty="0"/>
              <a:t>2.32”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the arrow next to </a:t>
            </a:r>
            <a:r>
              <a:rPr lang="en-US" b="1" dirty="0"/>
              <a:t>Shape Fill</a:t>
            </a:r>
            <a:r>
              <a:rPr lang="en-US" dirty="0"/>
              <a:t>, and select </a:t>
            </a:r>
            <a:r>
              <a:rPr lang="en-US" b="1" dirty="0"/>
              <a:t>No Fill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 Effects</a:t>
            </a:r>
            <a:r>
              <a:rPr lang="en-US" dirty="0"/>
              <a:t>, point to </a:t>
            </a:r>
            <a:r>
              <a:rPr lang="en-US" b="1" dirty="0"/>
              <a:t>Reflection</a:t>
            </a:r>
            <a:r>
              <a:rPr lang="en-US" dirty="0"/>
              <a:t>, under </a:t>
            </a:r>
            <a:r>
              <a:rPr lang="en-US" b="1" dirty="0"/>
              <a:t>Reflection Variations</a:t>
            </a:r>
            <a:r>
              <a:rPr lang="en-US" dirty="0"/>
              <a:t>, select </a:t>
            </a:r>
            <a:r>
              <a:rPr lang="en-US" b="1" dirty="0"/>
              <a:t>Tight Reflection, touching </a:t>
            </a:r>
            <a:r>
              <a:rPr lang="en-US" dirty="0"/>
              <a:t>(first row, first option from the left).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bottom right corner of the </a:t>
            </a:r>
            <a:r>
              <a:rPr lang="en-US" b="1" dirty="0"/>
              <a:t>Drawing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 </a:t>
            </a:r>
            <a:endParaRPr lang="en-US" b="1" dirty="0"/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In the </a:t>
            </a:r>
            <a:r>
              <a:rPr lang="en-US" b="1" dirty="0"/>
              <a:t>Format Shape </a:t>
            </a:r>
            <a:r>
              <a:rPr lang="en-US" dirty="0"/>
              <a:t>dialog box, in the left pane click </a:t>
            </a:r>
            <a:r>
              <a:rPr lang="en-US" b="1" dirty="0"/>
              <a:t>Line Color</a:t>
            </a:r>
            <a:r>
              <a:rPr lang="en-US" dirty="0"/>
              <a:t>, and then in the </a:t>
            </a:r>
            <a:r>
              <a:rPr lang="en-US" b="1" dirty="0"/>
              <a:t>Line Color </a:t>
            </a:r>
            <a:r>
              <a:rPr lang="en-US" dirty="0"/>
              <a:t>pane select </a:t>
            </a:r>
            <a:r>
              <a:rPr lang="en-US" b="1" dirty="0"/>
              <a:t>Solid Line</a:t>
            </a:r>
            <a:r>
              <a:rPr lang="en-US" dirty="0"/>
              <a:t>. Click the button next to </a:t>
            </a:r>
            <a:r>
              <a:rPr lang="en-US" b="1" dirty="0"/>
              <a:t>Color</a:t>
            </a:r>
            <a:r>
              <a:rPr lang="en-US" dirty="0"/>
              <a:t>, click </a:t>
            </a:r>
            <a:r>
              <a:rPr lang="en-US" b="1" dirty="0"/>
              <a:t>More Colors</a:t>
            </a:r>
            <a:r>
              <a:rPr lang="en-US" dirty="0"/>
              <a:t>, and then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137</a:t>
            </a:r>
            <a:r>
              <a:rPr lang="en-US" dirty="0"/>
              <a:t>, Green: </a:t>
            </a:r>
            <a:r>
              <a:rPr lang="en-US" b="1" dirty="0"/>
              <a:t>227</a:t>
            </a:r>
            <a:r>
              <a:rPr lang="en-US" dirty="0"/>
              <a:t>, Blue: </a:t>
            </a:r>
            <a:r>
              <a:rPr lang="en-US" b="1" dirty="0"/>
              <a:t>231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Style</a:t>
            </a:r>
            <a:r>
              <a:rPr lang="en-US" dirty="0"/>
              <a:t>. In the </a:t>
            </a:r>
            <a:r>
              <a:rPr lang="en-US" b="1" dirty="0"/>
              <a:t>Line Style </a:t>
            </a:r>
            <a:r>
              <a:rPr lang="en-US" dirty="0"/>
              <a:t>pane, do the following:</a:t>
            </a:r>
          </a:p>
          <a:p>
            <a:pPr marL="685739" lvl="1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Width</a:t>
            </a:r>
            <a:r>
              <a:rPr lang="en-US" dirty="0"/>
              <a:t> box, enter </a:t>
            </a:r>
            <a:r>
              <a:rPr lang="en-US" b="1" dirty="0"/>
              <a:t>10 pt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Cap type</a:t>
            </a:r>
            <a:r>
              <a:rPr lang="en-US" dirty="0"/>
              <a:t> list, select </a:t>
            </a:r>
            <a:r>
              <a:rPr lang="en-US" b="1" dirty="0"/>
              <a:t>Round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Also in the </a:t>
            </a:r>
            <a:r>
              <a:rPr lang="en-US" b="1" dirty="0"/>
              <a:t>Format Text Effects </a:t>
            </a:r>
            <a:r>
              <a:rPr lang="en-US" dirty="0"/>
              <a:t>dialog box, in the left pane, click </a:t>
            </a:r>
            <a:r>
              <a:rPr lang="en-US" b="1" dirty="0"/>
              <a:t>3-D Format</a:t>
            </a:r>
            <a:r>
              <a:rPr lang="en-US" dirty="0"/>
              <a:t>. In the </a:t>
            </a:r>
            <a:r>
              <a:rPr lang="en-US" b="1" dirty="0"/>
              <a:t>3-D Format </a:t>
            </a:r>
            <a:r>
              <a:rPr lang="en-US" dirty="0"/>
              <a:t>pane, do the following: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Bevel</a:t>
            </a:r>
            <a:r>
              <a:rPr lang="en-US" dirty="0"/>
              <a:t>, click the button next to </a:t>
            </a:r>
            <a:r>
              <a:rPr lang="en-US" b="1" dirty="0"/>
              <a:t>Top</a:t>
            </a:r>
            <a:r>
              <a:rPr lang="en-US" dirty="0"/>
              <a:t>, and then under </a:t>
            </a:r>
            <a:r>
              <a:rPr lang="en-US" b="1" dirty="0"/>
              <a:t>Bevel</a:t>
            </a:r>
            <a:r>
              <a:rPr lang="en-US" dirty="0"/>
              <a:t> click </a:t>
            </a:r>
            <a:r>
              <a:rPr lang="en-US" b="1" dirty="0"/>
              <a:t>Circle </a:t>
            </a:r>
            <a:r>
              <a:rPr lang="en-US" dirty="0"/>
              <a:t>(first row, first option from the left). Next to </a:t>
            </a:r>
            <a:r>
              <a:rPr lang="en-US" b="1" dirty="0"/>
              <a:t>Top</a:t>
            </a:r>
            <a:r>
              <a:rPr lang="en-US" dirty="0"/>
              <a:t>, in the </a:t>
            </a:r>
            <a:r>
              <a:rPr lang="en-US" b="1" dirty="0"/>
              <a:t>Width </a:t>
            </a:r>
            <a:r>
              <a:rPr lang="en-US" dirty="0"/>
              <a:t>box, enter </a:t>
            </a:r>
            <a:r>
              <a:rPr lang="en-US" b="1" dirty="0"/>
              <a:t>10 pt</a:t>
            </a:r>
            <a:r>
              <a:rPr lang="en-US" dirty="0"/>
              <a:t>, and in the </a:t>
            </a:r>
            <a:r>
              <a:rPr lang="en-US" b="1" dirty="0"/>
              <a:t>Height </a:t>
            </a:r>
            <a:r>
              <a:rPr lang="en-US" dirty="0"/>
              <a:t>box, enter </a:t>
            </a:r>
            <a:r>
              <a:rPr lang="en-US" b="1" dirty="0"/>
              <a:t>10 pt</a:t>
            </a:r>
            <a:r>
              <a:rPr lang="en-US" dirty="0"/>
              <a:t>.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Contour</a:t>
            </a:r>
            <a:r>
              <a:rPr lang="en-US" dirty="0"/>
              <a:t>, click the button next to </a:t>
            </a:r>
            <a:r>
              <a:rPr lang="en-US" b="1" dirty="0"/>
              <a:t>Color</a:t>
            </a:r>
            <a:r>
              <a:rPr lang="en-US" dirty="0"/>
              <a:t>, and then under </a:t>
            </a:r>
            <a:r>
              <a:rPr lang="en-US" b="1" dirty="0"/>
              <a:t>Theme Colors </a:t>
            </a:r>
            <a:r>
              <a:rPr lang="en-US" dirty="0"/>
              <a:t>click </a:t>
            </a:r>
            <a:r>
              <a:rPr lang="en-US" b="1" dirty="0"/>
              <a:t>Olive Green, Accent 3, Lighter 60%</a:t>
            </a:r>
            <a:r>
              <a:rPr lang="en-US" dirty="0"/>
              <a:t> (third row, seventh option from the left).</a:t>
            </a:r>
          </a:p>
          <a:p>
            <a:pPr marL="685739" indent="-228580" defTabSz="914318">
              <a:buFont typeface="Arial" pitchFamily="34" charset="0"/>
              <a:buChar char="•"/>
              <a:defRPr/>
            </a:pPr>
            <a:r>
              <a:rPr lang="en-US" dirty="0"/>
              <a:t>Under </a:t>
            </a:r>
            <a:r>
              <a:rPr lang="en-US" b="1" dirty="0"/>
              <a:t>Surface</a:t>
            </a:r>
            <a:r>
              <a:rPr lang="en-US" dirty="0"/>
              <a:t>, click the button next to </a:t>
            </a:r>
            <a:r>
              <a:rPr lang="en-US" b="1" dirty="0"/>
              <a:t>Material</a:t>
            </a:r>
            <a:r>
              <a:rPr lang="en-US" dirty="0"/>
              <a:t>, and then under </a:t>
            </a:r>
            <a:r>
              <a:rPr lang="en-US" b="1" dirty="0"/>
              <a:t>Standard</a:t>
            </a:r>
            <a:r>
              <a:rPr lang="en-US" dirty="0"/>
              <a:t> click </a:t>
            </a:r>
            <a:r>
              <a:rPr lang="en-US" b="1" dirty="0"/>
              <a:t>Matte </a:t>
            </a:r>
            <a:r>
              <a:rPr lang="en-US" dirty="0"/>
              <a:t>(first row, first option from the left). Click the button next to </a:t>
            </a:r>
            <a:r>
              <a:rPr lang="en-US" b="1" dirty="0"/>
              <a:t>Lighting</a:t>
            </a:r>
            <a:r>
              <a:rPr lang="en-US" dirty="0"/>
              <a:t>, and then under </a:t>
            </a:r>
            <a:r>
              <a:rPr lang="en-US" b="1" dirty="0"/>
              <a:t>Neutral</a:t>
            </a:r>
            <a:r>
              <a:rPr lang="en-US" dirty="0"/>
              <a:t> click </a:t>
            </a:r>
            <a:r>
              <a:rPr lang="en-US" b="1" dirty="0"/>
              <a:t>Soft </a:t>
            </a:r>
            <a:r>
              <a:rPr lang="en-US" dirty="0"/>
              <a:t>(first row, third option from the left)</a:t>
            </a:r>
            <a:r>
              <a:rPr lang="en-US" b="1" dirty="0"/>
              <a:t>. </a:t>
            </a:r>
            <a:r>
              <a:rPr lang="en-US" dirty="0"/>
              <a:t>In the </a:t>
            </a:r>
            <a:r>
              <a:rPr lang="en-US" b="1" dirty="0"/>
              <a:t>Angle </a:t>
            </a:r>
            <a:r>
              <a:rPr lang="en-US" dirty="0"/>
              <a:t>box, enter </a:t>
            </a:r>
            <a:r>
              <a:rPr lang="en-US" b="1" dirty="0"/>
              <a:t>315</a:t>
            </a:r>
            <a:r>
              <a:rPr lang="en-US" b="1" dirty="0">
                <a:ea typeface="Verdana"/>
                <a:cs typeface="Verdana"/>
              </a:rPr>
              <a:t>°</a:t>
            </a:r>
            <a:r>
              <a:rPr lang="en-US" dirty="0">
                <a:ea typeface="Verdana"/>
                <a:cs typeface="Verdana"/>
              </a:rPr>
              <a:t>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Right-click the rounded rectangle, and then click </a:t>
            </a:r>
            <a:r>
              <a:rPr lang="en-US" b="1" dirty="0"/>
              <a:t>Edit Text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Enter text in the text box, select the text, and then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Font</a:t>
            </a:r>
            <a:r>
              <a:rPr lang="en-US" dirty="0"/>
              <a:t> group, select </a:t>
            </a:r>
            <a:r>
              <a:rPr lang="en-US" b="1" dirty="0"/>
              <a:t>Gills Sans MT Condensed </a:t>
            </a:r>
            <a:r>
              <a:rPr lang="en-US" dirty="0"/>
              <a:t>from the </a:t>
            </a:r>
            <a:r>
              <a:rPr lang="en-US" b="1" dirty="0"/>
              <a:t>Font</a:t>
            </a:r>
            <a:r>
              <a:rPr lang="en-US" dirty="0"/>
              <a:t> list, and select </a:t>
            </a:r>
            <a:r>
              <a:rPr lang="en-US" b="1" dirty="0"/>
              <a:t>28</a:t>
            </a:r>
            <a:r>
              <a:rPr lang="en-US" dirty="0"/>
              <a:t> from the </a:t>
            </a:r>
            <a:r>
              <a:rPr lang="en-US" b="1" dirty="0"/>
              <a:t>Font Size </a:t>
            </a:r>
            <a:r>
              <a:rPr lang="en-US" dirty="0"/>
              <a:t>list.</a:t>
            </a:r>
          </a:p>
          <a:p>
            <a:pPr marL="228580" indent="-228580" defTabSz="914318">
              <a:buFont typeface="+mj-lt"/>
              <a:buAutoNum type="arabicPeriod" startAt="11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Paragraph</a:t>
            </a:r>
            <a:r>
              <a:rPr lang="en-US" dirty="0"/>
              <a:t> group, click </a:t>
            </a:r>
            <a:r>
              <a:rPr lang="en-US" b="1" dirty="0"/>
              <a:t>Center</a:t>
            </a:r>
            <a:r>
              <a:rPr lang="en-US" dirty="0"/>
              <a:t> to center the text.</a:t>
            </a:r>
          </a:p>
          <a:p>
            <a:pPr marL="228580" indent="-228580" defTabSz="914318"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To reproduce the animation effects for the first rectangle on this slide, do the following:</a:t>
            </a:r>
          </a:p>
          <a:p>
            <a:pPr marL="228580" indent="-228580"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Animations</a:t>
            </a:r>
            <a:r>
              <a:rPr lang="en-US" dirty="0"/>
              <a:t> tab, in the </a:t>
            </a:r>
            <a:r>
              <a:rPr lang="en-US" b="1" dirty="0"/>
              <a:t>Animations</a:t>
            </a:r>
            <a:r>
              <a:rPr lang="en-US" dirty="0"/>
              <a:t> group, click </a:t>
            </a:r>
            <a:r>
              <a:rPr lang="en-US" b="1" dirty="0"/>
              <a:t>Custom Animation</a:t>
            </a:r>
            <a:r>
              <a:rPr lang="en-US" dirty="0"/>
              <a:t>. </a:t>
            </a:r>
          </a:p>
          <a:p>
            <a:pPr marL="228580" indent="-228580">
              <a:buFont typeface="+mj-lt"/>
              <a:buAutoNum type="arabicPeriod"/>
              <a:defRPr/>
            </a:pPr>
            <a:r>
              <a:rPr lang="en-US" dirty="0"/>
              <a:t>On the slide, select the round diagonal corner rectangle. In the </a:t>
            </a:r>
            <a:r>
              <a:rPr lang="en-US" b="1" dirty="0"/>
              <a:t>Custom Animation</a:t>
            </a:r>
            <a:r>
              <a:rPr lang="en-US" dirty="0"/>
              <a:t> task pane, do the following: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Add Effect</a:t>
            </a:r>
            <a:r>
              <a:rPr lang="en-US" dirty="0"/>
              <a:t>, point to </a:t>
            </a:r>
            <a:r>
              <a:rPr lang="en-US" b="1" dirty="0"/>
              <a:t>Entrance</a:t>
            </a:r>
            <a:r>
              <a:rPr lang="en-US" dirty="0"/>
              <a:t>, and then click </a:t>
            </a:r>
            <a:r>
              <a:rPr lang="en-US" b="1" dirty="0"/>
              <a:t>More Effects</a:t>
            </a:r>
            <a:r>
              <a:rPr lang="en-US" dirty="0"/>
              <a:t>. In the </a:t>
            </a:r>
            <a:r>
              <a:rPr lang="en-US" b="1" dirty="0"/>
              <a:t>Add Entrance Effect</a:t>
            </a:r>
            <a:r>
              <a:rPr lang="en-US" dirty="0"/>
              <a:t> dialog box, under </a:t>
            </a:r>
            <a:r>
              <a:rPr lang="en-US" b="1" dirty="0"/>
              <a:t>Exciting</a:t>
            </a:r>
            <a:r>
              <a:rPr lang="en-US" dirty="0"/>
              <a:t>, click </a:t>
            </a:r>
            <a:r>
              <a:rPr lang="en-US" b="1" dirty="0"/>
              <a:t>Curve Up</a:t>
            </a:r>
            <a:r>
              <a:rPr lang="en-US" dirty="0"/>
              <a:t>.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Select the animation effect (curve-up effect for the rectangle), and under </a:t>
            </a:r>
            <a:r>
              <a:rPr lang="en-US" b="1" dirty="0"/>
              <a:t>Modify Curve Up</a:t>
            </a:r>
            <a:r>
              <a:rPr lang="en-US" dirty="0"/>
              <a:t>, do the following: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Start</a:t>
            </a:r>
            <a:r>
              <a:rPr lang="en-US" dirty="0"/>
              <a:t> list, select </a:t>
            </a:r>
            <a:r>
              <a:rPr lang="en-US" b="1" dirty="0"/>
              <a:t>With Previous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Speed</a:t>
            </a:r>
            <a:r>
              <a:rPr lang="en-US" dirty="0"/>
              <a:t> list, select </a:t>
            </a:r>
            <a:r>
              <a:rPr lang="en-US" b="1" dirty="0"/>
              <a:t>Fast</a:t>
            </a:r>
            <a:r>
              <a:rPr lang="en-US" dirty="0"/>
              <a:t>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select the round diagonal corner rectangle. In the </a:t>
            </a:r>
            <a:r>
              <a:rPr lang="en-US" b="1" dirty="0"/>
              <a:t>Custom Animation</a:t>
            </a:r>
            <a:r>
              <a:rPr lang="en-US" dirty="0"/>
              <a:t> task pane, do the following: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Add Effect</a:t>
            </a:r>
            <a:r>
              <a:rPr lang="en-US" dirty="0"/>
              <a:t>, point to </a:t>
            </a:r>
            <a:r>
              <a:rPr lang="en-US" b="1" dirty="0"/>
              <a:t>Emphasis</a:t>
            </a:r>
            <a:r>
              <a:rPr lang="en-US" dirty="0"/>
              <a:t>, and then click </a:t>
            </a:r>
            <a:r>
              <a:rPr lang="en-US" b="1" dirty="0"/>
              <a:t>More Effects</a:t>
            </a:r>
            <a:r>
              <a:rPr lang="en-US" dirty="0"/>
              <a:t>. In the </a:t>
            </a:r>
            <a:r>
              <a:rPr lang="en-US" b="1" dirty="0"/>
              <a:t>Add Emphasis Effect</a:t>
            </a:r>
            <a:r>
              <a:rPr lang="en-US" dirty="0"/>
              <a:t> dialog box, under </a:t>
            </a:r>
            <a:r>
              <a:rPr lang="en-US" b="1" dirty="0"/>
              <a:t>Basic</a:t>
            </a:r>
            <a:r>
              <a:rPr lang="en-US" dirty="0"/>
              <a:t>, click </a:t>
            </a:r>
            <a:r>
              <a:rPr lang="en-US" b="1" dirty="0"/>
              <a:t>Grow/Shrink</a:t>
            </a:r>
            <a:r>
              <a:rPr lang="en-US" dirty="0"/>
              <a:t>.</a:t>
            </a:r>
          </a:p>
          <a:p>
            <a:pPr marL="685739" lvl="1" indent="-228580">
              <a:buFont typeface="+mj-lt"/>
              <a:buAutoNum type="arabicPeriod"/>
              <a:defRPr/>
            </a:pPr>
            <a:r>
              <a:rPr lang="en-US" dirty="0"/>
              <a:t>Select the second animation effect (grow/shrink effect for the rectangle). Click the arrow next to the selected effect, and then click </a:t>
            </a:r>
            <a:r>
              <a:rPr lang="en-US" b="1" dirty="0"/>
              <a:t>Effect Options.</a:t>
            </a:r>
            <a:r>
              <a:rPr lang="en-US" dirty="0"/>
              <a:t> In the </a:t>
            </a:r>
            <a:r>
              <a:rPr lang="en-US" b="1" dirty="0"/>
              <a:t>Grow/Shrink</a:t>
            </a:r>
            <a:r>
              <a:rPr lang="en-US" dirty="0"/>
              <a:t> dialog box, do the following: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On the </a:t>
            </a:r>
            <a:r>
              <a:rPr lang="en-US" b="1" dirty="0"/>
              <a:t>Effect</a:t>
            </a:r>
            <a:r>
              <a:rPr lang="en-US" dirty="0"/>
              <a:t> tab, do the following:</a:t>
            </a:r>
          </a:p>
          <a:p>
            <a:pPr marL="1600057" lvl="3" indent="-228580" defTabSz="914318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Size</a:t>
            </a:r>
            <a:r>
              <a:rPr lang="en-US" dirty="0"/>
              <a:t> list, in the </a:t>
            </a:r>
            <a:r>
              <a:rPr lang="en-US" b="1" dirty="0"/>
              <a:t>Custom</a:t>
            </a:r>
            <a:r>
              <a:rPr lang="en-US" dirty="0"/>
              <a:t> box, enter </a:t>
            </a:r>
            <a:r>
              <a:rPr lang="en-US" b="1" dirty="0"/>
              <a:t>5</a:t>
            </a:r>
            <a:r>
              <a:rPr lang="en-US" dirty="0"/>
              <a:t>, and then press </a:t>
            </a:r>
            <a:r>
              <a:rPr lang="en-US" b="1" dirty="0"/>
              <a:t>ENTER</a:t>
            </a:r>
            <a:r>
              <a:rPr lang="en-US" dirty="0"/>
              <a:t>. Also in the </a:t>
            </a:r>
            <a:r>
              <a:rPr lang="en-US" b="1" dirty="0"/>
              <a:t>Size</a:t>
            </a:r>
            <a:r>
              <a:rPr lang="en-US" dirty="0"/>
              <a:t> list, select </a:t>
            </a:r>
            <a:r>
              <a:rPr lang="en-US" b="1" dirty="0"/>
              <a:t>Vertical</a:t>
            </a:r>
            <a:r>
              <a:rPr lang="en-US" dirty="0"/>
              <a:t>. 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Select </a:t>
            </a:r>
            <a:r>
              <a:rPr lang="en-US" b="1" dirty="0"/>
              <a:t>Auto-reverse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  <a:defRPr/>
            </a:pPr>
            <a:r>
              <a:rPr lang="en-US" dirty="0"/>
              <a:t>On the </a:t>
            </a:r>
            <a:r>
              <a:rPr lang="en-US" b="1" dirty="0"/>
              <a:t>Timing</a:t>
            </a:r>
            <a:r>
              <a:rPr lang="en-US" dirty="0"/>
              <a:t> tab, do the following: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Start</a:t>
            </a:r>
            <a:r>
              <a:rPr lang="en-US" dirty="0"/>
              <a:t> list, select </a:t>
            </a:r>
            <a:r>
              <a:rPr lang="en-US" b="1" dirty="0"/>
              <a:t>With Previous</a:t>
            </a:r>
            <a:r>
              <a:rPr lang="en-US" dirty="0"/>
              <a:t>.</a:t>
            </a:r>
          </a:p>
          <a:p>
            <a:pPr marL="1600057" lvl="3" indent="-228580">
              <a:buFont typeface="Arial" pitchFamily="34" charset="0"/>
              <a:buChar char="•"/>
              <a:defRPr/>
            </a:pPr>
            <a:r>
              <a:rPr lang="en-US" dirty="0"/>
              <a:t>In the </a:t>
            </a:r>
            <a:r>
              <a:rPr lang="en-US" b="1" dirty="0"/>
              <a:t>Speed</a:t>
            </a:r>
            <a:r>
              <a:rPr lang="en-US" dirty="0"/>
              <a:t> list, select 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Fast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reproduce the second and third rectangle on this slide with animation effects, do the following: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select the rounded rectangle.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Clipboard</a:t>
            </a:r>
            <a:r>
              <a:rPr lang="en-US" dirty="0"/>
              <a:t> group, click the arrow under </a:t>
            </a:r>
            <a:r>
              <a:rPr lang="en-US" b="1" dirty="0"/>
              <a:t>Paste</a:t>
            </a:r>
            <a:r>
              <a:rPr lang="en-US" dirty="0"/>
              <a:t>, and then click </a:t>
            </a:r>
            <a:r>
              <a:rPr lang="en-US" b="1" dirty="0"/>
              <a:t> Duplicate</a:t>
            </a:r>
            <a:r>
              <a:rPr lang="en-US" dirty="0"/>
              <a:t>. Drag the second rounded rectangle next to the first rounded rectangle. Repeat this process one more time for a total of three rectangles.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On the </a:t>
            </a:r>
            <a:r>
              <a:rPr lang="en-US" b="1" dirty="0"/>
              <a:t>Animations</a:t>
            </a:r>
            <a:r>
              <a:rPr lang="en-US" dirty="0"/>
              <a:t> tab, in the </a:t>
            </a:r>
            <a:r>
              <a:rPr lang="en-US" b="1" dirty="0"/>
              <a:t>Animations</a:t>
            </a:r>
            <a:r>
              <a:rPr lang="en-US" dirty="0"/>
              <a:t> group, click </a:t>
            </a:r>
            <a:r>
              <a:rPr lang="en-US" b="1" dirty="0"/>
              <a:t>Custom Animation</a:t>
            </a:r>
            <a:r>
              <a:rPr lang="en-US" dirty="0"/>
              <a:t>. </a:t>
            </a:r>
          </a:p>
          <a:p>
            <a:pPr marL="228580" indent="-228580" defTabSz="914318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/>
              <a:t>In the </a:t>
            </a:r>
            <a:r>
              <a:rPr lang="en-US" b="1" dirty="0"/>
              <a:t>Custom Animation </a:t>
            </a:r>
            <a:r>
              <a:rPr lang="en-US" dirty="0"/>
              <a:t>task pane, do the following:</a:t>
            </a:r>
          </a:p>
          <a:p>
            <a:pPr marL="685739" lvl="1" indent="-228580" defTabSz="914318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Press and hold CTRL, and then select the third and fourth animation effects (curve up effect and grow/shrink</a:t>
            </a:r>
            <a:r>
              <a:rPr lang="en-US" b="1" dirty="0"/>
              <a:t> </a:t>
            </a:r>
            <a:r>
              <a:rPr lang="en-US" dirty="0"/>
              <a:t>effect for the second rectangle). Click the arrow next to one of the selected effects, and then click </a:t>
            </a:r>
            <a:r>
              <a:rPr lang="en-US" b="1" dirty="0"/>
              <a:t>Timing</a:t>
            </a:r>
            <a:r>
              <a:rPr lang="en-US" dirty="0"/>
              <a:t>. In the </a:t>
            </a:r>
            <a:r>
              <a:rPr lang="en-US" b="1" dirty="0"/>
              <a:t>Effect Options </a:t>
            </a:r>
            <a:r>
              <a:rPr lang="en-US" dirty="0"/>
              <a:t>dialog box, on the </a:t>
            </a:r>
            <a:r>
              <a:rPr lang="en-US" b="1" dirty="0"/>
              <a:t>Timing </a:t>
            </a:r>
            <a:r>
              <a:rPr lang="en-US" dirty="0"/>
              <a:t>tab, in the </a:t>
            </a:r>
            <a:r>
              <a:rPr lang="en-US" b="1" dirty="0"/>
              <a:t>Delay</a:t>
            </a:r>
            <a:r>
              <a:rPr lang="en-US" dirty="0"/>
              <a:t> box, enter </a:t>
            </a:r>
            <a:r>
              <a:rPr lang="en-US" b="1" dirty="0"/>
              <a:t>0.5</a:t>
            </a:r>
            <a:r>
              <a:rPr lang="en-US" dirty="0"/>
              <a:t>.</a:t>
            </a:r>
          </a:p>
          <a:p>
            <a:pPr marL="685739" lvl="1" indent="-228580" defTabSz="914318"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Press and hold CTRL, and then select the fifth and sixth animation effects (curve up effect and grow/shrink effect for the third rectangle). Click the arrow next to one of the selected effects, and then click </a:t>
            </a:r>
            <a:r>
              <a:rPr lang="en-US" b="1" dirty="0"/>
              <a:t>Timing</a:t>
            </a:r>
            <a:r>
              <a:rPr lang="en-US" dirty="0"/>
              <a:t>. In the </a:t>
            </a:r>
            <a:r>
              <a:rPr lang="en-US" b="1" dirty="0"/>
              <a:t>Effect Options </a:t>
            </a:r>
            <a:r>
              <a:rPr lang="en-US" dirty="0"/>
              <a:t>dialog box, on the </a:t>
            </a:r>
            <a:r>
              <a:rPr lang="en-US" b="1" dirty="0"/>
              <a:t>Timing </a:t>
            </a:r>
            <a:r>
              <a:rPr lang="en-US" dirty="0"/>
              <a:t>tab, in the </a:t>
            </a:r>
            <a:r>
              <a:rPr lang="en-US" b="1" dirty="0"/>
              <a:t>Delay</a:t>
            </a:r>
            <a:r>
              <a:rPr lang="en-US" dirty="0"/>
              <a:t> box, enter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pPr defTabSz="914318">
              <a:defRPr/>
            </a:pPr>
            <a:endParaRPr lang="en-US" dirty="0"/>
          </a:p>
          <a:p>
            <a:pPr defTabSz="914318">
              <a:defRPr/>
            </a:pPr>
            <a:endParaRPr lang="en-US" dirty="0"/>
          </a:p>
          <a:p>
            <a:r>
              <a:rPr lang="en-US" dirty="0"/>
              <a:t>To reproduce the background on this slide, do the following: 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Rectangle </a:t>
            </a:r>
            <a:r>
              <a:rPr lang="en-US" dirty="0"/>
              <a:t>(first option from the left). On the slide, drag to draw a rectangle.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rectangle. 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</a:t>
            </a:r>
            <a:r>
              <a:rPr lang="en-US" dirty="0"/>
              <a:t> box, enter </a:t>
            </a:r>
            <a:r>
              <a:rPr lang="en-US" b="1" dirty="0"/>
              <a:t>1.62”.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</a:t>
            </a:r>
            <a:r>
              <a:rPr lang="en-US" dirty="0"/>
              <a:t> box, enter </a:t>
            </a:r>
            <a:r>
              <a:rPr lang="en-US" b="1" dirty="0"/>
              <a:t>10”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bottom right corner of the </a:t>
            </a:r>
            <a:r>
              <a:rPr lang="en-US" b="1" dirty="0"/>
              <a:t>Shape Styles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Format Shape </a:t>
            </a:r>
            <a:r>
              <a:rPr lang="en-US" dirty="0"/>
              <a:t>dialog box, click </a:t>
            </a:r>
            <a:r>
              <a:rPr lang="en-US" b="1" dirty="0"/>
              <a:t>Fill </a:t>
            </a:r>
            <a:r>
              <a:rPr lang="en-US" dirty="0"/>
              <a:t>in the left pane, select </a:t>
            </a:r>
            <a:r>
              <a:rPr lang="en-US" b="1" dirty="0"/>
              <a:t>Solid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click </a:t>
            </a:r>
            <a:r>
              <a:rPr lang="en-US" b="1" dirty="0"/>
              <a:t>More Colors</a:t>
            </a:r>
            <a:r>
              <a:rPr lang="en-US" dirty="0"/>
              <a:t>, and then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137</a:t>
            </a:r>
            <a:r>
              <a:rPr lang="en-US" dirty="0"/>
              <a:t>, Green: </a:t>
            </a:r>
            <a:r>
              <a:rPr lang="en-US" b="1" dirty="0"/>
              <a:t>227</a:t>
            </a:r>
            <a:r>
              <a:rPr lang="en-US" dirty="0"/>
              <a:t>, Blue: </a:t>
            </a:r>
            <a:r>
              <a:rPr lang="en-US" b="1" dirty="0"/>
              <a:t>231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Transparency</a:t>
            </a:r>
            <a:r>
              <a:rPr lang="en-US" dirty="0"/>
              <a:t> box, enter </a:t>
            </a:r>
            <a:r>
              <a:rPr lang="en-US" b="1" dirty="0"/>
              <a:t>70%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Color</a:t>
            </a:r>
            <a:r>
              <a:rPr lang="en-US" dirty="0"/>
              <a:t>, and in the </a:t>
            </a:r>
            <a:r>
              <a:rPr lang="en-US" b="1" dirty="0"/>
              <a:t>Line Color </a:t>
            </a:r>
            <a:r>
              <a:rPr lang="en-US" dirty="0"/>
              <a:t>pane, select </a:t>
            </a:r>
            <a:r>
              <a:rPr lang="en-US" b="1" dirty="0"/>
              <a:t>No line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Drag the rectangle into the middle of the slide.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Shapes</a:t>
            </a:r>
            <a:r>
              <a:rPr lang="en-US" dirty="0"/>
              <a:t>, and then under </a:t>
            </a:r>
            <a:r>
              <a:rPr lang="en-US" b="1" dirty="0"/>
              <a:t>Rectangles</a:t>
            </a:r>
            <a:r>
              <a:rPr lang="en-US" dirty="0"/>
              <a:t> click </a:t>
            </a:r>
            <a:r>
              <a:rPr lang="en-US" b="1" dirty="0"/>
              <a:t>Round Diagonal Corner Rectangle </a:t>
            </a:r>
            <a:r>
              <a:rPr lang="en-US" dirty="0"/>
              <a:t>(ninth option from the left). On the slide, drag to draw a rectangle.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 diagonal corner rectangle. 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Size</a:t>
            </a:r>
            <a:r>
              <a:rPr lang="en-US" dirty="0"/>
              <a:t> group,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Height</a:t>
            </a:r>
            <a:r>
              <a:rPr lang="en-US" dirty="0"/>
              <a:t> box enter </a:t>
            </a:r>
            <a:r>
              <a:rPr lang="en-US" b="1" dirty="0"/>
              <a:t>0.44”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Shape Width</a:t>
            </a:r>
            <a:r>
              <a:rPr lang="en-US" dirty="0"/>
              <a:t> box enter </a:t>
            </a:r>
            <a:r>
              <a:rPr lang="en-US" b="1" dirty="0"/>
              <a:t>0.44”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Under </a:t>
            </a:r>
            <a:r>
              <a:rPr lang="en-US" b="1" dirty="0"/>
              <a:t>Drawing Tools</a:t>
            </a:r>
            <a:r>
              <a:rPr lang="en-US" dirty="0"/>
              <a:t>, on the </a:t>
            </a:r>
            <a:r>
              <a:rPr lang="en-US" b="1" dirty="0"/>
              <a:t>Format</a:t>
            </a:r>
            <a:r>
              <a:rPr lang="en-US" dirty="0"/>
              <a:t> tab, in the </a:t>
            </a:r>
            <a:r>
              <a:rPr lang="en-US" b="1" dirty="0"/>
              <a:t>Shape Styles</a:t>
            </a:r>
            <a:r>
              <a:rPr lang="en-US" dirty="0"/>
              <a:t> group, click the </a:t>
            </a:r>
            <a:r>
              <a:rPr lang="en-US" b="1" dirty="0"/>
              <a:t>Format Shape</a:t>
            </a:r>
            <a:r>
              <a:rPr lang="en-US" dirty="0"/>
              <a:t> dialog box launcher. In the </a:t>
            </a:r>
            <a:r>
              <a:rPr lang="en-US" b="1" dirty="0"/>
              <a:t>Format Shape </a:t>
            </a:r>
            <a:r>
              <a:rPr lang="en-US" dirty="0"/>
              <a:t>dialog box, click </a:t>
            </a:r>
            <a:r>
              <a:rPr lang="en-US" b="1" dirty="0"/>
              <a:t>Fill </a:t>
            </a:r>
            <a:r>
              <a:rPr lang="en-US" dirty="0"/>
              <a:t>in the left pane, select </a:t>
            </a:r>
            <a:r>
              <a:rPr lang="en-US" b="1" dirty="0"/>
              <a:t>Solid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under </a:t>
            </a:r>
            <a:r>
              <a:rPr lang="en-US" b="1" dirty="0"/>
              <a:t>Theme Colors</a:t>
            </a:r>
            <a:r>
              <a:rPr lang="en-US" dirty="0"/>
              <a:t> click </a:t>
            </a:r>
            <a:r>
              <a:rPr lang="en-US" b="1" dirty="0"/>
              <a:t>White, Background 1, Darker 5% </a:t>
            </a:r>
            <a:r>
              <a:rPr lang="en-US" dirty="0"/>
              <a:t>(second row, first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Transparency</a:t>
            </a:r>
            <a:r>
              <a:rPr lang="en-US" dirty="0"/>
              <a:t> box, enter </a:t>
            </a:r>
            <a:r>
              <a:rPr lang="en-US" b="1" dirty="0"/>
              <a:t>60%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in the </a:t>
            </a:r>
            <a:r>
              <a:rPr lang="en-US" b="1" dirty="0"/>
              <a:t>Format Shape </a:t>
            </a:r>
            <a:r>
              <a:rPr lang="en-US" dirty="0"/>
              <a:t>dialog box, in the left pane, click </a:t>
            </a:r>
            <a:r>
              <a:rPr lang="en-US" b="1" dirty="0"/>
              <a:t>Line Color</a:t>
            </a:r>
            <a:r>
              <a:rPr lang="en-US" dirty="0"/>
              <a:t>, and in the </a:t>
            </a:r>
            <a:r>
              <a:rPr lang="en-US" b="1" dirty="0"/>
              <a:t>Line Color </a:t>
            </a:r>
            <a:r>
              <a:rPr lang="en-US" dirty="0"/>
              <a:t>pane, select </a:t>
            </a:r>
            <a:r>
              <a:rPr lang="en-US" b="1" dirty="0"/>
              <a:t>No line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Select the round diagonal corner rectangle.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Clipboard</a:t>
            </a:r>
            <a:r>
              <a:rPr lang="en-US" dirty="0"/>
              <a:t> group, click the arrow under </a:t>
            </a:r>
            <a:r>
              <a:rPr lang="en-US" b="1" dirty="0"/>
              <a:t>Paste</a:t>
            </a:r>
            <a:r>
              <a:rPr lang="en-US" dirty="0"/>
              <a:t>, and then click </a:t>
            </a:r>
            <a:r>
              <a:rPr lang="en-US" b="1" dirty="0"/>
              <a:t>Duplicate</a:t>
            </a:r>
            <a:r>
              <a:rPr lang="en-US" dirty="0"/>
              <a:t>. Repeat this process until there is a total of seven round diagonal corner rectangles.</a:t>
            </a:r>
          </a:p>
          <a:p>
            <a:pPr marL="228580" indent="-228580" defTabSz="914318">
              <a:buFont typeface="+mj-lt"/>
              <a:buAutoNum type="arabicPeriod"/>
              <a:defRPr/>
            </a:pPr>
            <a:r>
              <a:rPr lang="en-US" dirty="0"/>
              <a:t>On the slide, press and hold CTRL and select the seven round diagonal corner rectangles. On the </a:t>
            </a:r>
            <a:r>
              <a:rPr lang="en-US" b="1" dirty="0"/>
              <a:t>Home</a:t>
            </a:r>
            <a:r>
              <a:rPr lang="en-US" dirty="0"/>
              <a:t> tab, in the </a:t>
            </a:r>
            <a:r>
              <a:rPr lang="en-US" b="1" dirty="0"/>
              <a:t>Drawing</a:t>
            </a:r>
            <a:r>
              <a:rPr lang="en-US" dirty="0"/>
              <a:t> group, click </a:t>
            </a:r>
            <a:r>
              <a:rPr lang="en-US" b="1" dirty="0"/>
              <a:t>Arrange</a:t>
            </a:r>
            <a:r>
              <a:rPr lang="en-US" dirty="0"/>
              <a:t>, point to </a:t>
            </a:r>
            <a:r>
              <a:rPr lang="en-US" b="1" dirty="0"/>
              <a:t>Align</a:t>
            </a:r>
            <a:r>
              <a:rPr lang="en-US" dirty="0"/>
              <a:t>, and do the following: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Align Selected Objects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Align Top</a:t>
            </a:r>
            <a:r>
              <a:rPr lang="en-US" dirty="0"/>
              <a:t>.</a:t>
            </a:r>
          </a:p>
          <a:p>
            <a:pPr marL="685739" lvl="1" indent="-228580" defTabSz="914318">
              <a:buFont typeface="+mj-lt"/>
              <a:buAutoNum type="arabicPeriod"/>
              <a:defRPr/>
            </a:pPr>
            <a:r>
              <a:rPr lang="en-US" dirty="0"/>
              <a:t>Click </a:t>
            </a:r>
            <a:r>
              <a:rPr lang="en-US" b="1" dirty="0"/>
              <a:t>Distribute Horizontally</a:t>
            </a:r>
            <a:r>
              <a:rPr lang="en-US" dirty="0"/>
              <a:t>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Right-click the slide background area, and then click </a:t>
            </a:r>
            <a:r>
              <a:rPr lang="en-US" b="1" dirty="0"/>
              <a:t>Format Background</a:t>
            </a:r>
            <a:r>
              <a:rPr lang="en-US" dirty="0"/>
              <a:t>. In the </a:t>
            </a:r>
            <a:r>
              <a:rPr lang="en-US" b="1" dirty="0"/>
              <a:t>Format Background </a:t>
            </a:r>
            <a:r>
              <a:rPr lang="en-US" dirty="0"/>
              <a:t>dialog box, click </a:t>
            </a:r>
            <a:r>
              <a:rPr lang="en-US" b="1" dirty="0"/>
              <a:t>Fill</a:t>
            </a:r>
            <a:r>
              <a:rPr lang="en-US" dirty="0"/>
              <a:t> in the left pane, select </a:t>
            </a:r>
            <a:r>
              <a:rPr lang="en-US" b="1" dirty="0"/>
              <a:t>Gradient fill</a:t>
            </a:r>
            <a:r>
              <a:rPr lang="en-US" dirty="0"/>
              <a:t> in the </a:t>
            </a:r>
            <a:r>
              <a:rPr lang="en-US" b="1" dirty="0"/>
              <a:t>Fill</a:t>
            </a:r>
            <a:r>
              <a:rPr lang="en-US" dirty="0"/>
              <a:t> pane, and then do the following: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Type</a:t>
            </a:r>
            <a:r>
              <a:rPr lang="en-US" dirty="0"/>
              <a:t> list, select </a:t>
            </a:r>
            <a:r>
              <a:rPr lang="en-US" b="1" dirty="0"/>
              <a:t>Linear</a:t>
            </a:r>
            <a:r>
              <a:rPr lang="en-US" dirty="0"/>
              <a:t>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Direction</a:t>
            </a:r>
            <a:r>
              <a:rPr lang="en-US" dirty="0"/>
              <a:t>, and then click </a:t>
            </a:r>
            <a:r>
              <a:rPr lang="en-US" b="1" dirty="0"/>
              <a:t>Linear Diagonal </a:t>
            </a:r>
            <a:r>
              <a:rPr lang="en-US" dirty="0"/>
              <a:t>(second row, third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Under </a:t>
            </a:r>
            <a:r>
              <a:rPr lang="en-US" b="1" dirty="0"/>
              <a:t>Gradient stops</a:t>
            </a:r>
            <a:r>
              <a:rPr lang="en-US" dirty="0"/>
              <a:t>, click </a:t>
            </a:r>
            <a:r>
              <a:rPr lang="en-US" b="1" dirty="0"/>
              <a:t>Add</a:t>
            </a:r>
            <a:r>
              <a:rPr lang="en-US" dirty="0"/>
              <a:t> or </a:t>
            </a:r>
            <a:r>
              <a:rPr lang="en-US" b="1" dirty="0"/>
              <a:t>Remove</a:t>
            </a:r>
            <a:r>
              <a:rPr lang="en-US" dirty="0"/>
              <a:t> until two stops appear in the drop-down list.</a:t>
            </a:r>
          </a:p>
          <a:p>
            <a:pPr marL="228580" indent="-228580">
              <a:buFont typeface="+mj-lt"/>
              <a:buAutoNum type="arabicPeriod"/>
            </a:pPr>
            <a:r>
              <a:rPr lang="en-US" dirty="0"/>
              <a:t>Also under </a:t>
            </a:r>
            <a:r>
              <a:rPr lang="en-US" b="1" dirty="0"/>
              <a:t>Gradient stops</a:t>
            </a:r>
            <a:r>
              <a:rPr lang="en-US" dirty="0"/>
              <a:t>, customize the gradient stops that you added as follows: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Stop 1 </a:t>
            </a:r>
            <a:r>
              <a:rPr lang="en-US" dirty="0"/>
              <a:t>from the list, and then do the following: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Stop position </a:t>
            </a:r>
            <a:r>
              <a:rPr lang="en-US" dirty="0"/>
              <a:t>box, enter </a:t>
            </a:r>
            <a:r>
              <a:rPr lang="en-US" b="1" dirty="0"/>
              <a:t>50%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click </a:t>
            </a:r>
            <a:r>
              <a:rPr lang="en-US" b="1" dirty="0"/>
              <a:t>White, Background 1 </a:t>
            </a:r>
            <a:r>
              <a:rPr lang="en-US" dirty="0"/>
              <a:t>(first row, first option from the left).</a:t>
            </a:r>
          </a:p>
          <a:p>
            <a:pPr marL="685739" lvl="1" indent="-228580">
              <a:buFont typeface="Arial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Stop 2 </a:t>
            </a:r>
            <a:r>
              <a:rPr lang="en-US" dirty="0"/>
              <a:t>from the list, and then do the following: 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Stop position </a:t>
            </a:r>
            <a:r>
              <a:rPr lang="en-US" dirty="0"/>
              <a:t>box, enter </a:t>
            </a:r>
            <a:r>
              <a:rPr lang="en-US" b="1" dirty="0"/>
              <a:t>100%</a:t>
            </a:r>
            <a:r>
              <a:rPr lang="en-US" dirty="0"/>
              <a:t>.</a:t>
            </a:r>
          </a:p>
          <a:p>
            <a:pPr marL="1142898" lvl="2" indent="-228580">
              <a:buFont typeface="Arial" pitchFamily="34" charset="0"/>
              <a:buChar char="•"/>
            </a:pPr>
            <a:r>
              <a:rPr lang="en-US" dirty="0"/>
              <a:t>Click the button next to </a:t>
            </a:r>
            <a:r>
              <a:rPr lang="en-US" b="1" dirty="0"/>
              <a:t>Color</a:t>
            </a:r>
            <a:r>
              <a:rPr lang="en-US" dirty="0"/>
              <a:t>, and then click </a:t>
            </a:r>
            <a:r>
              <a:rPr lang="en-US" b="1" dirty="0"/>
              <a:t>More Colors</a:t>
            </a:r>
            <a:r>
              <a:rPr lang="en-US" dirty="0"/>
              <a:t>. In the </a:t>
            </a:r>
            <a:r>
              <a:rPr lang="en-US" b="1" dirty="0"/>
              <a:t>Colors</a:t>
            </a:r>
            <a:r>
              <a:rPr lang="en-US" dirty="0"/>
              <a:t> dialog box, on the </a:t>
            </a:r>
            <a:r>
              <a:rPr lang="en-US" b="1" dirty="0"/>
              <a:t>Custom</a:t>
            </a:r>
            <a:r>
              <a:rPr lang="en-US" dirty="0"/>
              <a:t> tab, enter values for Red: </a:t>
            </a:r>
            <a:r>
              <a:rPr lang="en-US" b="1" dirty="0"/>
              <a:t>204</a:t>
            </a:r>
            <a:r>
              <a:rPr lang="en-US" dirty="0"/>
              <a:t>, Green: </a:t>
            </a:r>
            <a:r>
              <a:rPr lang="en-US" b="1" dirty="0"/>
              <a:t>244</a:t>
            </a:r>
            <a:r>
              <a:rPr lang="en-US" dirty="0"/>
              <a:t>, Blue: </a:t>
            </a:r>
            <a:r>
              <a:rPr lang="en-US" b="1" dirty="0"/>
              <a:t>248</a:t>
            </a:r>
            <a:r>
              <a:rPr lang="en-US" dirty="0"/>
              <a:t>.</a:t>
            </a:r>
          </a:p>
          <a:p>
            <a:pPr defTabSz="914318">
              <a:defRPr/>
            </a:pPr>
            <a:endParaRPr lang="en-US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D2F2C-34F1-4125-A574-D979EE7117A1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60DC-F939-4C2A-8CBE-40C828089212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6CFCD-77E9-48A3-8E19-1EFDA69DEC88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6320-5FC0-405C-A4D1-711C82B51180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D6F3-D2D8-4381-857B-7FC3AE29C48B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0A0C1-2DB7-497B-BC9E-1B48AD0A0C2B}" type="datetime3">
              <a:rPr lang="en-US" smtClean="0"/>
              <a:t>6 June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8911-C107-4E0D-A85C-1CC998EE6762}" type="datetime3">
              <a:rPr lang="en-US" smtClean="0"/>
              <a:t>6 June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761A-738B-48BC-9437-4D32E99BF5F9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BB6C-DFEA-4F20-985B-9B6F82C83953}" type="datetime3">
              <a:rPr lang="en-US" smtClean="0"/>
              <a:t>6 June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4DB3-2485-4BB1-B8D2-4798F7E6309C}" type="datetime3">
              <a:rPr lang="en-US" smtClean="0"/>
              <a:t>6 June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FF54-B0C0-4CEF-BAF2-BC8B145126AB}" type="datetime3">
              <a:rPr lang="en-US" smtClean="0"/>
              <a:t>6 June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8785-935D-40AD-917E-01F91999F5B2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Mostafijur Rahman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BSSE 0312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 smtClean="0"/>
              <a:t>Internship Experience @ </a:t>
            </a:r>
            <a:r>
              <a:rPr lang="en-US" b="1" dirty="0" smtClean="0"/>
              <a:t>Progoti Systems Limited</a:t>
            </a:r>
            <a:r>
              <a:rPr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27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bn-BD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Internship Details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ED6C1-80D9-4AB5-B612-BFCE5E6B24B0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Daily Tasks &amp; Activities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072D8-382E-4893-A100-68346F0C1078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95400" y="1676401"/>
            <a:ext cx="5867400" cy="2667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sz="2400" dirty="0"/>
              <a:t>Checking Mail &amp; Reply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Checking </a:t>
            </a:r>
            <a:r>
              <a:rPr lang="en-US" sz="2400" dirty="0" err="1"/>
              <a:t>Jira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3168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&amp; Development Projects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FD17-4C3C-484A-8873-6149F7A820E9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95400" y="1676401"/>
            <a:ext cx="5867400" cy="2667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523999"/>
            <a:ext cx="7620000" cy="47244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400" dirty="0"/>
              <a:t>Interbank Transaction Report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Multibank Settlement Report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Sure Cash Month wise Account Opening </a:t>
            </a:r>
            <a:r>
              <a:rPr lang="en-US" sz="2400" dirty="0" smtClean="0"/>
              <a:t>Report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Sure Cash Month wise Transaction </a:t>
            </a:r>
            <a:r>
              <a:rPr lang="en-US" sz="2400" dirty="0" smtClean="0"/>
              <a:t>Report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Sure Cash Month wise Revenue &amp; Expense </a:t>
            </a:r>
            <a:r>
              <a:rPr lang="en-US" sz="2400" dirty="0" smtClean="0"/>
              <a:t>Report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Sure Cash SR Limit Set &amp; </a:t>
            </a:r>
            <a:r>
              <a:rPr lang="en-US" sz="2400" dirty="0" smtClean="0"/>
              <a:t>Check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Org-Agent Account Opening </a:t>
            </a:r>
            <a:r>
              <a:rPr lang="en-US" sz="2400" dirty="0" smtClean="0"/>
              <a:t>Summary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Org-Agent Account Opening Details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Scheduled Settlement and Interbank Transaction </a:t>
            </a:r>
            <a:r>
              <a:rPr lang="en-US" sz="2400" dirty="0" smtClean="0"/>
              <a:t>Report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Jasper Report </a:t>
            </a:r>
            <a:r>
              <a:rPr lang="en-US" sz="2400" dirty="0" smtClean="0"/>
              <a:t>Generation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0960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Activities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2FEDA-C622-4668-B5AA-EA6E95DA3EBB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95400" y="1676401"/>
            <a:ext cx="5867400" cy="2667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i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38200" y="1524000"/>
            <a:ext cx="7620000" cy="2362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400" dirty="0" smtClean="0"/>
              <a:t>Testing &amp; Quality Assurance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Pair programming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Bug fixing &amp; Support</a:t>
            </a: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29461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b="1" dirty="0" smtClean="0"/>
              <a:t>Technical Skills Acquired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4232-0D85-4B59-8A8C-7BABFE6FBBFE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 bwMode="auto">
          <a:xfrm>
            <a:off x="3048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itchFamily="-105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9pPr>
          </a:lstStyle>
          <a:p>
            <a:r>
              <a:rPr lang="en-US" dirty="0" smtClean="0"/>
              <a:t>Frameworks: Java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5" charset="-128"/>
                <a:cs typeface="+mn-cs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5" charset="-128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5" charset="-128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5" charset="-128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0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The proposed JDK version is 1.6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For development we have proposed three frameworks-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2" descr="H:\GPIT\Code Standards\logo\Frameworks\spring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60" y="3345025"/>
            <a:ext cx="1531739" cy="6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39351" y="3392841"/>
            <a:ext cx="381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Garamond Pro" pitchFamily="18" charset="0"/>
              </a:rPr>
              <a:t>Spring Framework 3.0.5 </a:t>
            </a:r>
            <a:endParaRPr lang="en-US" sz="2400" b="1" dirty="0">
              <a:latin typeface="Adobe Garamond Pro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4549" y="4443017"/>
            <a:ext cx="423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Garamond Pro" pitchFamily="18" charset="0"/>
              </a:rPr>
              <a:t>Groovy on Grails 2.2.4</a:t>
            </a:r>
            <a:endParaRPr lang="en-US" sz="2400" b="1" dirty="0">
              <a:latin typeface="Adobe Garamond Pro" pitchFamily="18" charset="0"/>
            </a:endParaRPr>
          </a:p>
        </p:txBody>
      </p:sp>
      <p:pic>
        <p:nvPicPr>
          <p:cNvPr id="23" name="Picture 3" descr="C:\Users\Alim\Desktop\Hibernate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86" y="5432389"/>
            <a:ext cx="2325486" cy="50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341925" y="5427945"/>
            <a:ext cx="423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dobe Garamond Pro" pitchFamily="18" charset="0"/>
              </a:rPr>
              <a:t>Hibernate 3.4</a:t>
            </a:r>
            <a:endParaRPr lang="en-US" sz="2400" b="1" dirty="0">
              <a:latin typeface="Adobe Garamond Pro" pitchFamily="18" charset="0"/>
            </a:endParaRPr>
          </a:p>
        </p:txBody>
      </p:sp>
      <p:pic>
        <p:nvPicPr>
          <p:cNvPr id="1026" name="Picture 2" descr="C:\Users\user\Desktop\grail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4137" y="4244454"/>
            <a:ext cx="1781302" cy="660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9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34951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itchFamily="-105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9pPr>
          </a:lstStyle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Frameworks: Mobile Platform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3639" y="2052935"/>
            <a:ext cx="346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Android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user\Desktop\androi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562" y="2099965"/>
            <a:ext cx="1514475" cy="342900"/>
          </a:xfrm>
          <a:prstGeom prst="rect">
            <a:avLst/>
          </a:prstGeom>
          <a:noFill/>
        </p:spPr>
      </p:pic>
      <p:pic>
        <p:nvPicPr>
          <p:cNvPr id="2" name="Picture 2" descr="C:\Users\User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801"/>
            <a:ext cx="1371600" cy="50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43400" y="301719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Phone Gap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  <a:p>
            <a:pPr>
              <a:buFont typeface="Wingdings 2" pitchFamily="18" charset="2"/>
              <a:buChar char="P"/>
            </a:pPr>
            <a:r>
              <a:rPr lang="en-US" dirty="0" smtClean="0"/>
              <a:t>Provides great user experience</a:t>
            </a:r>
          </a:p>
          <a:p>
            <a:pPr>
              <a:buFont typeface="Wingdings 2" pitchFamily="18" charset="2"/>
              <a:buChar char="P"/>
            </a:pPr>
            <a:r>
              <a:rPr lang="en-US" dirty="0" smtClean="0"/>
              <a:t>Increases the throughput reducing the response time</a:t>
            </a:r>
          </a:p>
          <a:p>
            <a:pPr>
              <a:buFont typeface="Wingdings 2" pitchFamily="18" charset="2"/>
              <a:buChar char="P"/>
            </a:pPr>
            <a:r>
              <a:rPr lang="en-US" dirty="0" smtClean="0"/>
              <a:t>Lessens the overhead of server</a:t>
            </a:r>
          </a:p>
          <a:p>
            <a:pPr>
              <a:buFont typeface="Wingdings 2" pitchFamily="18" charset="2"/>
              <a:buChar char="P"/>
            </a:pPr>
            <a:r>
              <a:rPr lang="en-US" dirty="0" smtClean="0"/>
              <a:t>Control over DOM elements</a:t>
            </a:r>
          </a:p>
          <a:p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 descr="http://metuts.com/blog/wp-content/uploads/JavaScript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6441" y="1676400"/>
            <a:ext cx="3834159" cy="38100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F65C2-BD56-4B47-8AC6-0B17A627A77D}" type="datetime3">
              <a:rPr lang="en-US" smtClean="0"/>
              <a:t>6 June 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029200" y="5486400"/>
            <a:ext cx="3429000" cy="36988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</a:t>
            </a:r>
            <a:r>
              <a:rPr lang="en-US" sz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en-US" sz="1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JavaScript Logo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Light weight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Minimizes the lines of code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Increases maintainability 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Browser Compatibility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Faster development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Easy to learn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http://zotonic.com/image/2011/8/19/jquery_logo.png(540x340)(4A78ADAD382BF9252D1FDA96A54BBDD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600200"/>
            <a:ext cx="4119966" cy="3962400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F08B-AD40-4B53-9F11-304304C5798E}" type="datetime3">
              <a:rPr lang="en-US" smtClean="0"/>
              <a:t>6 June 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5105400" y="5638800"/>
            <a:ext cx="3429000" cy="36988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</a:t>
            </a:r>
            <a:r>
              <a:rPr lang="en-US" sz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en-US" sz="12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JQuery</a:t>
            </a:r>
            <a:r>
              <a:rPr lang="en-US" sz="1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Logo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Cascading Style Sheet (CSS)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715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Styling DOM elements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Cascading among styles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Reusability of styles</a:t>
            </a:r>
          </a:p>
          <a:p>
            <a:pPr>
              <a:buFont typeface="Wingdings" pitchFamily="2" charset="2"/>
              <a:buChar char="ü"/>
            </a:pPr>
            <a:endParaRPr lang="en-US" b="1" dirty="0" smtClean="0"/>
          </a:p>
          <a:p>
            <a:pPr>
              <a:buFont typeface="Wingdings" pitchFamily="2" charset="2"/>
              <a:buChar char="ü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CSS1 – all browsers support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CSS2 – most browsers support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CSS3 – only few browsers support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0" y="1600200"/>
            <a:ext cx="3352800" cy="45259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8434" name="AutoShape 2" descr="http://www.bugtreat.com/blog/wp-content/uploads/2012/07/css-logo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6" name="Picture 4" descr="http://www.bugtreat.com/blog/wp-content/uploads/2012/07/css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828800"/>
            <a:ext cx="3365887" cy="37338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0B73-AEB7-45A4-8435-39A4E1115C49}" type="datetime3">
              <a:rPr lang="en-US" smtClean="0"/>
              <a:t>6 June 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334000" y="5486400"/>
            <a:ext cx="3429000" cy="36988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</a:t>
            </a:r>
            <a:r>
              <a:rPr lang="en-US" sz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9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en-US" sz="1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CSS Logo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643E9-756C-4BF8-A2F8-601CD7B4066C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76400" y="2667000"/>
            <a:ext cx="7010400" cy="33528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Abu Raihan</a:t>
            </a:r>
          </a:p>
          <a:p>
            <a:pPr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 of Engineering</a:t>
            </a:r>
          </a:p>
          <a:p>
            <a:pPr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Progoti Systems Limited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Subversion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Continuous integration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Log of all versions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Backward traceability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Fastens development process</a:t>
            </a: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600200"/>
            <a:ext cx="35814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3554" name="Picture 2" descr="http://3.bp.blogspot.com/_xY_30cvz3_A/TSMRnqSe5DI/AAAAAAAAAi4/twa6HC8j5MY/s1600/sv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828800"/>
            <a:ext cx="3657600" cy="3162301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4A58-9D8F-4578-9EF6-F6C1A100BDEA}" type="datetime3">
              <a:rPr lang="en-US" smtClean="0"/>
              <a:t>6 June 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334000" y="5334000"/>
            <a:ext cx="3429000" cy="36988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</a:t>
            </a:r>
            <a:r>
              <a:rPr kumimoji="0" lang="bn-BD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1: </a:t>
            </a:r>
            <a:r>
              <a:rPr lang="en-US" sz="1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Apache SVN Logo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34951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itchFamily="-105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9pPr>
          </a:lstStyle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IDE and Server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3639" y="2052935"/>
            <a:ext cx="346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Apache Tomcat 7.0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1000" y="3017191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SQLyog MySQL GUI</a:t>
            </a:r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User\Desktop\tomc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400"/>
            <a:ext cx="1313656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SQLyo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206" y="2933698"/>
            <a:ext cx="823394" cy="5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logo_netbeans_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115212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209528" y="37146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NetBeans  7.4</a:t>
            </a:r>
            <a:endParaRPr lang="en-US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9229" y="4495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IntelliJ IDEA 12.1.4</a:t>
            </a:r>
          </a:p>
        </p:txBody>
      </p:sp>
      <p:pic>
        <p:nvPicPr>
          <p:cNvPr id="1026" name="Picture 2" descr="C:\Users\User\Desktop\Untitl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56" y="4495800"/>
            <a:ext cx="804343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234951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pitchFamily="-105" charset="-128"/>
                <a:cs typeface="+mj-c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05" charset="0"/>
                <a:ea typeface="ＭＳ Ｐゴシック" pitchFamily="-105" charset="-128"/>
              </a:defRPr>
            </a:lvl9pPr>
          </a:lstStyle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Reporting Tools: Jasper Report</a:t>
            </a:r>
            <a:endParaRPr lang="en-US" sz="3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User\Desktop\js_ireport-designer_rg3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609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48000" y="2283767"/>
            <a:ext cx="3464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iReport 4.8.0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3168501"/>
            <a:ext cx="9144000" cy="1477925"/>
          </a:xfrm>
          <a:prstGeom prst="rect">
            <a:avLst/>
          </a:prstGeom>
          <a:solidFill>
            <a:srgbClr val="89E3E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5AAA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338869" y="4837812"/>
            <a:ext cx="3624649" cy="404038"/>
            <a:chOff x="5232189" y="4837812"/>
            <a:chExt cx="3624649" cy="404038"/>
          </a:xfrm>
        </p:grpSpPr>
        <p:sp>
          <p:nvSpPr>
            <p:cNvPr id="33" name="Round Diagonal Corner Rectangle 32"/>
            <p:cNvSpPr/>
            <p:nvPr/>
          </p:nvSpPr>
          <p:spPr>
            <a:xfrm>
              <a:off x="5232189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4" name="Round Diagonal Corner Rectangle 33"/>
            <p:cNvSpPr/>
            <p:nvPr/>
          </p:nvSpPr>
          <p:spPr>
            <a:xfrm>
              <a:off x="5769132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306075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6" name="Round Diagonal Corner Rectangle 35"/>
            <p:cNvSpPr/>
            <p:nvPr/>
          </p:nvSpPr>
          <p:spPr>
            <a:xfrm>
              <a:off x="6843018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7" name="Round Diagonal Corner Rectangle 36"/>
            <p:cNvSpPr/>
            <p:nvPr/>
          </p:nvSpPr>
          <p:spPr>
            <a:xfrm>
              <a:off x="7379961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8" name="Round Diagonal Corner Rectangle 37"/>
            <p:cNvSpPr/>
            <p:nvPr/>
          </p:nvSpPr>
          <p:spPr>
            <a:xfrm>
              <a:off x="7916904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9" name="Round Diagonal Corner Rectangle 38"/>
            <p:cNvSpPr/>
            <p:nvPr/>
          </p:nvSpPr>
          <p:spPr>
            <a:xfrm>
              <a:off x="8453849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B245-D5AA-452D-AABC-571946C8AD51}" type="datetime3">
              <a:rPr lang="en-US" smtClean="0">
                <a:solidFill>
                  <a:srgbClr val="005AAA"/>
                </a:solidFill>
              </a:rPr>
              <a:t>6 June 2014</a:t>
            </a:fld>
            <a:endParaRPr lang="en-US">
              <a:solidFill>
                <a:srgbClr val="005AAA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srgbClr val="005AAA"/>
                </a:solidFill>
              </a:rPr>
              <a:pPr/>
              <a:t>23</a:t>
            </a:fld>
            <a:endParaRPr lang="en-US">
              <a:solidFill>
                <a:srgbClr val="005AA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AAA"/>
                </a:solidFill>
              </a:rPr>
              <a:t>Progoti Systems Limited</a:t>
            </a:r>
            <a:endParaRPr lang="en-US" dirty="0">
              <a:solidFill>
                <a:srgbClr val="005AAA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533375" y="1222744"/>
            <a:ext cx="4146698" cy="3721396"/>
          </a:xfrm>
          <a:prstGeom prst="ellipse">
            <a:avLst/>
          </a:prstGeom>
          <a:solidFill>
            <a:srgbClr val="CCFF99"/>
          </a:solidFill>
          <a:ln w="76200"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  <a:outerShdw blurRad="266700" dist="342900" dir="5400000" rotWithShape="0">
              <a:prstClr val="black">
                <a:alpha val="15000"/>
              </a:prstClr>
            </a:outerShdw>
          </a:effectLst>
          <a:scene3d>
            <a:camera prst="perspectiveRelaxed" fov="1800000">
              <a:rot lat="17373601" lon="0" rev="0"/>
            </a:camera>
            <a:lightRig rig="balanced" dir="t"/>
          </a:scene3d>
          <a:sp3d extrusionH="317500" prstMaterial="clear">
            <a:bevelT prst="convex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0085" y="2495809"/>
            <a:ext cx="3373039" cy="110799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scene3d>
            <a:camera prst="isometricOffAxis2Left"/>
            <a:lightRig rig="soft" dir="t"/>
          </a:scene3d>
        </p:spPr>
        <p:txBody>
          <a:bodyPr wrap="none" rtlCol="0">
            <a:spAutoFit/>
            <a:sp3d extrusionH="82550">
              <a:extrusionClr>
                <a:schemeClr val="bg1"/>
              </a:extrusionClr>
            </a:sp3d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GB" sz="6600" dirty="0" smtClean="0">
                <a:solidFill>
                  <a:prstClr val="white">
                    <a:lumMod val="50000"/>
                  </a:prst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Gill Sans MT Condensed" pitchFamily="34" charset="0"/>
              </a:rPr>
              <a:t>Achievements</a:t>
            </a:r>
            <a:endParaRPr lang="en-US" sz="6600" dirty="0">
              <a:solidFill>
                <a:prstClr val="white">
                  <a:lumMod val="50000"/>
                </a:prstClr>
              </a:solidFill>
              <a:effectLst>
                <a:reflection blurRad="6350" stA="50000" endA="300" endPos="50000" dist="29997" dir="5400000" sy="-100000" algn="bl" rotWithShape="0"/>
              </a:effectLst>
              <a:latin typeface="Gill Sans MT Condensed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657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Learning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BAA7-3FC3-4A5A-817B-9BF66642E704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Char char="P"/>
            </a:pPr>
            <a:endParaRPr lang="bn-BD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2" pitchFamily="18" charset="2"/>
              <a:buChar char="P"/>
            </a:pPr>
            <a:r>
              <a:rPr lang="bn-B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respectful to office rule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pPr>
              <a:buFont typeface="Wingdings 2" pitchFamily="18" charset="2"/>
              <a:buChar char="P"/>
            </a:pP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blame game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2" pitchFamily="18" charset="2"/>
              <a:buChar char="P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your work yourself</a:t>
            </a:r>
          </a:p>
          <a:p>
            <a:pPr>
              <a:buFont typeface="Wingdings 2" pitchFamily="18" charset="2"/>
              <a:buChar char="P"/>
            </a:pP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Appraisal of work</a:t>
            </a:r>
            <a:endParaRPr lang="bn-BD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2" pitchFamily="18" charset="2"/>
              <a:buChar char="P"/>
            </a:pPr>
            <a:r>
              <a:rPr lang="bn-BD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criticizing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2" pitchFamily="18" charset="2"/>
              <a:buChar char="P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Helping others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3168501"/>
            <a:ext cx="9144000" cy="1477925"/>
          </a:xfrm>
          <a:prstGeom prst="rect">
            <a:avLst/>
          </a:prstGeom>
          <a:solidFill>
            <a:srgbClr val="89E3E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5AAA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338869" y="4837812"/>
            <a:ext cx="3624649" cy="404038"/>
            <a:chOff x="5232189" y="4837812"/>
            <a:chExt cx="3624649" cy="404038"/>
          </a:xfrm>
        </p:grpSpPr>
        <p:sp>
          <p:nvSpPr>
            <p:cNvPr id="33" name="Round Diagonal Corner Rectangle 32"/>
            <p:cNvSpPr/>
            <p:nvPr/>
          </p:nvSpPr>
          <p:spPr>
            <a:xfrm>
              <a:off x="5232189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4" name="Round Diagonal Corner Rectangle 33"/>
            <p:cNvSpPr/>
            <p:nvPr/>
          </p:nvSpPr>
          <p:spPr>
            <a:xfrm>
              <a:off x="5769132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306075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6" name="Round Diagonal Corner Rectangle 35"/>
            <p:cNvSpPr/>
            <p:nvPr/>
          </p:nvSpPr>
          <p:spPr>
            <a:xfrm>
              <a:off x="6843018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7" name="Round Diagonal Corner Rectangle 36"/>
            <p:cNvSpPr/>
            <p:nvPr/>
          </p:nvSpPr>
          <p:spPr>
            <a:xfrm>
              <a:off x="7379961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8" name="Round Diagonal Corner Rectangle 37"/>
            <p:cNvSpPr/>
            <p:nvPr/>
          </p:nvSpPr>
          <p:spPr>
            <a:xfrm>
              <a:off x="7916904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9" name="Round Diagonal Corner Rectangle 38"/>
            <p:cNvSpPr/>
            <p:nvPr/>
          </p:nvSpPr>
          <p:spPr>
            <a:xfrm>
              <a:off x="8453849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1998-A706-42D5-8C7C-BA216C7EB068}" type="datetime3">
              <a:rPr lang="en-US" smtClean="0">
                <a:solidFill>
                  <a:srgbClr val="005AAA"/>
                </a:solidFill>
              </a:rPr>
              <a:t>6 June 2014</a:t>
            </a:fld>
            <a:endParaRPr lang="en-US">
              <a:solidFill>
                <a:srgbClr val="005AAA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srgbClr val="005AAA"/>
                </a:solidFill>
              </a:rPr>
              <a:pPr/>
              <a:t>25</a:t>
            </a:fld>
            <a:endParaRPr lang="en-US">
              <a:solidFill>
                <a:srgbClr val="005AA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AAA"/>
                </a:solidFill>
              </a:rPr>
              <a:t>Progoti Systems Limited</a:t>
            </a:r>
            <a:endParaRPr lang="en-US" dirty="0">
              <a:solidFill>
                <a:srgbClr val="005AAA"/>
              </a:solidFill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3086100" y="2114980"/>
            <a:ext cx="1524000" cy="2126522"/>
          </a:xfrm>
          <a:prstGeom prst="round2DiagRect">
            <a:avLst>
              <a:gd name="adj1" fmla="val 7644"/>
              <a:gd name="adj2" fmla="val 0"/>
            </a:avLst>
          </a:prstGeom>
          <a:noFill/>
          <a:ln w="127000" cap="rnd">
            <a:solidFill>
              <a:srgbClr val="89E3E7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prstMaterial="matte">
            <a:bevelT w="127000" h="127000"/>
            <a:contourClr>
              <a:schemeClr val="accent3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005AAA"/>
                </a:solidFill>
                <a:latin typeface="Gill Sans MT Condensed" pitchFamily="34" charset="0"/>
              </a:rPr>
              <a:t>Learning new technologies</a:t>
            </a:r>
            <a:endParaRPr lang="en-US" sz="1600" dirty="0">
              <a:solidFill>
                <a:srgbClr val="005AAA"/>
              </a:solidFill>
              <a:latin typeface="Gill Sans MT Condensed" pitchFamily="34" charset="0"/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7051680" y="1600200"/>
            <a:ext cx="1508849" cy="2126522"/>
          </a:xfrm>
          <a:prstGeom prst="round2DiagRect">
            <a:avLst>
              <a:gd name="adj1" fmla="val 8646"/>
              <a:gd name="adj2" fmla="val 0"/>
            </a:avLst>
          </a:prstGeom>
          <a:noFill/>
          <a:ln w="127000" cap="rnd">
            <a:solidFill>
              <a:srgbClr val="89E3E7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prstMaterial="matte">
            <a:bevelT w="127000" h="127000"/>
            <a:contourClr>
              <a:schemeClr val="accent3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005AAA"/>
                </a:solidFill>
                <a:latin typeface="Gill Sans MT Condensed" pitchFamily="34" charset="0"/>
              </a:rPr>
              <a:t>Improving Self-Confident</a:t>
            </a:r>
            <a:endParaRPr lang="en-US" sz="1600" dirty="0">
              <a:solidFill>
                <a:srgbClr val="005AAA"/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990600" y="1531078"/>
            <a:ext cx="1600200" cy="2126522"/>
          </a:xfrm>
          <a:prstGeom prst="round2DiagRect">
            <a:avLst>
              <a:gd name="adj1" fmla="val 7142"/>
              <a:gd name="adj2" fmla="val 0"/>
            </a:avLst>
          </a:prstGeom>
          <a:noFill/>
          <a:ln w="127000" cap="rnd">
            <a:solidFill>
              <a:srgbClr val="89E3E7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prstMaterial="matte">
            <a:bevelT w="127000" h="127000"/>
            <a:contourClr>
              <a:schemeClr val="accent3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005AAA"/>
                </a:solidFill>
                <a:latin typeface="Gill Sans MT Condensed" pitchFamily="34" charset="0"/>
              </a:rPr>
              <a:t>Working in a Corporate Environment</a:t>
            </a:r>
            <a:endParaRPr lang="en-US" sz="1600" dirty="0">
              <a:solidFill>
                <a:srgbClr val="005AAA"/>
              </a:solidFill>
            </a:endParaRPr>
          </a:p>
        </p:txBody>
      </p:sp>
      <p:sp>
        <p:nvSpPr>
          <p:cNvPr id="22" name="Round Diagonal Corner Rectangle 21"/>
          <p:cNvSpPr/>
          <p:nvPr/>
        </p:nvSpPr>
        <p:spPr>
          <a:xfrm>
            <a:off x="5113812" y="2114980"/>
            <a:ext cx="1524000" cy="2126522"/>
          </a:xfrm>
          <a:prstGeom prst="round2DiagRect">
            <a:avLst>
              <a:gd name="adj1" fmla="val 7644"/>
              <a:gd name="adj2" fmla="val 0"/>
            </a:avLst>
          </a:prstGeom>
          <a:noFill/>
          <a:ln w="127000" cap="rnd">
            <a:solidFill>
              <a:srgbClr val="89E3E7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soft" dir="t"/>
          </a:scene3d>
          <a:sp3d prstMaterial="matte">
            <a:bevelT w="127000" h="127000"/>
            <a:contourClr>
              <a:schemeClr val="accent3">
                <a:lumMod val="40000"/>
                <a:lumOff val="6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005AAA"/>
                </a:solidFill>
                <a:latin typeface="Gill Sans MT Condensed" pitchFamily="34" charset="0"/>
              </a:rPr>
              <a:t>Experience of working in Team </a:t>
            </a:r>
            <a:endParaRPr lang="en-US" sz="1600" dirty="0">
              <a:solidFill>
                <a:srgbClr val="005AAA"/>
              </a:solidFill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7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" y="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and Obstacles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0D1-4821-4A02-9844-B2AC01E8803B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>
              <a:buFont typeface="Wingdings 2" pitchFamily="18" charset="2"/>
              <a:buChar char="P"/>
            </a:pPr>
            <a:endParaRPr lang="bn-BD" dirty="0" smtClean="0"/>
          </a:p>
          <a:p>
            <a:pPr>
              <a:buFont typeface="Wingdings 2" pitchFamily="18" charset="2"/>
              <a:buChar char="P"/>
            </a:pPr>
            <a:r>
              <a:rPr lang="en-US" sz="3200" dirty="0" smtClean="0"/>
              <a:t>Learning a lot of new technologies in a short period of time</a:t>
            </a:r>
          </a:p>
          <a:p>
            <a:pPr>
              <a:buFont typeface="Wingdings 2" pitchFamily="18" charset="2"/>
              <a:buChar char="P"/>
            </a:pPr>
            <a:r>
              <a:rPr lang="en-US" sz="3200" dirty="0" smtClean="0"/>
              <a:t>Maintaining coding standard</a:t>
            </a:r>
          </a:p>
          <a:p>
            <a:pPr>
              <a:buFont typeface="Wingdings 2" pitchFamily="18" charset="2"/>
              <a:buChar char="P"/>
            </a:pPr>
            <a:r>
              <a:rPr lang="en-US" sz="3200" dirty="0" smtClean="0"/>
              <a:t>Limited internet access</a:t>
            </a:r>
          </a:p>
          <a:p>
            <a:pPr>
              <a:buFont typeface="Wingdings 2" pitchFamily="18" charset="2"/>
              <a:buChar char="P"/>
            </a:pPr>
            <a:r>
              <a:rPr lang="en-US" sz="3200" dirty="0" smtClean="0"/>
              <a:t>Low configured and </a:t>
            </a:r>
            <a:r>
              <a:rPr lang="bn-BD" sz="3200" dirty="0" smtClean="0"/>
              <a:t>defected PC</a:t>
            </a:r>
            <a:endParaRPr lang="en-US" sz="3200" dirty="0" smtClean="0"/>
          </a:p>
          <a:p>
            <a:pPr>
              <a:buFont typeface="Wingdings 2" pitchFamily="18" charset="2"/>
              <a:buChar char="P"/>
            </a:pPr>
            <a:r>
              <a:rPr lang="en-US" sz="3200" dirty="0" smtClean="0"/>
              <a:t>Busy state of my colleagues</a:t>
            </a:r>
          </a:p>
          <a:p>
            <a:pPr>
              <a:buFont typeface="Wingdings 2" pitchFamily="18" charset="2"/>
              <a:buChar char="P"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3168501"/>
            <a:ext cx="9144000" cy="1477925"/>
          </a:xfrm>
          <a:prstGeom prst="rect">
            <a:avLst/>
          </a:prstGeom>
          <a:solidFill>
            <a:srgbClr val="89E3E7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5AAA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338869" y="4837812"/>
            <a:ext cx="3624649" cy="404038"/>
            <a:chOff x="5232189" y="4837812"/>
            <a:chExt cx="3624649" cy="404038"/>
          </a:xfrm>
        </p:grpSpPr>
        <p:sp>
          <p:nvSpPr>
            <p:cNvPr id="33" name="Round Diagonal Corner Rectangle 32"/>
            <p:cNvSpPr/>
            <p:nvPr/>
          </p:nvSpPr>
          <p:spPr>
            <a:xfrm>
              <a:off x="5232189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4" name="Round Diagonal Corner Rectangle 33"/>
            <p:cNvSpPr/>
            <p:nvPr/>
          </p:nvSpPr>
          <p:spPr>
            <a:xfrm>
              <a:off x="5769132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306075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6" name="Round Diagonal Corner Rectangle 35"/>
            <p:cNvSpPr/>
            <p:nvPr/>
          </p:nvSpPr>
          <p:spPr>
            <a:xfrm>
              <a:off x="6843018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7" name="Round Diagonal Corner Rectangle 36"/>
            <p:cNvSpPr/>
            <p:nvPr/>
          </p:nvSpPr>
          <p:spPr>
            <a:xfrm>
              <a:off x="7379961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8" name="Round Diagonal Corner Rectangle 37"/>
            <p:cNvSpPr/>
            <p:nvPr/>
          </p:nvSpPr>
          <p:spPr>
            <a:xfrm>
              <a:off x="7916904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  <p:sp>
          <p:nvSpPr>
            <p:cNvPr id="39" name="Round Diagonal Corner Rectangle 38"/>
            <p:cNvSpPr/>
            <p:nvPr/>
          </p:nvSpPr>
          <p:spPr>
            <a:xfrm>
              <a:off x="8453849" y="4837812"/>
              <a:ext cx="402989" cy="404038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AEAEA">
                <a:alpha val="40000"/>
              </a:srgbClr>
            </a:solidFill>
            <a:ln w="127000" cap="rnd">
              <a:noFill/>
            </a:ln>
            <a:effectLst/>
            <a:scene3d>
              <a:camera prst="orthographicFront"/>
              <a:lightRig rig="soft" dir="t"/>
            </a:scene3d>
            <a:sp3d prstMaterial="matte">
              <a:contourClr>
                <a:schemeClr val="accent3">
                  <a:lumMod val="40000"/>
                  <a:lumOff val="6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endParaRPr lang="en-US">
                <a:solidFill>
                  <a:srgbClr val="005AAA"/>
                </a:solidFill>
              </a:endParaRPr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8249-E86D-4700-825D-B074EDF45129}" type="datetime3">
              <a:rPr lang="en-US" smtClean="0">
                <a:solidFill>
                  <a:srgbClr val="005AAA"/>
                </a:solidFill>
              </a:rPr>
              <a:t>6 June 2014</a:t>
            </a:fld>
            <a:endParaRPr lang="en-US">
              <a:solidFill>
                <a:srgbClr val="005AAA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C692C-4F2D-45F6-A9A8-8A3A8FE27806}" type="slidenum">
              <a:rPr lang="en-US" smtClean="0">
                <a:solidFill>
                  <a:srgbClr val="005AAA"/>
                </a:solidFill>
              </a:rPr>
              <a:pPr/>
              <a:t>27</a:t>
            </a:fld>
            <a:endParaRPr lang="en-US">
              <a:solidFill>
                <a:srgbClr val="005AA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5AAA"/>
                </a:solidFill>
              </a:rPr>
              <a:t>Progoti Systems Limited</a:t>
            </a:r>
            <a:endParaRPr lang="en-US" dirty="0">
              <a:solidFill>
                <a:srgbClr val="005AAA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533375" y="1222744"/>
            <a:ext cx="4146698" cy="3721396"/>
          </a:xfrm>
          <a:prstGeom prst="ellipse">
            <a:avLst/>
          </a:prstGeom>
          <a:solidFill>
            <a:srgbClr val="CCFF99"/>
          </a:solidFill>
          <a:ln w="76200"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  <a:outerShdw blurRad="266700" dist="342900" dir="5400000" rotWithShape="0">
              <a:prstClr val="black">
                <a:alpha val="15000"/>
              </a:prstClr>
            </a:outerShdw>
          </a:effectLst>
          <a:scene3d>
            <a:camera prst="perspectiveRelaxed" fov="1800000">
              <a:rot lat="17373601" lon="0" rev="0"/>
            </a:camera>
            <a:lightRig rig="balanced" dir="t"/>
          </a:scene3d>
          <a:sp3d extrusionH="317500" prstMaterial="clear">
            <a:bevelT prst="convex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2554" y="2495809"/>
            <a:ext cx="1728102" cy="110799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scene3d>
            <a:camera prst="isometricOffAxis2Left"/>
            <a:lightRig rig="soft" dir="t"/>
          </a:scene3d>
        </p:spPr>
        <p:txBody>
          <a:bodyPr wrap="none" rtlCol="0">
            <a:spAutoFit/>
            <a:sp3d extrusionH="82550">
              <a:extrusionClr>
                <a:schemeClr val="bg1"/>
              </a:extrusionClr>
            </a:sp3d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GB" sz="6600" dirty="0" smtClean="0">
                <a:solidFill>
                  <a:prstClr val="white">
                    <a:lumMod val="50000"/>
                  </a:prst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Gill Sans MT Condensed" pitchFamily="34" charset="0"/>
              </a:rPr>
              <a:t>Q &amp; A</a:t>
            </a:r>
            <a:endParaRPr lang="en-US" sz="6600" dirty="0">
              <a:solidFill>
                <a:prstClr val="white">
                  <a:lumMod val="50000"/>
                </a:prstClr>
              </a:solidFill>
              <a:effectLst>
                <a:reflection blurRad="6350" stA="50000" endA="300" endPos="50000" dist="29997" dir="5400000" sy="-100000" algn="bl" rotWithShape="0"/>
              </a:effectLst>
              <a:latin typeface="Gill Sans MT Condensed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112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229600" cy="42211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3800" dirty="0" smtClean="0">
                <a:solidFill>
                  <a:schemeClr val="tx2"/>
                </a:solidFill>
                <a:latin typeface="Edwardian Script ITC" pitchFamily="66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C62F-A8F1-4841-ACB3-17F4D9C75A8A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1047D-18F1-4D1D-809A-4B72AF2622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5AA7-A747-403C-956C-09FAD144995E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itchFamily="18" charset="2"/>
              <a:buChar char="P"/>
            </a:pPr>
            <a:r>
              <a:rPr lang="en-US" sz="2800" dirty="0" smtClean="0"/>
              <a:t>Company Overview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Internship Details</a:t>
            </a:r>
          </a:p>
          <a:p>
            <a:pPr lvl="1">
              <a:buFont typeface="Wingdings 2" pitchFamily="18" charset="2"/>
              <a:buChar char="P"/>
            </a:pPr>
            <a:r>
              <a:rPr lang="en-US" sz="2800" dirty="0" smtClean="0"/>
              <a:t>Trainings</a:t>
            </a:r>
          </a:p>
          <a:p>
            <a:pPr lvl="1">
              <a:buFont typeface="Wingdings 2" pitchFamily="18" charset="2"/>
              <a:buChar char="P"/>
            </a:pPr>
            <a:r>
              <a:rPr lang="en-US" sz="2800" dirty="0" smtClean="0"/>
              <a:t>Projects</a:t>
            </a:r>
          </a:p>
          <a:p>
            <a:pPr lvl="1">
              <a:buFont typeface="Wingdings 2" pitchFamily="18" charset="2"/>
              <a:buChar char="P"/>
            </a:pPr>
            <a:r>
              <a:rPr lang="en-US" sz="2800" dirty="0" smtClean="0"/>
              <a:t>Technologies Learned</a:t>
            </a:r>
          </a:p>
          <a:p>
            <a:pPr lvl="1">
              <a:buFont typeface="Wingdings 2" pitchFamily="18" charset="2"/>
              <a:buChar char="P"/>
            </a:pPr>
            <a:r>
              <a:rPr lang="en-US" sz="2800" dirty="0" smtClean="0"/>
              <a:t>Tools Used</a:t>
            </a:r>
          </a:p>
          <a:p>
            <a:pPr lvl="1">
              <a:buFont typeface="Wingdings 2" pitchFamily="18" charset="2"/>
              <a:buChar char="P"/>
            </a:pPr>
            <a:r>
              <a:rPr lang="en-US" sz="2800" dirty="0" smtClean="0"/>
              <a:t>Testing Process and Approach Learned</a:t>
            </a:r>
          </a:p>
          <a:p>
            <a:pPr lvl="1">
              <a:buFont typeface="Wingdings 2" pitchFamily="18" charset="2"/>
              <a:buChar char="P"/>
            </a:pPr>
            <a:r>
              <a:rPr lang="en-US" sz="2800" dirty="0" smtClean="0"/>
              <a:t>Professional Learning</a:t>
            </a:r>
          </a:p>
          <a:p>
            <a:pPr>
              <a:buFont typeface="Wingdings 2" pitchFamily="18" charset="2"/>
              <a:buChar char="P"/>
            </a:pPr>
            <a:r>
              <a:rPr lang="en-US" sz="2800" dirty="0" smtClean="0"/>
              <a:t>Obstacles and Challenges</a:t>
            </a:r>
          </a:p>
          <a:p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dhabi" pitchFamily="2" charset="-78"/>
                <a:cs typeface="Aldhabi" pitchFamily="2" charset="-78"/>
              </a:rPr>
              <a:t>My Internship Goal</a:t>
            </a:r>
            <a:endParaRPr lang="en-US" dirty="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ldhabi" pitchFamily="2" charset="-78"/>
                <a:cs typeface="Aldhabi" pitchFamily="2" charset="-78"/>
              </a:rPr>
              <a:t>To become skilled </a:t>
            </a:r>
            <a:r>
              <a:rPr lang="en-US" sz="4000" dirty="0">
                <a:latin typeface="Aldhabi" pitchFamily="2" charset="-78"/>
                <a:cs typeface="Aldhabi" pitchFamily="2" charset="-78"/>
              </a:rPr>
              <a:t>in </a:t>
            </a:r>
            <a:r>
              <a:rPr lang="en-US" sz="4000" dirty="0" smtClean="0">
                <a:latin typeface="Aldhabi" pitchFamily="2" charset="-78"/>
                <a:cs typeface="Aldhabi" pitchFamily="2" charset="-78"/>
              </a:rPr>
              <a:t>Technology</a:t>
            </a:r>
          </a:p>
          <a:p>
            <a:r>
              <a:rPr lang="en-US" sz="4000" dirty="0" smtClean="0">
                <a:latin typeface="Aldhabi" pitchFamily="2" charset="-78"/>
                <a:cs typeface="Aldhabi" pitchFamily="2" charset="-78"/>
              </a:rPr>
              <a:t>Gather knowledge on Software Industry and their culture</a:t>
            </a:r>
          </a:p>
          <a:p>
            <a:r>
              <a:rPr lang="en-US" sz="4000" dirty="0" smtClean="0">
                <a:latin typeface="Aldhabi" pitchFamily="2" charset="-78"/>
                <a:cs typeface="Aldhabi" pitchFamily="2" charset="-78"/>
              </a:rPr>
              <a:t>Create a professional Network</a:t>
            </a:r>
            <a:endParaRPr lang="en-US" sz="4000" dirty="0">
              <a:latin typeface="Aldhabi" pitchFamily="2" charset="-78"/>
              <a:cs typeface="Aldhabi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AFDE-F35C-47FC-A2E4-A1E4C18BAB1C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8800"/>
            <a:ext cx="8458200" cy="11430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Company Overview</a:t>
            </a:r>
            <a:endParaRPr lang="en-US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51A2-F28B-4306-B52B-21CA773D1A86}" type="datetime3">
              <a:rPr lang="en-US" smtClean="0"/>
              <a:t>6 June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Progoti Systems Limited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G:\sssssssssssss\iiiiiiiiiiiiiiiiiiiiiiiiii\Intern Report Raju\Progoti\progot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4267200" cy="99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4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Progoti Systems Limited History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51B5-6746-4DEA-B7A1-56064CA5579B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352800"/>
          </a:xfrm>
        </p:spPr>
        <p:txBody>
          <a:bodyPr>
            <a:noAutofit/>
          </a:bodyPr>
          <a:lstStyle/>
          <a:p>
            <a:pPr marL="228600" lvl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2400" dirty="0" smtClean="0"/>
              <a:t>Bangladesh, Canada &amp; Japan joint venture company.</a:t>
            </a:r>
          </a:p>
          <a:p>
            <a:pPr marL="228600" lvl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2400" dirty="0" smtClean="0"/>
              <a:t>Main head office at Singapur &amp; licensed as SureCash </a:t>
            </a:r>
            <a:r>
              <a:rPr lang="en-US" sz="2400" dirty="0" smtClean="0"/>
              <a:t>PTF </a:t>
            </a:r>
            <a:endParaRPr lang="en-US" sz="2400" dirty="0" smtClean="0"/>
          </a:p>
          <a:p>
            <a:pPr marL="228600" lvl="1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2400" dirty="0" smtClean="0"/>
              <a:t>2010: Progoti Systems Limited Started Journey at Dhaka.</a:t>
            </a:r>
            <a:endParaRPr lang="en-GB" sz="2400" dirty="0" smtClean="0"/>
          </a:p>
          <a:p>
            <a:pPr marL="228600" indent="-228600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2400" kern="0" dirty="0" smtClean="0"/>
              <a:t>January 2012: Launched SureCash</a:t>
            </a:r>
          </a:p>
          <a:p>
            <a:pPr marL="228600" indent="-228600">
              <a:spcBef>
                <a:spcPct val="50000"/>
              </a:spcBef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2400" kern="0" dirty="0" smtClean="0"/>
              <a:t>May 2014: Started Countrywide Money Transaction</a:t>
            </a:r>
          </a:p>
          <a:p>
            <a:endParaRPr lang="en-US" sz="2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7434" y="5726113"/>
            <a:ext cx="1219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+mn-cs"/>
              </a:rPr>
              <a:t>Basel</a:t>
            </a: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2348684" y="5726113"/>
            <a:ext cx="4838700" cy="52228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1: </a:t>
            </a:r>
            <a:r>
              <a:rPr lang="en-US" sz="1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Progoti Systems Limited(MAP)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canada flag.jpg"/>
          <p:cNvPicPr/>
          <p:nvPr/>
        </p:nvPicPr>
        <p:blipFill>
          <a:blip r:embed="rId2"/>
          <a:stretch>
            <a:fillRect/>
          </a:stretch>
        </p:blipFill>
        <p:spPr>
          <a:xfrm rot="20872190">
            <a:off x="1189230" y="4439342"/>
            <a:ext cx="1120140" cy="756920"/>
          </a:xfrm>
          <a:prstGeom prst="rect">
            <a:avLst/>
          </a:prstGeom>
        </p:spPr>
      </p:pic>
      <p:pic>
        <p:nvPicPr>
          <p:cNvPr id="10" name="Picture 9" descr="bangladesh flag.jpg"/>
          <p:cNvPicPr/>
          <p:nvPr/>
        </p:nvPicPr>
        <p:blipFill>
          <a:blip r:embed="rId3"/>
          <a:stretch>
            <a:fillRect/>
          </a:stretch>
        </p:blipFill>
        <p:spPr>
          <a:xfrm rot="979862">
            <a:off x="3352040" y="4507287"/>
            <a:ext cx="1136650" cy="7556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473835" y="4268470"/>
            <a:ext cx="705485" cy="129413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493807" y="4301547"/>
            <a:ext cx="639445" cy="12585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7034" y="6324600"/>
            <a:ext cx="2895600" cy="365125"/>
          </a:xfrm>
        </p:spPr>
        <p:txBody>
          <a:bodyPr/>
          <a:lstStyle/>
          <a:p>
            <a:r>
              <a:rPr lang="en-US" dirty="0" smtClean="0"/>
              <a:t>Progoti Systems Limited</a:t>
            </a:r>
            <a:endParaRPr lang="en-US" dirty="0"/>
          </a:p>
        </p:txBody>
      </p:sp>
      <p:pic>
        <p:nvPicPr>
          <p:cNvPr id="14" name="Picture 13" descr="G:\sssssssssssss\iiiiiiiiiiiiiiiiiiiiiiiiii\Intern Report Raju\Progoti\Captur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56350"/>
            <a:ext cx="3733800" cy="148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0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Vision &amp; Mission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FA27-4EC6-4BF9-85A1-EC5DB5D02ACF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Vision</a:t>
            </a:r>
          </a:p>
          <a:p>
            <a:pPr marL="0" indent="0" algn="just">
              <a:buNone/>
            </a:pPr>
            <a:r>
              <a:rPr lang="en-US" sz="2400" dirty="0" smtClean="0"/>
              <a:t>Build </a:t>
            </a:r>
            <a:r>
              <a:rPr lang="en-US" sz="2400" dirty="0"/>
              <a:t>mass banking and payment platform for any person having a mobile phone.</a:t>
            </a:r>
          </a:p>
          <a:p>
            <a:pPr marL="0" indent="0">
              <a:buNone/>
            </a:pPr>
            <a:r>
              <a:rPr lang="en-US" b="1" dirty="0" smtClean="0"/>
              <a:t>Mission</a:t>
            </a:r>
          </a:p>
          <a:p>
            <a:pPr marL="0" indent="0" algn="just">
              <a:buNone/>
            </a:pPr>
            <a:r>
              <a:rPr lang="en-US" sz="2400" dirty="0" smtClean="0"/>
              <a:t>Become </a:t>
            </a:r>
            <a:r>
              <a:rPr lang="en-US" sz="2400" dirty="0"/>
              <a:t>a leading mobile banking and payment services network by connecting people banks and businesses.</a:t>
            </a:r>
            <a:endParaRPr lang="en-US" sz="2400" b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7434" y="5726113"/>
            <a:ext cx="1219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+mn-cs"/>
              </a:rPr>
              <a:t>Basel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7034" y="6324600"/>
            <a:ext cx="2895600" cy="365125"/>
          </a:xfrm>
        </p:spPr>
        <p:txBody>
          <a:bodyPr/>
          <a:lstStyle/>
          <a:p>
            <a:r>
              <a:rPr lang="en-US" dirty="0" smtClean="0"/>
              <a:t>Progoti Systems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 &amp;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8A29-FD87-40EB-A766-EC231142C0D5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932234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Solutions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SureCash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ProFino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err="1" smtClean="0"/>
              <a:t>ProRemit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School Portal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Android </a:t>
            </a:r>
            <a:r>
              <a:rPr lang="en-US" sz="2400" dirty="0" smtClean="0"/>
              <a:t>App </a:t>
            </a:r>
            <a:endParaRPr lang="en-US" sz="2400" dirty="0"/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>
              <a:buFont typeface="Wingdings" pitchFamily="2" charset="2"/>
              <a:buChar char="ü"/>
            </a:pPr>
            <a:endParaRPr lang="en-US" sz="2400" dirty="0"/>
          </a:p>
          <a:p>
            <a:pPr>
              <a:buFont typeface="Wingdings" pitchFamily="2" charset="2"/>
              <a:buChar char="ü"/>
            </a:pPr>
            <a:endParaRPr lang="en-US" sz="24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7434" y="5726113"/>
            <a:ext cx="1219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+mn-cs"/>
              </a:rPr>
              <a:t>Basel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7034" y="6324600"/>
            <a:ext cx="2895600" cy="365125"/>
          </a:xfrm>
        </p:spPr>
        <p:txBody>
          <a:bodyPr/>
          <a:lstStyle/>
          <a:p>
            <a:r>
              <a:rPr lang="en-US" dirty="0" smtClean="0"/>
              <a:t>Progoti Systems Limited</a:t>
            </a:r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105400" y="1524000"/>
            <a:ext cx="33528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Services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Mobile </a:t>
            </a:r>
            <a:r>
              <a:rPr lang="en-US" sz="2400" dirty="0" smtClean="0"/>
              <a:t>Banking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Mobile Payment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Foreign </a:t>
            </a:r>
            <a:r>
              <a:rPr lang="en-US" sz="2400" dirty="0" smtClean="0"/>
              <a:t>Remittance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School Payment</a:t>
            </a:r>
          </a:p>
        </p:txBody>
      </p:sp>
    </p:spTree>
    <p:extLst>
      <p:ext uri="{BB962C8B-B14F-4D97-AF65-F5344CB8AC3E}">
        <p14:creationId xmlns:p14="http://schemas.microsoft.com/office/powerpoint/2010/main" val="5724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/>
              <a:t>Findings @ Progoti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125A-3E75-4F81-BB92-81583EF75A2A}" type="datetime3">
              <a:rPr lang="en-US" smtClean="0"/>
              <a:t>6 June 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114800" cy="4462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Culture &amp; </a:t>
            </a:r>
            <a:r>
              <a:rPr lang="en-US" b="1" dirty="0" smtClean="0"/>
              <a:t>Norms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Non-refundable Facilities </a:t>
            </a:r>
            <a:endParaRPr lang="en-US" sz="2400" b="1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Lunch &amp; Snacks </a:t>
            </a:r>
            <a:endParaRPr lang="en-US" sz="2000" i="1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/>
              <a:t>Tea </a:t>
            </a:r>
            <a:r>
              <a:rPr lang="en-US" sz="2000" i="1" dirty="0"/>
              <a:t>&amp; Coffee 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400" b="1" dirty="0"/>
              <a:t>Recreational </a:t>
            </a:r>
            <a:r>
              <a:rPr lang="en-US" sz="2400" b="1" dirty="0" smtClean="0"/>
              <a:t>Facilities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Yearly Excursion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Weekly Tea </a:t>
            </a:r>
            <a:r>
              <a:rPr lang="en-US" sz="2000" i="1" dirty="0" smtClean="0"/>
              <a:t>Party</a:t>
            </a:r>
            <a:endParaRPr lang="en-US" sz="2000" dirty="0" smtClean="0"/>
          </a:p>
          <a:p>
            <a:pPr>
              <a:buFont typeface="Wingdings" pitchFamily="2" charset="2"/>
              <a:buChar char="ü"/>
            </a:pPr>
            <a:r>
              <a:rPr lang="en-US" sz="2400" b="1" dirty="0" smtClean="0"/>
              <a:t>Miscellaneous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Sprint Completion Celebration </a:t>
            </a:r>
            <a:endParaRPr lang="en-US" sz="2000" i="1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i="1" dirty="0"/>
              <a:t>Achievement Celebration </a:t>
            </a:r>
          </a:p>
          <a:p>
            <a:pPr>
              <a:buFont typeface="Wingdings" pitchFamily="2" charset="2"/>
              <a:buChar char="ü"/>
            </a:pPr>
            <a:endParaRPr lang="en-US" sz="2400" i="1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27434" y="5726113"/>
            <a:ext cx="1219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solidFill>
                  <a:schemeClr val="bg1"/>
                </a:solidFill>
                <a:latin typeface="+mj-lt"/>
                <a:cs typeface="+mn-cs"/>
              </a:rPr>
              <a:t>Basel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37034" y="6324600"/>
            <a:ext cx="2895600" cy="365125"/>
          </a:xfrm>
        </p:spPr>
        <p:txBody>
          <a:bodyPr/>
          <a:lstStyle/>
          <a:p>
            <a:r>
              <a:rPr lang="en-US" dirty="0" smtClean="0"/>
              <a:t>Progoti Systems Limited</a:t>
            </a:r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495800" y="1482436"/>
            <a:ext cx="4495800" cy="4613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Company Polices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Salary Cutting </a:t>
            </a:r>
            <a:r>
              <a:rPr lang="en-US" sz="2400" dirty="0" smtClean="0"/>
              <a:t>policy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Internal Communication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Skype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E-mail</a:t>
            </a:r>
          </a:p>
          <a:p>
            <a:pPr marL="0" indent="0">
              <a:buNone/>
            </a:pPr>
            <a:r>
              <a:rPr lang="en-US" b="1" dirty="0"/>
              <a:t>Software Development </a:t>
            </a:r>
            <a:r>
              <a:rPr lang="en-US" b="1" dirty="0" smtClean="0"/>
              <a:t>Methodology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Agile Methodology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Scrum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2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6054</Words>
  <Application>Microsoft Office PowerPoint</Application>
  <PresentationFormat>On-screen Show (4:3)</PresentationFormat>
  <Paragraphs>501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Internship Experience @ Progoti Systems Limited.</vt:lpstr>
      <vt:lpstr>Supervisor:</vt:lpstr>
      <vt:lpstr>Objectives</vt:lpstr>
      <vt:lpstr>My Internship Goal</vt:lpstr>
      <vt:lpstr>Company Overview</vt:lpstr>
      <vt:lpstr>Progoti Systems Limited History</vt:lpstr>
      <vt:lpstr>Vision &amp; Mission</vt:lpstr>
      <vt:lpstr>Solutions &amp; Services</vt:lpstr>
      <vt:lpstr>Findings @ Progoti</vt:lpstr>
      <vt:lpstr>Internship Details</vt:lpstr>
      <vt:lpstr>Daily Tasks &amp; Activities</vt:lpstr>
      <vt:lpstr>Research &amp; Development Projects</vt:lpstr>
      <vt:lpstr>Other Activities</vt:lpstr>
      <vt:lpstr>Technical Skills Acquired</vt:lpstr>
      <vt:lpstr>PowerPoint Presentation</vt:lpstr>
      <vt:lpstr>PowerPoint Presentation</vt:lpstr>
      <vt:lpstr>JavaScript</vt:lpstr>
      <vt:lpstr>JQuery</vt:lpstr>
      <vt:lpstr>Cascading Style Sheet (CSS)</vt:lpstr>
      <vt:lpstr>Subversion</vt:lpstr>
      <vt:lpstr>PowerPoint Presentation</vt:lpstr>
      <vt:lpstr>PowerPoint Presentation</vt:lpstr>
      <vt:lpstr>PowerPoint Presentation</vt:lpstr>
      <vt:lpstr>Professional Learning</vt:lpstr>
      <vt:lpstr>PowerPoint Presentation</vt:lpstr>
      <vt:lpstr>Challenges and Obstacles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Experience @ Progoti Systems Limited.</dc:title>
  <dc:creator>Md.Mostafijur Rahman</dc:creator>
  <cp:lastModifiedBy>User</cp:lastModifiedBy>
  <cp:revision>46</cp:revision>
  <dcterms:created xsi:type="dcterms:W3CDTF">2006-08-16T00:00:00Z</dcterms:created>
  <dcterms:modified xsi:type="dcterms:W3CDTF">2014-06-06T09:18:44Z</dcterms:modified>
</cp:coreProperties>
</file>