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59" r:id="rId3"/>
    <p:sldId id="287" r:id="rId4"/>
    <p:sldId id="290" r:id="rId5"/>
    <p:sldId id="260" r:id="rId6"/>
    <p:sldId id="261" r:id="rId7"/>
    <p:sldId id="263" r:id="rId8"/>
    <p:sldId id="265" r:id="rId9"/>
    <p:sldId id="268" r:id="rId10"/>
    <p:sldId id="267" r:id="rId11"/>
    <p:sldId id="269" r:id="rId12"/>
    <p:sldId id="270" r:id="rId13"/>
    <p:sldId id="271" r:id="rId14"/>
    <p:sldId id="272" r:id="rId15"/>
    <p:sldId id="273" r:id="rId16"/>
    <p:sldId id="288" r:id="rId17"/>
    <p:sldId id="282" r:id="rId18"/>
    <p:sldId id="274" r:id="rId19"/>
    <p:sldId id="275" r:id="rId20"/>
    <p:sldId id="277" r:id="rId21"/>
    <p:sldId id="283" r:id="rId22"/>
    <p:sldId id="284" r:id="rId23"/>
    <p:sldId id="279" r:id="rId24"/>
    <p:sldId id="278" r:id="rId25"/>
    <p:sldId id="285" r:id="rId26"/>
    <p:sldId id="286" r:id="rId27"/>
    <p:sldId id="291" r:id="rId28"/>
    <p:sldId id="281" r:id="rId29"/>
    <p:sldId id="292" r:id="rId30"/>
    <p:sldId id="28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4671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97AD0-8B7E-46B4-9154-980F68991EB0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05E4C-3FE8-4588-B0D0-F15042EDA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18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8CB1-307E-41AA-9AF4-F41D94D67DD4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Fixed Position Dynamic Blocking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90BE-ECAD-453A-B21A-FAEA9B6BEA92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Fixed Position Dynamic Blocking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E8-1A55-4FD0-A55D-61197400944A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Fixed Position Dynamic Blocking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0D22-867C-4A11-925C-0253B7122887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Fixed Position Dynamic Blocking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FDBA-BE2C-4116-9705-12DFDD2A509B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Fixed Position Dynamic Blocking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4087-9FE1-4E14-A7C6-CA52BBD1F57C}" type="datetime1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Fixed Position Dynamic Blocking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262-04EF-42CE-9E2D-D75E426687B7}" type="datetime1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Fixed Position Dynamic Blocking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37DD-DE52-472F-A2D6-E9F3CBE09A60}" type="datetime1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Fixed Position Dynamic Blocking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8B0E-FCD5-4AFE-9C07-4A78631D2322}" type="datetime1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Fixed Position Dynamic Blocking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A622D-AFC9-42BB-AC6E-75F47476EA22}" type="datetime1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Fixed Position Dynamic Blocking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EDA3-1218-46AF-AFC2-A6C991558E02}" type="datetime1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Fixed Position Dynamic Blocking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E103B-84EA-4BF7-A163-001E96EB868B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Fixed Position Dynamic Blocking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81001"/>
            <a:ext cx="8839200" cy="1371600"/>
          </a:xfrm>
        </p:spPr>
        <p:txBody>
          <a:bodyPr>
            <a:normAutofit/>
          </a:bodyPr>
          <a:lstStyle/>
          <a:p>
            <a:pPr marL="0" indent="0"/>
            <a:r>
              <a:rPr lang="en-US" sz="3200" b="1" dirty="0">
                <a:latin typeface="Agency FB" pitchFamily="34" charset="0"/>
              </a:rPr>
              <a:t>Facial Image Analysis Using </a:t>
            </a:r>
            <a:r>
              <a:rPr lang="en-US" sz="3200" b="1" dirty="0" smtClean="0">
                <a:latin typeface="Agency FB" pitchFamily="34" charset="0"/>
              </a:rPr>
              <a:t>Fixed </a:t>
            </a:r>
            <a:r>
              <a:rPr lang="en-US" sz="3200" b="1" dirty="0">
                <a:latin typeface="Agency FB" pitchFamily="34" charset="0"/>
              </a:rPr>
              <a:t>Position Dynamic Size Block: Application in Face and Gender </a:t>
            </a:r>
            <a:r>
              <a:rPr lang="en-US" sz="3200" b="1" dirty="0" smtClean="0">
                <a:latin typeface="Agency FB" pitchFamily="34" charset="0"/>
              </a:rPr>
              <a:t>Recognition </a:t>
            </a:r>
            <a:endParaRPr lang="en-US" sz="3200" b="1" dirty="0">
              <a:latin typeface="Agency FB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2190157"/>
            <a:ext cx="3048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latin typeface="Agency FB" pitchFamily="34" charset="0"/>
              </a:rPr>
              <a:t>Presented By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>
                <a:latin typeface="Agency FB" pitchFamily="34" charset="0"/>
              </a:rPr>
              <a:t>Md. </a:t>
            </a:r>
            <a:r>
              <a:rPr lang="en-US" sz="3600" dirty="0" err="1" smtClean="0">
                <a:latin typeface="Agency FB" pitchFamily="34" charset="0"/>
              </a:rPr>
              <a:t>Mostafijur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Rahman</a:t>
            </a:r>
            <a:r>
              <a:rPr lang="en-US" sz="3600" dirty="0" smtClean="0">
                <a:latin typeface="Agency FB" pitchFamily="34" charset="0"/>
              </a:rPr>
              <a:t/>
            </a:r>
            <a:br>
              <a:rPr lang="en-US" sz="3600" dirty="0" smtClean="0">
                <a:latin typeface="Agency FB" pitchFamily="34" charset="0"/>
              </a:rPr>
            </a:br>
            <a:r>
              <a:rPr lang="en-US" sz="3600" dirty="0" smtClean="0">
                <a:latin typeface="Agency FB" pitchFamily="34" charset="0"/>
              </a:rPr>
              <a:t>BSSE-0312</a:t>
            </a:r>
            <a:endParaRPr lang="en-US" sz="3600" dirty="0">
              <a:latin typeface="Agency FB" pitchFamily="34" charset="0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486400" y="3810000"/>
            <a:ext cx="3581400" cy="23622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  <a:latin typeface="Agency FB" pitchFamily="34" charset="0"/>
              </a:rPr>
              <a:t>Supervised By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Agency FB" pitchFamily="34" charset="0"/>
              </a:rPr>
              <a:t>Dr. Mohammad </a:t>
            </a:r>
            <a:r>
              <a:rPr lang="en-US" dirty="0" err="1" smtClean="0">
                <a:solidFill>
                  <a:schemeClr val="tx1"/>
                </a:solidFill>
                <a:latin typeface="Agency FB" pitchFamily="34" charset="0"/>
              </a:rPr>
              <a:t>Shoyaib</a:t>
            </a:r>
            <a:endParaRPr lang="en-US" dirty="0" smtClean="0">
              <a:solidFill>
                <a:schemeClr val="tx1"/>
              </a:solidFill>
              <a:latin typeface="Agency FB" pitchFamily="34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Agency FB" pitchFamily="34" charset="0"/>
              </a:rPr>
              <a:t>Associate Professor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Agency FB" pitchFamily="34" charset="0"/>
              </a:rPr>
              <a:t>IIT, University of Dhaka </a:t>
            </a:r>
            <a:endParaRPr lang="en-US" dirty="0">
              <a:solidFill>
                <a:schemeClr val="tx1"/>
              </a:solidFill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86800" cy="1143000"/>
          </a:xfrm>
        </p:spPr>
        <p:txBody>
          <a:bodyPr>
            <a:normAutofit/>
          </a:bodyPr>
          <a:lstStyle/>
          <a:p>
            <a:pPr marL="571500" indent="-571500">
              <a:buBlip>
                <a:blip r:embed="rId2"/>
              </a:buBlip>
            </a:pPr>
            <a:r>
              <a:rPr lang="en-US" dirty="0" smtClean="0"/>
              <a:t>Rule 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8B1F-7DC8-467F-83F4-E912CC032A76}" type="datetime1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Fixed Position Dynamic Blocking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600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Eyes are divided into de = floor(</a:t>
            </a:r>
            <a:r>
              <a:rPr lang="en-US" sz="2400" dirty="0" err="1"/>
              <a:t>sqrt</a:t>
            </a:r>
            <a:r>
              <a:rPr lang="en-US" sz="2400" dirty="0"/>
              <a:t>(m)) vertical </a:t>
            </a:r>
            <a:r>
              <a:rPr lang="en-US" sz="2400" dirty="0" smtClean="0"/>
              <a:t>blocks</a:t>
            </a:r>
          </a:p>
          <a:p>
            <a:pPr algn="just"/>
            <a:r>
              <a:rPr lang="en-US" sz="2400" dirty="0" smtClean="0"/>
              <a:t>Mouth </a:t>
            </a:r>
            <a:r>
              <a:rPr lang="en-US" sz="2400" dirty="0"/>
              <a:t>is </a:t>
            </a:r>
            <a:r>
              <a:rPr lang="en-US" sz="2400" dirty="0" smtClean="0"/>
              <a:t>divided into </a:t>
            </a:r>
            <a:r>
              <a:rPr lang="en-US" sz="2400" dirty="0" err="1"/>
              <a:t>dm</a:t>
            </a:r>
            <a:r>
              <a:rPr lang="en-US" sz="2400" dirty="0"/>
              <a:t> = ceil(</a:t>
            </a:r>
            <a:r>
              <a:rPr lang="en-US" sz="2400" dirty="0" err="1"/>
              <a:t>sqrt</a:t>
            </a:r>
            <a:r>
              <a:rPr lang="en-US" sz="2400" dirty="0"/>
              <a:t>(2m)) vertical blocks </a:t>
            </a:r>
            <a:r>
              <a:rPr lang="en-US" sz="2400" dirty="0" smtClean="0"/>
              <a:t>and</a:t>
            </a:r>
          </a:p>
          <a:p>
            <a:pPr algn="just"/>
            <a:r>
              <a:rPr lang="en-US" sz="2400" dirty="0" smtClean="0"/>
              <a:t>Nose </a:t>
            </a:r>
            <a:r>
              <a:rPr lang="en-US" sz="2400" dirty="0"/>
              <a:t>is divided into </a:t>
            </a:r>
            <a:r>
              <a:rPr lang="en-US" sz="2400" dirty="0" err="1"/>
              <a:t>dn</a:t>
            </a:r>
            <a:r>
              <a:rPr lang="en-US" sz="2400" dirty="0"/>
              <a:t> = floor(</a:t>
            </a:r>
            <a:r>
              <a:rPr lang="en-US" sz="2400" dirty="0" err="1"/>
              <a:t>sqrt</a:t>
            </a:r>
            <a:r>
              <a:rPr lang="en-US" sz="2400" dirty="0"/>
              <a:t>(m</a:t>
            </a:r>
            <a:r>
              <a:rPr lang="en-US" sz="2400" dirty="0" smtClean="0"/>
              <a:t>)) blocks</a:t>
            </a:r>
            <a:r>
              <a:rPr lang="en-US" sz="2400" dirty="0"/>
              <a:t>.</a:t>
            </a:r>
          </a:p>
        </p:txBody>
      </p:sp>
      <p:pic>
        <p:nvPicPr>
          <p:cNvPr id="4098" name="Picture 2" descr="G:\8th Semester\SE 801 Thesis\Thesis_2014\Final Report - V-3 (2)\Final Report - V-3\images\fpdsb_rul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90800"/>
            <a:ext cx="731520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2991478" y="5638800"/>
            <a:ext cx="3200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US" sz="1800" dirty="0" smtClean="0"/>
              <a:t>Figure 3: Rule 1 (8×8 blocking)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1863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86800" cy="868362"/>
          </a:xfrm>
        </p:spPr>
        <p:txBody>
          <a:bodyPr>
            <a:normAutofit/>
          </a:bodyPr>
          <a:lstStyle/>
          <a:p>
            <a:pPr marL="571500" indent="-571500">
              <a:buBlip>
                <a:blip r:embed="rId2"/>
              </a:buBlip>
            </a:pPr>
            <a:r>
              <a:rPr lang="en-US" dirty="0" smtClean="0"/>
              <a:t>Rule 2 &amp; 3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8B1F-7DC8-467F-83F4-E912CC032A76}" type="datetime1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Fixed Position Dynamic Blocking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Left eye </a:t>
            </a:r>
            <a:r>
              <a:rPr lang="en-US" sz="2400" dirty="0" smtClean="0"/>
              <a:t>first </a:t>
            </a:r>
            <a:r>
              <a:rPr lang="en-US" sz="2400" dirty="0"/>
              <a:t>block will be </a:t>
            </a:r>
            <a:r>
              <a:rPr lang="en-US" sz="2400" dirty="0" smtClean="0"/>
              <a:t>defined </a:t>
            </a:r>
            <a:r>
              <a:rPr lang="en-US" sz="2400" dirty="0"/>
              <a:t>at B(log2(n), </a:t>
            </a:r>
            <a:r>
              <a:rPr lang="en-US" sz="2400" dirty="0" smtClean="0"/>
              <a:t>log2(m/2</a:t>
            </a:r>
            <a:r>
              <a:rPr lang="en-US" sz="2400" dirty="0"/>
              <a:t>))</a:t>
            </a:r>
            <a:r>
              <a:rPr lang="en-US" sz="2400" dirty="0" err="1"/>
              <a:t>th</a:t>
            </a:r>
            <a:r>
              <a:rPr lang="en-US" sz="2400" dirty="0"/>
              <a:t> block </a:t>
            </a:r>
            <a:r>
              <a:rPr lang="en-US" sz="2400" dirty="0" smtClean="0"/>
              <a:t>using V(1</a:t>
            </a:r>
            <a:r>
              <a:rPr lang="en-US" sz="2400" dirty="0"/>
              <a:t>) landmark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Left eye last block will be </a:t>
            </a:r>
            <a:r>
              <a:rPr lang="en-US" sz="2400" dirty="0" smtClean="0"/>
              <a:t>defined </a:t>
            </a:r>
            <a:r>
              <a:rPr lang="en-US" sz="2400" dirty="0"/>
              <a:t>at B(log2(n), </a:t>
            </a:r>
            <a:r>
              <a:rPr lang="en-US" sz="2400" dirty="0" smtClean="0"/>
              <a:t>log2(m/2</a:t>
            </a:r>
            <a:r>
              <a:rPr lang="en-US" sz="2400" dirty="0"/>
              <a:t>) + de </a:t>
            </a:r>
            <a:r>
              <a:rPr lang="en-US" sz="2400" dirty="0" smtClean="0"/>
              <a:t>-1))</a:t>
            </a:r>
            <a:r>
              <a:rPr lang="en-US" sz="2400" dirty="0" err="1" smtClean="0"/>
              <a:t>th</a:t>
            </a:r>
            <a:r>
              <a:rPr lang="en-US" sz="2400" dirty="0"/>
              <a:t> </a:t>
            </a:r>
            <a:r>
              <a:rPr lang="en-US" sz="2400" dirty="0" smtClean="0"/>
              <a:t>block </a:t>
            </a:r>
            <a:r>
              <a:rPr lang="en-US" sz="2400" dirty="0"/>
              <a:t>using V (2) landmark.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991478" y="5638800"/>
            <a:ext cx="3200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US" sz="1800" dirty="0" smtClean="0"/>
              <a:t>Figure 4: Rule 2 &amp; 3 (8×8 blocking)</a:t>
            </a:r>
            <a:endParaRPr lang="en-US" sz="1800" dirty="0"/>
          </a:p>
        </p:txBody>
      </p:sp>
      <p:pic>
        <p:nvPicPr>
          <p:cNvPr id="5122" name="Picture 2" descr="G:\8th Semester\SE 801 Thesis\Thesis_2014\Final Report - V-3 (2)\Final Report - V-3\images\left_eye_block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040" y="3257550"/>
            <a:ext cx="354696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66800" y="3135868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Landmark V(1)</a:t>
            </a:r>
            <a:endParaRPr lang="en-US" dirty="0"/>
          </a:p>
        </p:txBody>
      </p:sp>
      <p:cxnSp>
        <p:nvCxnSpPr>
          <p:cNvPr id="9" name="Straight Connector 8"/>
          <p:cNvCxnSpPr>
            <a:stCxn id="6" idx="2"/>
          </p:cNvCxnSpPr>
          <p:nvPr/>
        </p:nvCxnSpPr>
        <p:spPr>
          <a:xfrm>
            <a:off x="1846020" y="3505200"/>
            <a:ext cx="1735380" cy="3846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58000" y="3072884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Landmark V(2)</a:t>
            </a:r>
            <a:endParaRPr lang="en-US" dirty="0"/>
          </a:p>
        </p:txBody>
      </p:sp>
      <p:cxnSp>
        <p:nvCxnSpPr>
          <p:cNvPr id="12" name="Straight Connector 11"/>
          <p:cNvCxnSpPr>
            <a:endCxn id="13" idx="1"/>
          </p:cNvCxnSpPr>
          <p:nvPr/>
        </p:nvCxnSpPr>
        <p:spPr>
          <a:xfrm flipV="1">
            <a:off x="5486400" y="3257550"/>
            <a:ext cx="1371600" cy="6323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581400" y="3810000"/>
            <a:ext cx="152400" cy="1848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410200" y="3853785"/>
            <a:ext cx="152400" cy="1848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7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86800" cy="868362"/>
          </a:xfrm>
        </p:spPr>
        <p:txBody>
          <a:bodyPr>
            <a:normAutofit/>
          </a:bodyPr>
          <a:lstStyle/>
          <a:p>
            <a:pPr marL="571500" indent="-571500">
              <a:buBlip>
                <a:blip r:embed="rId2"/>
              </a:buBlip>
            </a:pPr>
            <a:r>
              <a:rPr lang="en-US" dirty="0" smtClean="0"/>
              <a:t>Rule 4 &amp; 5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8B1F-7DC8-467F-83F4-E912CC032A76}" type="datetime1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Fixed Position Dynamic Blocking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Right eye </a:t>
            </a:r>
            <a:r>
              <a:rPr lang="en-US" sz="2400" dirty="0" smtClean="0"/>
              <a:t>first </a:t>
            </a:r>
            <a:r>
              <a:rPr lang="en-US" sz="2400" dirty="0"/>
              <a:t>block will be </a:t>
            </a:r>
            <a:r>
              <a:rPr lang="en-US" sz="2400" dirty="0" smtClean="0"/>
              <a:t>defined </a:t>
            </a:r>
            <a:r>
              <a:rPr lang="en-US" sz="2400" dirty="0"/>
              <a:t>at </a:t>
            </a:r>
            <a:r>
              <a:rPr lang="en-US" sz="2400" dirty="0" smtClean="0"/>
              <a:t>B(log2(n), m- log2(m/2</a:t>
            </a:r>
            <a:r>
              <a:rPr lang="en-US" sz="2400" dirty="0"/>
              <a:t>))</a:t>
            </a:r>
            <a:r>
              <a:rPr lang="en-US" sz="2400" dirty="0" err="1"/>
              <a:t>th</a:t>
            </a:r>
            <a:r>
              <a:rPr lang="en-US" sz="2400" dirty="0"/>
              <a:t> </a:t>
            </a:r>
            <a:r>
              <a:rPr lang="en-US" sz="2400" dirty="0" smtClean="0"/>
              <a:t>block using V(3</a:t>
            </a:r>
            <a:r>
              <a:rPr lang="en-US" sz="2400" dirty="0"/>
              <a:t>) landmark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Right eye last block will be </a:t>
            </a:r>
            <a:r>
              <a:rPr lang="en-US" sz="2400" dirty="0" smtClean="0"/>
              <a:t>defined </a:t>
            </a:r>
            <a:r>
              <a:rPr lang="en-US" sz="2400" dirty="0"/>
              <a:t>at </a:t>
            </a:r>
            <a:r>
              <a:rPr lang="en-US" sz="2400" dirty="0" smtClean="0"/>
              <a:t>B(log2(n), m-log2(m=2)+de - 1)</a:t>
            </a:r>
            <a:r>
              <a:rPr lang="en-US" sz="2400" dirty="0" err="1" smtClean="0"/>
              <a:t>th</a:t>
            </a:r>
            <a:r>
              <a:rPr lang="en-US" sz="2400" dirty="0" smtClean="0"/>
              <a:t> block </a:t>
            </a:r>
            <a:r>
              <a:rPr lang="en-US" sz="2400" dirty="0"/>
              <a:t>using </a:t>
            </a:r>
            <a:r>
              <a:rPr lang="en-US" sz="2400" dirty="0" smtClean="0"/>
              <a:t>V(4</a:t>
            </a:r>
            <a:r>
              <a:rPr lang="en-US" sz="2400" dirty="0"/>
              <a:t>) landmark.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991478" y="5638800"/>
            <a:ext cx="3200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US" sz="1800" dirty="0" smtClean="0"/>
              <a:t>Figure 5: Rule 4 &amp; 5 (8×8 blocking)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3135868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Landmark V(3)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00" y="3072884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Landmark V(4)</a:t>
            </a:r>
            <a:endParaRPr lang="en-US" dirty="0"/>
          </a:p>
        </p:txBody>
      </p:sp>
      <p:pic>
        <p:nvPicPr>
          <p:cNvPr id="6146" name="Picture 2" descr="G:\8th Semester\SE 801 Thesis\Thesis_2014\Final Report - V-3 (2)\Final Report - V-3\images\right_eye_block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971800"/>
            <a:ext cx="3429000" cy="186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/>
          <p:cNvCxnSpPr/>
          <p:nvPr/>
        </p:nvCxnSpPr>
        <p:spPr>
          <a:xfrm>
            <a:off x="1846020" y="3505200"/>
            <a:ext cx="1735380" cy="3846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486400" y="3257550"/>
            <a:ext cx="1371600" cy="6323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581400" y="3810000"/>
            <a:ext cx="152400" cy="1848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410200" y="3853785"/>
            <a:ext cx="152400" cy="1848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8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86800" cy="868362"/>
          </a:xfrm>
        </p:spPr>
        <p:txBody>
          <a:bodyPr>
            <a:normAutofit/>
          </a:bodyPr>
          <a:lstStyle/>
          <a:p>
            <a:pPr marL="571500" indent="-571500">
              <a:buBlip>
                <a:blip r:embed="rId2"/>
              </a:buBlip>
            </a:pPr>
            <a:r>
              <a:rPr lang="en-US" dirty="0" smtClean="0"/>
              <a:t>Rule 6 &amp; 7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8B1F-7DC8-467F-83F4-E912CC032A76}" type="datetime1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Fixed Position Dynamic Blocking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Mouth start block will be </a:t>
            </a:r>
            <a:r>
              <a:rPr lang="en-US" sz="2400" dirty="0" smtClean="0"/>
              <a:t>defined </a:t>
            </a:r>
            <a:r>
              <a:rPr lang="en-US" sz="2400" dirty="0"/>
              <a:t>at </a:t>
            </a:r>
            <a:r>
              <a:rPr lang="en-US" sz="2400" dirty="0" smtClean="0"/>
              <a:t>B(n-log2(n)/2, 3log2(m/2)/2)</a:t>
            </a:r>
            <a:r>
              <a:rPr lang="en-US" sz="2400" dirty="0" err="1" smtClean="0"/>
              <a:t>th</a:t>
            </a:r>
            <a:r>
              <a:rPr lang="en-US" sz="2400" dirty="0" smtClean="0"/>
              <a:t> block </a:t>
            </a:r>
            <a:r>
              <a:rPr lang="en-US" sz="2400" dirty="0"/>
              <a:t>using V (5) landmark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Mouth end block will be </a:t>
            </a:r>
            <a:r>
              <a:rPr lang="en-US" sz="2400" dirty="0" smtClean="0"/>
              <a:t>defined </a:t>
            </a:r>
            <a:r>
              <a:rPr lang="en-US" sz="2400" dirty="0"/>
              <a:t>at </a:t>
            </a:r>
            <a:r>
              <a:rPr lang="en-US" sz="2400" dirty="0" smtClean="0"/>
              <a:t>B(n-log2(n)/2</a:t>
            </a:r>
            <a:r>
              <a:rPr lang="en-US" sz="2400" dirty="0"/>
              <a:t>; </a:t>
            </a:r>
            <a:r>
              <a:rPr lang="en-US" sz="2400" dirty="0" smtClean="0"/>
              <a:t>3log2(m/2)/2+dm-1)</a:t>
            </a:r>
            <a:r>
              <a:rPr lang="en-US" sz="2400" dirty="0" err="1" smtClean="0"/>
              <a:t>th</a:t>
            </a:r>
            <a:r>
              <a:rPr lang="en-US" sz="2400" dirty="0" smtClean="0"/>
              <a:t> </a:t>
            </a:r>
            <a:r>
              <a:rPr lang="en-US" sz="2400" dirty="0"/>
              <a:t>block using V (6) landmark.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991478" y="5638800"/>
            <a:ext cx="3200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US" sz="1800" dirty="0" smtClean="0"/>
              <a:t>Figure 6: Rule 6 &amp; 7 (8×8 blocking)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3135868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Landmark V(5)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00" y="3072884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Landmark V(6)</a:t>
            </a:r>
            <a:endParaRPr lang="en-US" dirty="0"/>
          </a:p>
        </p:txBody>
      </p:sp>
      <p:pic>
        <p:nvPicPr>
          <p:cNvPr id="7170" name="Picture 2" descr="G:\8th Semester\SE 801 Thesis\Thesis_2014\Final Report - V-3 (2)\Final Report - V-3\images\mouth_blocks_onl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124200"/>
            <a:ext cx="28956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>
            <a:endCxn id="22" idx="3"/>
          </p:cNvCxnSpPr>
          <p:nvPr/>
        </p:nvCxnSpPr>
        <p:spPr>
          <a:xfrm>
            <a:off x="1846020" y="3505200"/>
            <a:ext cx="1605298" cy="81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3" idx="5"/>
          </p:cNvCxnSpPr>
          <p:nvPr/>
        </p:nvCxnSpPr>
        <p:spPr>
          <a:xfrm flipV="1">
            <a:off x="5540282" y="3257551"/>
            <a:ext cx="1317718" cy="3291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429000" y="3429000"/>
            <a:ext cx="152400" cy="1848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410200" y="3429000"/>
            <a:ext cx="152400" cy="1848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4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86800" cy="868362"/>
          </a:xfrm>
        </p:spPr>
        <p:txBody>
          <a:bodyPr>
            <a:normAutofit/>
          </a:bodyPr>
          <a:lstStyle/>
          <a:p>
            <a:pPr marL="571500" indent="-571500">
              <a:buBlip>
                <a:blip r:embed="rId2"/>
              </a:buBlip>
            </a:pPr>
            <a:r>
              <a:rPr lang="en-US" dirty="0" smtClean="0"/>
              <a:t>Rule 8 &amp; 9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8B1F-7DC8-467F-83F4-E912CC032A76}" type="datetime1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Fixed Position Dynamic Blocking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Nose start block will be </a:t>
            </a:r>
            <a:r>
              <a:rPr lang="en-US" sz="2400" dirty="0" smtClean="0"/>
              <a:t>defined </a:t>
            </a:r>
            <a:r>
              <a:rPr lang="en-US" sz="2400" dirty="0"/>
              <a:t>at </a:t>
            </a:r>
            <a:r>
              <a:rPr lang="en-US" sz="2400" dirty="0" smtClean="0"/>
              <a:t>B(n-3log2(n</a:t>
            </a:r>
            <a:r>
              <a:rPr lang="en-US" sz="2400" dirty="0"/>
              <a:t>)=2; </a:t>
            </a:r>
            <a:r>
              <a:rPr lang="en-US" sz="2400" dirty="0" smtClean="0"/>
              <a:t>3log2(m/2)/2+1)</a:t>
            </a:r>
            <a:r>
              <a:rPr lang="en-US" sz="2400" dirty="0" err="1" smtClean="0"/>
              <a:t>th</a:t>
            </a:r>
            <a:r>
              <a:rPr lang="en-US" sz="2400" dirty="0" smtClean="0"/>
              <a:t> block </a:t>
            </a:r>
            <a:r>
              <a:rPr lang="en-US" sz="2400" dirty="0"/>
              <a:t>using </a:t>
            </a:r>
            <a:r>
              <a:rPr lang="en-US" sz="2400" dirty="0" smtClean="0"/>
              <a:t>V(7</a:t>
            </a:r>
            <a:r>
              <a:rPr lang="en-US" sz="2400" dirty="0"/>
              <a:t>) landmark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Nose end block will be </a:t>
            </a:r>
            <a:r>
              <a:rPr lang="en-US" sz="2400" dirty="0" smtClean="0"/>
              <a:t>defined </a:t>
            </a:r>
            <a:r>
              <a:rPr lang="en-US" sz="2400" dirty="0"/>
              <a:t>at </a:t>
            </a:r>
            <a:r>
              <a:rPr lang="en-US" sz="2400" dirty="0" smtClean="0"/>
              <a:t>B(n-3log2(n)/2</a:t>
            </a:r>
            <a:r>
              <a:rPr lang="en-US" sz="2400" dirty="0"/>
              <a:t>; </a:t>
            </a:r>
            <a:r>
              <a:rPr lang="en-US" sz="2400" dirty="0" smtClean="0"/>
              <a:t>3log2(m/2)/2 </a:t>
            </a:r>
            <a:r>
              <a:rPr lang="en-US" sz="2400" dirty="0"/>
              <a:t>+ </a:t>
            </a:r>
            <a:r>
              <a:rPr lang="en-US" sz="2400" dirty="0" err="1" smtClean="0"/>
              <a:t>dn</a:t>
            </a:r>
            <a:r>
              <a:rPr lang="en-US" sz="2400" dirty="0" smtClean="0"/>
              <a:t>)</a:t>
            </a:r>
            <a:r>
              <a:rPr lang="en-US" sz="2400" dirty="0" err="1" smtClean="0"/>
              <a:t>th</a:t>
            </a:r>
            <a:r>
              <a:rPr lang="en-US" sz="2400" dirty="0"/>
              <a:t> </a:t>
            </a:r>
            <a:r>
              <a:rPr lang="en-US" sz="2400" dirty="0" smtClean="0"/>
              <a:t>block </a:t>
            </a:r>
            <a:r>
              <a:rPr lang="en-US" sz="2400" dirty="0"/>
              <a:t>using V (8) landmark.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991478" y="5638800"/>
            <a:ext cx="3200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US" sz="1800" dirty="0" smtClean="0"/>
              <a:t>Figure 7: Rule 8 &amp; 9 (8×8 blocking)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3135868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Landmark V(7)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00" y="3072884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Landmark V(8)</a:t>
            </a:r>
            <a:endParaRPr lang="en-US" dirty="0"/>
          </a:p>
        </p:txBody>
      </p:sp>
      <p:pic>
        <p:nvPicPr>
          <p:cNvPr id="8194" name="Picture 2" descr="G:\8th Semester\SE 801 Thesis\Thesis_2014\Final Report - V-3 (2)\Final Report - V-3\images\nose_block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152774"/>
            <a:ext cx="3048000" cy="180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/>
          <p:cNvCxnSpPr>
            <a:stCxn id="6" idx="2"/>
            <a:endCxn id="18" idx="3"/>
          </p:cNvCxnSpPr>
          <p:nvPr/>
        </p:nvCxnSpPr>
        <p:spPr>
          <a:xfrm>
            <a:off x="1846020" y="3505200"/>
            <a:ext cx="1986298" cy="1072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0" idx="5"/>
            <a:endCxn id="13" idx="1"/>
          </p:cNvCxnSpPr>
          <p:nvPr/>
        </p:nvCxnSpPr>
        <p:spPr>
          <a:xfrm flipV="1">
            <a:off x="5921282" y="3257550"/>
            <a:ext cx="936718" cy="13197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810000" y="4419600"/>
            <a:ext cx="152400" cy="1848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791200" y="4419600"/>
            <a:ext cx="152400" cy="1848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4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86800" cy="868362"/>
          </a:xfrm>
        </p:spPr>
        <p:txBody>
          <a:bodyPr>
            <a:normAutofit/>
          </a:bodyPr>
          <a:lstStyle/>
          <a:p>
            <a:pPr marL="571500" indent="-571500">
              <a:buBlip>
                <a:blip r:embed="rId2"/>
              </a:buBlip>
            </a:pPr>
            <a:r>
              <a:rPr lang="en-US" dirty="0" smtClean="0"/>
              <a:t>Rule 10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8B1F-7DC8-467F-83F4-E912CC032A76}" type="datetime1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Fixed Position Dynamic Blocking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All other blocks depend on the blocks </a:t>
            </a:r>
            <a:r>
              <a:rPr lang="en-US" sz="2400" dirty="0" smtClean="0"/>
              <a:t>defined </a:t>
            </a:r>
            <a:r>
              <a:rPr lang="en-US" sz="2400" dirty="0"/>
              <a:t>by the above rules (</a:t>
            </a:r>
            <a:r>
              <a:rPr lang="en-US" sz="2400" dirty="0" smtClean="0"/>
              <a:t>Rule 1-9</a:t>
            </a:r>
            <a:r>
              <a:rPr lang="en-US" sz="2400" dirty="0"/>
              <a:t>).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86200" y="5641075"/>
            <a:ext cx="3200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US" sz="1800" dirty="0" smtClean="0"/>
              <a:t>Figure 8: Rule 10 (8×8 blocking)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3135868"/>
            <a:ext cx="324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Between nose and mouth blocks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105400" y="4419600"/>
            <a:ext cx="152400" cy="1848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286000"/>
            <a:ext cx="27432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609765" y="2106636"/>
            <a:ext cx="1381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Upper eye blocks</a:t>
            </a:r>
            <a:endParaRPr lang="en-US" dirty="0"/>
          </a:p>
        </p:txBody>
      </p:sp>
      <p:cxnSp>
        <p:nvCxnSpPr>
          <p:cNvPr id="21" name="Straight Connector 20"/>
          <p:cNvCxnSpPr>
            <a:stCxn id="9" idx="1"/>
          </p:cNvCxnSpPr>
          <p:nvPr/>
        </p:nvCxnSpPr>
        <p:spPr>
          <a:xfrm flipV="1">
            <a:off x="7010400" y="2442344"/>
            <a:ext cx="609600" cy="3635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648200" y="3276600"/>
            <a:ext cx="152400" cy="1848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257800" y="3276600"/>
            <a:ext cx="152400" cy="1848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715000" y="3276600"/>
            <a:ext cx="152400" cy="1848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477000" y="3276600"/>
            <a:ext cx="152400" cy="1848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6858000" y="2475968"/>
            <a:ext cx="152400" cy="65990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5430672" y="2895600"/>
            <a:ext cx="1427328" cy="512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9" idx="1"/>
          </p:cNvCxnSpPr>
          <p:nvPr/>
        </p:nvCxnSpPr>
        <p:spPr>
          <a:xfrm flipV="1">
            <a:off x="5791200" y="2805918"/>
            <a:ext cx="1219200" cy="5440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17" name="Right Brace 9216"/>
          <p:cNvSpPr/>
          <p:nvPr/>
        </p:nvSpPr>
        <p:spPr>
          <a:xfrm>
            <a:off x="6858000" y="3507475"/>
            <a:ext cx="228600" cy="68580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629099" y="3143023"/>
            <a:ext cx="1381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Lower eye blocks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7029734" y="3478731"/>
            <a:ext cx="609600" cy="3635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9217" idx="1"/>
          </p:cNvCxnSpPr>
          <p:nvPr/>
        </p:nvCxnSpPr>
        <p:spPr>
          <a:xfrm>
            <a:off x="5410200" y="3429000"/>
            <a:ext cx="1676400" cy="421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9217" idx="1"/>
          </p:cNvCxnSpPr>
          <p:nvPr/>
        </p:nvCxnSpPr>
        <p:spPr>
          <a:xfrm>
            <a:off x="5791200" y="3429000"/>
            <a:ext cx="1295400" cy="421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029200" y="4416473"/>
            <a:ext cx="152400" cy="1848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2687308" y="3505200"/>
            <a:ext cx="1904370" cy="838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248400" y="4384058"/>
            <a:ext cx="152400" cy="1848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281684" y="4082385"/>
            <a:ext cx="152400" cy="1848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943600" y="4076131"/>
            <a:ext cx="152400" cy="1848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119638" y="4516135"/>
            <a:ext cx="2080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Lower mouth blocks</a:t>
            </a:r>
            <a:endParaRPr lang="en-US" dirty="0"/>
          </a:p>
        </p:txBody>
      </p:sp>
      <p:cxnSp>
        <p:nvCxnSpPr>
          <p:cNvPr id="61" name="Straight Connector 60"/>
          <p:cNvCxnSpPr>
            <a:stCxn id="59" idx="3"/>
          </p:cNvCxnSpPr>
          <p:nvPr/>
        </p:nvCxnSpPr>
        <p:spPr>
          <a:xfrm>
            <a:off x="3200400" y="4700801"/>
            <a:ext cx="1524000" cy="184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47" idx="4"/>
          </p:cNvCxnSpPr>
          <p:nvPr/>
        </p:nvCxnSpPr>
        <p:spPr>
          <a:xfrm flipV="1">
            <a:off x="4800600" y="4601288"/>
            <a:ext cx="304800" cy="2519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54" idx="4"/>
          </p:cNvCxnSpPr>
          <p:nvPr/>
        </p:nvCxnSpPr>
        <p:spPr>
          <a:xfrm flipV="1">
            <a:off x="4800600" y="4568873"/>
            <a:ext cx="1524000" cy="3165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54" idx="7"/>
          </p:cNvCxnSpPr>
          <p:nvPr/>
        </p:nvCxnSpPr>
        <p:spPr>
          <a:xfrm>
            <a:off x="4648200" y="4361956"/>
            <a:ext cx="1730282" cy="491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47" idx="3"/>
          </p:cNvCxnSpPr>
          <p:nvPr/>
        </p:nvCxnSpPr>
        <p:spPr>
          <a:xfrm>
            <a:off x="4668672" y="4372539"/>
            <a:ext cx="382846" cy="2016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82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marL="571500" indent="-571500">
              <a:buBlip>
                <a:blip r:embed="rId2"/>
              </a:buBlip>
            </a:pPr>
            <a:r>
              <a:rPr lang="en-US" dirty="0" smtClean="0"/>
              <a:t>8×8 dynamic blocking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0D22-867C-4A11-925C-0253B7122887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Fixed Position Dynamic Blocking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42" name="Picture 2" descr="G:\8th Semester\SE 801 Thesis\Thesis_2014\Final Report - V-3 (2)\Final Report - V-3\images\fpdsb_blo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86" y="990601"/>
            <a:ext cx="6269037" cy="495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3275462" y="5969664"/>
            <a:ext cx="3811138" cy="182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Figure 9: Pictorial Structure of 8×8 FPDSB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14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Blip>
                <a:blip r:embed="rId2"/>
              </a:buBlip>
            </a:pPr>
            <a:r>
              <a:rPr lang="en-US" dirty="0" smtClean="0"/>
              <a:t>Histogram Normalization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endParaRPr lang="en-US" sz="2000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𝑏h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𝑛𝑜𝑟𝑚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00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100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𝑏h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algn="just"/>
                <a:r>
                  <a:rPr lang="en-US" sz="2000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is the total number of pixel in the block,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𝑏h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is </a:t>
                </a:r>
                <a:r>
                  <a:rPr lang="en-US" sz="2000" dirty="0"/>
                  <a:t>the values of </a:t>
                </a:r>
                <a:r>
                  <a:rPr lang="en-US" sz="2000" dirty="0" err="1"/>
                  <a:t>i</a:t>
                </a:r>
                <a:r>
                  <a:rPr lang="en-US" sz="2000" dirty="0" err="1" smtClean="0"/>
                  <a:t>’th</a:t>
                </a:r>
                <a:r>
                  <a:rPr lang="en-US" sz="2000" dirty="0" smtClean="0"/>
                  <a:t> histogram bin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0D22-867C-4A11-925C-0253B7122887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Fixed Position Dynamic Blocking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9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524000"/>
          </a:xfrm>
        </p:spPr>
        <p:txBody>
          <a:bodyPr>
            <a:normAutofit/>
          </a:bodyPr>
          <a:lstStyle/>
          <a:p>
            <a:pPr marL="571500" indent="-571500">
              <a:buBlip>
                <a:blip r:embed="rId2"/>
              </a:buBlip>
            </a:pPr>
            <a:r>
              <a:rPr lang="en-US" dirty="0" smtClean="0"/>
              <a:t>Experimental Result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0D22-867C-4A11-925C-0253B7122887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Fixed Position Dynamic Blocking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4191000" y="2743200"/>
            <a:ext cx="685800" cy="7620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3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marL="571500" indent="-571500">
              <a:buBlip>
                <a:blip r:embed="rId2"/>
              </a:buBlip>
            </a:pPr>
            <a:r>
              <a:rPr lang="en-US" dirty="0" smtClean="0"/>
              <a:t>Face Recognition Result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705274"/>
              </p:ext>
            </p:extLst>
          </p:nvPr>
        </p:nvGraphicFramePr>
        <p:xfrm>
          <a:off x="762002" y="1828800"/>
          <a:ext cx="7543796" cy="328766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95398"/>
                <a:gridCol w="1066800"/>
                <a:gridCol w="1371600"/>
                <a:gridCol w="838200"/>
                <a:gridCol w="990600"/>
                <a:gridCol w="1066800"/>
                <a:gridCol w="914398"/>
              </a:tblGrid>
              <a:tr h="533400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 </a:t>
                      </a:r>
                      <a:r>
                        <a:rPr lang="en-US" sz="1600" b="1" dirty="0" smtClean="0">
                          <a:effectLst/>
                        </a:rPr>
                        <a:t>Feature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Uniform Block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FPDSB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02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Match (%)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Mismatch (%)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Avg. (%)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Match (%)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Mismatch (%)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Avg. (%)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13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LBP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66.87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70.43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68.65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69.47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74.60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7030A0"/>
                          </a:solidFill>
                          <a:effectLst/>
                        </a:rPr>
                        <a:t>72.03</a:t>
                      </a:r>
                      <a:endParaRPr lang="en-US" sz="1600" b="1" dirty="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13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LTP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67.77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72.27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70.02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69.97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74.83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7030A0"/>
                          </a:solidFill>
                          <a:effectLst/>
                        </a:rPr>
                        <a:t>72.40</a:t>
                      </a:r>
                      <a:endParaRPr lang="en-US" sz="1600" b="1" dirty="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13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LGP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64.93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69.23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67.08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68.77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71.67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7030A0"/>
                          </a:solidFill>
                          <a:effectLst/>
                        </a:rPr>
                        <a:t>70.22</a:t>
                      </a:r>
                      <a:endParaRPr lang="en-US" sz="1600" b="1" dirty="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0D22-867C-4A11-925C-0253B7122887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Fixed Position Dynamic Blocking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14600" y="1307068"/>
            <a:ext cx="463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1: Face Recognition Accuracy (8×8 FPDSB)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77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Blip>
                <a:blip r:embed="rId2"/>
              </a:buBlip>
            </a:pPr>
            <a:r>
              <a:rPr lang="en-US" dirty="0" smtClean="0"/>
              <a:t>Points to be Ponder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3"/>
              </a:buBlip>
            </a:pPr>
            <a:r>
              <a:rPr lang="en-US" dirty="0" smtClean="0"/>
              <a:t>Motivation</a:t>
            </a:r>
          </a:p>
          <a:p>
            <a:pPr>
              <a:buBlip>
                <a:blip r:embed="rId4"/>
              </a:buBlip>
            </a:pPr>
            <a:r>
              <a:rPr lang="en-US" dirty="0" smtClean="0"/>
              <a:t>Problem Statement</a:t>
            </a:r>
          </a:p>
          <a:p>
            <a:pPr>
              <a:buBlip>
                <a:blip r:embed="rId5"/>
              </a:buBlip>
            </a:pPr>
            <a:r>
              <a:rPr lang="en-US" dirty="0" smtClean="0"/>
              <a:t>Solution Direction</a:t>
            </a:r>
          </a:p>
          <a:p>
            <a:pPr>
              <a:buBlip>
                <a:blip r:embed="rId6"/>
              </a:buBlip>
            </a:pPr>
            <a:r>
              <a:rPr lang="en-US" dirty="0" smtClean="0"/>
              <a:t>Proposed Method</a:t>
            </a:r>
          </a:p>
          <a:p>
            <a:pPr>
              <a:buBlip>
                <a:blip r:embed="rId7"/>
              </a:buBlip>
            </a:pPr>
            <a:r>
              <a:rPr lang="en-US" dirty="0" smtClean="0"/>
              <a:t>Experimental Result</a:t>
            </a:r>
          </a:p>
          <a:p>
            <a:pPr>
              <a:buBlip>
                <a:blip r:embed="rId8"/>
              </a:buBlip>
            </a:pPr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A839-2F48-41CA-B760-F97A06A6A17F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Fixed Position Dynamic Blocking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4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marL="571500" indent="-571500">
              <a:buBlip>
                <a:blip r:embed="rId2"/>
              </a:buBlip>
            </a:pPr>
            <a:r>
              <a:rPr lang="en-US" dirty="0" smtClean="0"/>
              <a:t>Face Recognition Result (cont.)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0D22-867C-4A11-925C-0253B7122887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Fixed Position Dynamic Blocking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42932" y="1307068"/>
            <a:ext cx="675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2: Face Recognition Precision, Recall and F-measure (8×8 FPDSB)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717109"/>
              </p:ext>
            </p:extLst>
          </p:nvPr>
        </p:nvGraphicFramePr>
        <p:xfrm>
          <a:off x="609600" y="2057402"/>
          <a:ext cx="7924800" cy="350175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73629"/>
                <a:gridCol w="752261"/>
                <a:gridCol w="819294"/>
                <a:gridCol w="595850"/>
                <a:gridCol w="670330"/>
                <a:gridCol w="1266180"/>
                <a:gridCol w="1042736"/>
                <a:gridCol w="1504520"/>
              </a:tblGrid>
              <a:tr h="6095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Approach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 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TP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FP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FN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TN 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Precision (%)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Recall (%)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F-measure (%)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20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LBP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2006 </a:t>
                      </a:r>
                      <a:endParaRPr lang="en-US" sz="160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994</a:t>
                      </a:r>
                      <a:endParaRPr lang="en-US" sz="160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C00000"/>
                          </a:solidFill>
                          <a:effectLst/>
                        </a:rPr>
                        <a:t>887</a:t>
                      </a:r>
                      <a:endParaRPr lang="en-US" sz="160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C00000"/>
                          </a:solidFill>
                          <a:effectLst/>
                        </a:rPr>
                        <a:t>2113</a:t>
                      </a:r>
                      <a:endParaRPr lang="en-US" sz="160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C00000"/>
                          </a:solidFill>
                          <a:effectLst/>
                        </a:rPr>
                        <a:t>66.87</a:t>
                      </a:r>
                      <a:endParaRPr lang="en-US" sz="160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C00000"/>
                          </a:solidFill>
                          <a:effectLst/>
                        </a:rPr>
                        <a:t>69.34</a:t>
                      </a:r>
                      <a:endParaRPr lang="en-US" sz="160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68.08</a:t>
                      </a:r>
                      <a:endParaRPr lang="en-US" sz="160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20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LTP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C00000"/>
                          </a:solidFill>
                          <a:effectLst/>
                        </a:rPr>
                        <a:t>2033</a:t>
                      </a:r>
                      <a:endParaRPr lang="en-US" sz="160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967 </a:t>
                      </a:r>
                      <a:endParaRPr lang="en-US" sz="160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832</a:t>
                      </a:r>
                      <a:endParaRPr lang="en-US" sz="160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2168</a:t>
                      </a:r>
                      <a:endParaRPr lang="en-US" sz="160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67.77</a:t>
                      </a:r>
                      <a:endParaRPr lang="en-US" sz="160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C00000"/>
                          </a:solidFill>
                          <a:effectLst/>
                        </a:rPr>
                        <a:t>70.96</a:t>
                      </a:r>
                      <a:endParaRPr lang="en-US" sz="160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69.33</a:t>
                      </a:r>
                      <a:endParaRPr lang="en-US" sz="160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20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LGP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C00000"/>
                          </a:solidFill>
                          <a:effectLst/>
                        </a:rPr>
                        <a:t>1948</a:t>
                      </a:r>
                      <a:endParaRPr lang="en-US" sz="160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C00000"/>
                          </a:solidFill>
                          <a:effectLst/>
                        </a:rPr>
                        <a:t>1052</a:t>
                      </a:r>
                      <a:endParaRPr lang="en-US" sz="160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C00000"/>
                          </a:solidFill>
                          <a:effectLst/>
                        </a:rPr>
                        <a:t>923</a:t>
                      </a:r>
                      <a:endParaRPr lang="en-US" sz="160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C00000"/>
                          </a:solidFill>
                          <a:effectLst/>
                        </a:rPr>
                        <a:t>2077</a:t>
                      </a:r>
                      <a:endParaRPr lang="en-US" sz="160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64.93</a:t>
                      </a:r>
                      <a:endParaRPr lang="en-US" sz="160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67.85</a:t>
                      </a:r>
                      <a:endParaRPr lang="en-US" sz="160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66.36</a:t>
                      </a:r>
                      <a:endParaRPr lang="en-US" sz="160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20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LBP+FPDSB 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7030A0"/>
                          </a:solidFill>
                          <a:effectLst/>
                        </a:rPr>
                        <a:t>2084</a:t>
                      </a:r>
                      <a:endParaRPr lang="en-US" sz="1600" dirty="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7030A0"/>
                          </a:solidFill>
                          <a:effectLst/>
                        </a:rPr>
                        <a:t>916</a:t>
                      </a:r>
                      <a:endParaRPr lang="en-US" sz="160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7030A0"/>
                          </a:solidFill>
                          <a:effectLst/>
                        </a:rPr>
                        <a:t>762</a:t>
                      </a:r>
                      <a:endParaRPr lang="en-US" sz="1600" dirty="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7030A0"/>
                          </a:solidFill>
                          <a:effectLst/>
                        </a:rPr>
                        <a:t>2238</a:t>
                      </a:r>
                      <a:endParaRPr lang="en-US" sz="160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7030A0"/>
                          </a:solidFill>
                          <a:effectLst/>
                        </a:rPr>
                        <a:t>69.47</a:t>
                      </a:r>
                      <a:endParaRPr lang="en-US" sz="160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7030A0"/>
                          </a:solidFill>
                          <a:effectLst/>
                        </a:rPr>
                        <a:t>73.23</a:t>
                      </a:r>
                      <a:endParaRPr lang="en-US" sz="160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7030A0"/>
                          </a:solidFill>
                          <a:effectLst/>
                        </a:rPr>
                        <a:t>71.30</a:t>
                      </a:r>
                      <a:endParaRPr lang="en-US" sz="1600" b="1" dirty="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20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LTP+FPDSB 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7030A0"/>
                          </a:solidFill>
                          <a:effectLst/>
                        </a:rPr>
                        <a:t>2099</a:t>
                      </a:r>
                      <a:endParaRPr lang="en-US" sz="160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7030A0"/>
                          </a:solidFill>
                          <a:effectLst/>
                        </a:rPr>
                        <a:t>901</a:t>
                      </a:r>
                      <a:endParaRPr lang="en-US" sz="160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7030A0"/>
                          </a:solidFill>
                          <a:effectLst/>
                        </a:rPr>
                        <a:t>755</a:t>
                      </a:r>
                      <a:endParaRPr lang="en-US" sz="1600" dirty="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7030A0"/>
                          </a:solidFill>
                          <a:effectLst/>
                        </a:rPr>
                        <a:t>2245</a:t>
                      </a:r>
                      <a:endParaRPr lang="en-US" sz="1600" dirty="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7030A0"/>
                          </a:solidFill>
                          <a:effectLst/>
                        </a:rPr>
                        <a:t>69.97</a:t>
                      </a:r>
                      <a:endParaRPr lang="en-US" sz="1600" dirty="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7030A0"/>
                          </a:solidFill>
                          <a:effectLst/>
                        </a:rPr>
                        <a:t>73.55</a:t>
                      </a:r>
                      <a:endParaRPr lang="en-US" sz="160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7030A0"/>
                          </a:solidFill>
                          <a:effectLst/>
                        </a:rPr>
                        <a:t>71.72</a:t>
                      </a:r>
                      <a:endParaRPr lang="en-US" sz="1600" b="1" dirty="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20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LGP+FPDSB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7030A0"/>
                          </a:solidFill>
                          <a:effectLst/>
                        </a:rPr>
                        <a:t>2063</a:t>
                      </a:r>
                      <a:endParaRPr lang="en-US" sz="160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7030A0"/>
                          </a:solidFill>
                          <a:effectLst/>
                        </a:rPr>
                        <a:t>937</a:t>
                      </a:r>
                      <a:endParaRPr lang="en-US" sz="1600" dirty="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7030A0"/>
                          </a:solidFill>
                          <a:effectLst/>
                        </a:rPr>
                        <a:t>850</a:t>
                      </a:r>
                      <a:endParaRPr lang="en-US" sz="1600" dirty="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7030A0"/>
                          </a:solidFill>
                          <a:effectLst/>
                        </a:rPr>
                        <a:t>2150</a:t>
                      </a:r>
                      <a:endParaRPr lang="en-US" sz="1600" dirty="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7030A0"/>
                          </a:solidFill>
                          <a:effectLst/>
                        </a:rPr>
                        <a:t>68.77</a:t>
                      </a:r>
                      <a:endParaRPr lang="en-US" sz="1600" dirty="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7030A0"/>
                          </a:solidFill>
                          <a:effectLst/>
                        </a:rPr>
                        <a:t>70.82</a:t>
                      </a:r>
                      <a:endParaRPr lang="en-US" sz="1600" dirty="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7030A0"/>
                          </a:solidFill>
                          <a:effectLst/>
                        </a:rPr>
                        <a:t>69.78</a:t>
                      </a:r>
                      <a:endParaRPr lang="en-US" sz="1600" b="1" dirty="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06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marL="571500" indent="-571500">
              <a:buBlip>
                <a:blip r:embed="rId2"/>
              </a:buBlip>
            </a:pPr>
            <a:r>
              <a:rPr lang="en-US" dirty="0" smtClean="0"/>
              <a:t>Face Recognition Result (cont.)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0D22-867C-4A11-925C-0253B7122887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Fixed Position Dynamic Blocking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71600" y="5345668"/>
            <a:ext cx="487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 10: Face Recognition accuracy (8×8 FPDSB)</a:t>
            </a:r>
            <a:endParaRPr lang="en-US" dirty="0"/>
          </a:p>
        </p:txBody>
      </p:sp>
      <p:pic>
        <p:nvPicPr>
          <p:cNvPr id="17410" name="Picture 2" descr="G:\8th Semester\SE 801 Thesis\Thesis_2014\Final Report - V-3 (2)\Final Report - V-3\images\face_accuracy_barcha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66813"/>
            <a:ext cx="8229600" cy="417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05600" y="13716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Recognition rate increased over 3%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78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marL="571500" indent="-571500">
              <a:buBlip>
                <a:blip r:embed="rId2"/>
              </a:buBlip>
            </a:pPr>
            <a:r>
              <a:rPr lang="en-US" dirty="0" smtClean="0"/>
              <a:t>Face Recognition Result (cont.)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0D22-867C-4A11-925C-0253B7122887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Fixed Position Dynamic Blocking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24343" y="5689600"/>
            <a:ext cx="5065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 11: Face Recognition f-measure  (8×8 FPDSB)</a:t>
            </a:r>
            <a:endParaRPr lang="en-US" dirty="0"/>
          </a:p>
        </p:txBody>
      </p:sp>
      <p:pic>
        <p:nvPicPr>
          <p:cNvPr id="18434" name="Picture 2" descr="G:\8th Semester\SE 801 Thesis\Thesis_2014\Final Report - V-3 (2)\Final Report - V-3\images\face_fm_barcha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66813"/>
            <a:ext cx="8229600" cy="452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08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marL="571500" indent="-571500">
              <a:buBlip>
                <a:blip r:embed="rId2"/>
              </a:buBlip>
            </a:pPr>
            <a:r>
              <a:rPr lang="en-US" dirty="0" smtClean="0"/>
              <a:t>Gender Recognition Result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026322"/>
              </p:ext>
            </p:extLst>
          </p:nvPr>
        </p:nvGraphicFramePr>
        <p:xfrm>
          <a:off x="762002" y="1828800"/>
          <a:ext cx="7543796" cy="328766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95398"/>
                <a:gridCol w="1066800"/>
                <a:gridCol w="1371600"/>
                <a:gridCol w="838200"/>
                <a:gridCol w="990600"/>
                <a:gridCol w="1066800"/>
                <a:gridCol w="914398"/>
              </a:tblGrid>
              <a:tr h="533400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 </a:t>
                      </a:r>
                      <a:r>
                        <a:rPr lang="en-US" sz="1600" b="1" dirty="0" smtClean="0">
                          <a:effectLst/>
                        </a:rPr>
                        <a:t>Feature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Uniform Block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FPDSB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02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/>
                          <a:cs typeface="Times New Roman"/>
                        </a:rPr>
                        <a:t>Male (%)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Female (%)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Avg. (%)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Male (%)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Female (%)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Avg. (%)</a:t>
                      </a:r>
                    </a:p>
                  </a:txBody>
                  <a:tcPr marL="68580" marR="68580" marT="0" marB="0"/>
                </a:tc>
              </a:tr>
              <a:tr h="6913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LBP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95.02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73.61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90.21</a:t>
                      </a:r>
                      <a:endParaRPr lang="en-US" sz="160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96.49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83.03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7030A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93.46</a:t>
                      </a:r>
                      <a:endParaRPr lang="en-US" sz="1600" dirty="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13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LTP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95.32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75.12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90.78</a:t>
                      </a:r>
                      <a:endParaRPr lang="en-US" sz="160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96.68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84.54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7030A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93.95</a:t>
                      </a:r>
                      <a:endParaRPr lang="en-US" sz="1600" dirty="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13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LGP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94.54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71.43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89.34</a:t>
                      </a:r>
                      <a:endParaRPr lang="en-US" sz="160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96.39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82.69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7030A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93.31</a:t>
                      </a:r>
                      <a:endParaRPr lang="en-US" sz="1600" dirty="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0D22-867C-4A11-925C-0253B7122887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Fixed Position Dynamic Blocking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14600" y="1307068"/>
            <a:ext cx="4876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3: Gender Recognition Accuracy (8×8 FPDSB)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52800" y="53340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Female Recognition rate increased over 10%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161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pPr marL="571500" indent="-571500">
              <a:buBlip>
                <a:blip r:embed="rId2"/>
              </a:buBlip>
            </a:pPr>
            <a:r>
              <a:rPr lang="en-US" dirty="0" smtClean="0"/>
              <a:t>Gender Recognition Result (cont.)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0D22-867C-4A11-925C-0253B7122887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Fixed Position Dynamic Blocking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42932" y="1307068"/>
            <a:ext cx="6982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4: Gender Recognition Precision, Recall and F-measure (8×8 FPDSB)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107092"/>
              </p:ext>
            </p:extLst>
          </p:nvPr>
        </p:nvGraphicFramePr>
        <p:xfrm>
          <a:off x="609600" y="2057402"/>
          <a:ext cx="7924800" cy="350175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73629"/>
                <a:gridCol w="752261"/>
                <a:gridCol w="819294"/>
                <a:gridCol w="595850"/>
                <a:gridCol w="670330"/>
                <a:gridCol w="1266180"/>
                <a:gridCol w="1042736"/>
                <a:gridCol w="1504520"/>
              </a:tblGrid>
              <a:tr h="6095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Approach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 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TP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FP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FN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TN 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Precision (%)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Recall (%)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F-measure (%)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20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LBP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1948</a:t>
                      </a:r>
                      <a:endParaRPr lang="en-US" sz="160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102</a:t>
                      </a:r>
                      <a:endParaRPr lang="en-US" sz="160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157</a:t>
                      </a:r>
                      <a:endParaRPr lang="en-US" sz="160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438 </a:t>
                      </a:r>
                      <a:endParaRPr lang="en-US" sz="160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95.02</a:t>
                      </a:r>
                      <a:endParaRPr lang="en-US" sz="160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92.54</a:t>
                      </a:r>
                      <a:endParaRPr lang="en-US" sz="160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93.76</a:t>
                      </a:r>
                      <a:endParaRPr lang="en-US" sz="160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20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LTP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1954</a:t>
                      </a:r>
                      <a:endParaRPr lang="en-US" sz="160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96</a:t>
                      </a:r>
                      <a:endParaRPr lang="en-US" sz="160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148</a:t>
                      </a:r>
                      <a:endParaRPr lang="en-US" sz="160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447 </a:t>
                      </a:r>
                      <a:endParaRPr lang="en-US" sz="160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95.32</a:t>
                      </a:r>
                      <a:endParaRPr lang="en-US" sz="160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92.96</a:t>
                      </a:r>
                      <a:endParaRPr lang="en-US" sz="160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94.13</a:t>
                      </a:r>
                      <a:endParaRPr lang="en-US" sz="160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20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LGP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1938</a:t>
                      </a:r>
                      <a:endParaRPr lang="en-US" sz="160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  <a:endParaRPr lang="en-US" sz="160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170</a:t>
                      </a:r>
                      <a:endParaRPr lang="en-US" sz="160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425 </a:t>
                      </a:r>
                      <a:endParaRPr lang="en-US" sz="160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94.54</a:t>
                      </a:r>
                      <a:endParaRPr lang="en-US" sz="160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91.94</a:t>
                      </a:r>
                      <a:endParaRPr lang="en-US" sz="160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93.22</a:t>
                      </a:r>
                      <a:endParaRPr lang="en-US" sz="160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20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LBP+FPDSB 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7030A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1978</a:t>
                      </a:r>
                      <a:endParaRPr lang="en-US" sz="1600" dirty="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7030A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72</a:t>
                      </a:r>
                      <a:endParaRPr lang="en-US" sz="160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7030A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101</a:t>
                      </a:r>
                      <a:endParaRPr lang="en-US" sz="160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7030A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494</a:t>
                      </a:r>
                      <a:endParaRPr lang="en-US" sz="160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7030A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96.49</a:t>
                      </a:r>
                      <a:endParaRPr lang="en-US" sz="160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7030A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95.14</a:t>
                      </a:r>
                      <a:endParaRPr lang="en-US" sz="160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7030A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95.81</a:t>
                      </a:r>
                      <a:endParaRPr lang="en-US" sz="160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20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LTP+FPDSB 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7030A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1982</a:t>
                      </a:r>
                      <a:endParaRPr lang="en-US" sz="160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7030A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68</a:t>
                      </a:r>
                      <a:endParaRPr lang="en-US" sz="160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7030A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92</a:t>
                      </a:r>
                      <a:endParaRPr lang="en-US" sz="1600" dirty="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7030A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503</a:t>
                      </a:r>
                      <a:endParaRPr lang="en-US" sz="160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7030A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96.68</a:t>
                      </a:r>
                      <a:endParaRPr lang="en-US" sz="160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7030A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95.56</a:t>
                      </a:r>
                      <a:endParaRPr lang="en-US" sz="160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7030A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96.12</a:t>
                      </a:r>
                      <a:endParaRPr lang="en-US" sz="160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20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LGP+FPDSB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7030A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1976</a:t>
                      </a:r>
                      <a:endParaRPr lang="en-US" sz="160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7030A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74</a:t>
                      </a:r>
                      <a:endParaRPr lang="en-US" sz="160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7030A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103</a:t>
                      </a:r>
                      <a:endParaRPr lang="en-US" sz="1600" dirty="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7030A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492</a:t>
                      </a:r>
                      <a:endParaRPr lang="en-US" sz="1600" dirty="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7030A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96.39</a:t>
                      </a:r>
                      <a:endParaRPr lang="en-US" sz="1600" dirty="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7030A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95.05</a:t>
                      </a:r>
                      <a:endParaRPr lang="en-US" sz="1600" dirty="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7030A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95.72</a:t>
                      </a:r>
                      <a:endParaRPr lang="en-US" sz="1600" dirty="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60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pPr marL="571500" indent="-571500">
              <a:buBlip>
                <a:blip r:embed="rId2"/>
              </a:buBlip>
            </a:pPr>
            <a:r>
              <a:rPr lang="en-US" dirty="0" smtClean="0"/>
              <a:t>Gender Recognition Result (cont.)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0D22-867C-4A11-925C-0253B7122887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Fixed Position Dynamic Blocking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57400" y="5867400"/>
            <a:ext cx="5149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 12: Gender Recognition accuracy (8×8 FPDSB)</a:t>
            </a:r>
            <a:endParaRPr lang="en-US" dirty="0"/>
          </a:p>
        </p:txBody>
      </p:sp>
      <p:pic>
        <p:nvPicPr>
          <p:cNvPr id="19458" name="Picture 2" descr="G:\8th Semester\SE 801 Thesis\Thesis_2014\Final Report - V-3 (2)\Final Report - V-3\images\gender_accuracy_barcha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66813"/>
            <a:ext cx="8229600" cy="452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705600" y="13716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Recognition rate increased over 3.5%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0791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pPr marL="571500" indent="-571500">
              <a:buBlip>
                <a:blip r:embed="rId2"/>
              </a:buBlip>
            </a:pPr>
            <a:r>
              <a:rPr lang="en-US" dirty="0" smtClean="0"/>
              <a:t>Gender Recognition Result (cont.)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0D22-867C-4A11-925C-0253B7122887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Fixed Position Dynamic Blocking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57400" y="5867400"/>
            <a:ext cx="5324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 13: Gender Recognition F-measure (8×8 FPDSB)</a:t>
            </a:r>
            <a:endParaRPr lang="en-US" dirty="0"/>
          </a:p>
        </p:txBody>
      </p:sp>
      <p:pic>
        <p:nvPicPr>
          <p:cNvPr id="20482" name="Picture 2" descr="G:\8th Semester\SE 801 Thesis\Thesis_2014\Final Report - V-3 (2)\Final Report - V-3\images\gender_fm_barcha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66813"/>
            <a:ext cx="8229600" cy="452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73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/>
              <a:t>Shanto</a:t>
            </a:r>
            <a:r>
              <a:rPr lang="en-US" sz="2400" dirty="0"/>
              <a:t> </a:t>
            </a:r>
            <a:r>
              <a:rPr lang="en-US" sz="2400" dirty="0" err="1"/>
              <a:t>Rahman</a:t>
            </a:r>
            <a:r>
              <a:rPr lang="en-US" sz="2400" dirty="0"/>
              <a:t>, Md. </a:t>
            </a:r>
            <a:r>
              <a:rPr lang="en-US" sz="2400" dirty="0" err="1" smtClean="0"/>
              <a:t>Mostafijur</a:t>
            </a:r>
            <a:r>
              <a:rPr lang="en-US" sz="2400" dirty="0"/>
              <a:t> </a:t>
            </a:r>
            <a:r>
              <a:rPr lang="en-US" sz="2400" dirty="0" err="1" smtClean="0"/>
              <a:t>Rahman</a:t>
            </a:r>
            <a:r>
              <a:rPr lang="en-US" sz="2400" dirty="0"/>
              <a:t>, Khalid </a:t>
            </a:r>
            <a:r>
              <a:rPr lang="en-US" sz="2400" dirty="0" err="1"/>
              <a:t>Hossain</a:t>
            </a:r>
            <a:r>
              <a:rPr lang="en-US" sz="2400" dirty="0"/>
              <a:t>, Shah </a:t>
            </a:r>
            <a:r>
              <a:rPr lang="en-US" sz="2400" dirty="0" err="1"/>
              <a:t>Mostofa</a:t>
            </a:r>
            <a:r>
              <a:rPr lang="en-US" sz="2400" dirty="0"/>
              <a:t> </a:t>
            </a:r>
            <a:r>
              <a:rPr lang="en-US" sz="2400" dirty="0" err="1"/>
              <a:t>Khaled</a:t>
            </a:r>
            <a:r>
              <a:rPr lang="en-US" sz="2400" dirty="0"/>
              <a:t>, Dr. Mohammad </a:t>
            </a:r>
            <a:r>
              <a:rPr lang="en-US" sz="2400" dirty="0" err="1"/>
              <a:t>Shoyaib</a:t>
            </a:r>
            <a:r>
              <a:rPr lang="en-US" sz="2400" dirty="0"/>
              <a:t>, "Image Enhancement in Spatial Domain</a:t>
            </a:r>
            <a:r>
              <a:rPr lang="en-US" sz="2400" dirty="0" smtClean="0"/>
              <a:t>: A </a:t>
            </a:r>
            <a:r>
              <a:rPr lang="en-US" sz="2400" dirty="0"/>
              <a:t>Comprehensive Study", </a:t>
            </a:r>
            <a:r>
              <a:rPr lang="en-US" sz="2400" i="1" dirty="0"/>
              <a:t>International Conference on Computer and Information Technology (ICCIT), 2014</a:t>
            </a:r>
            <a:r>
              <a:rPr lang="en-US" sz="2400" dirty="0"/>
              <a:t> (accepted</a:t>
            </a:r>
            <a:r>
              <a:rPr lang="en-US" sz="2400" dirty="0" smtClean="0"/>
              <a:t>).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0D22-867C-4A11-925C-0253B7122887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Fixed Position Dynamic Blocking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2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Blip>
                <a:blip r:embed="rId2"/>
              </a:buBlip>
            </a:pPr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00399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Our proposed FPDSB performs </a:t>
            </a:r>
            <a:r>
              <a:rPr lang="en-US" sz="2400" dirty="0"/>
              <a:t>well on real life images in </a:t>
            </a:r>
            <a:r>
              <a:rPr lang="en-US" sz="2400" dirty="0" smtClean="0"/>
              <a:t>uncontrolled situation.</a:t>
            </a:r>
          </a:p>
          <a:p>
            <a:pPr algn="just"/>
            <a:r>
              <a:rPr lang="en-US" sz="2400" dirty="0" smtClean="0"/>
              <a:t>Female recognition rate is significantly increased</a:t>
            </a:r>
          </a:p>
          <a:p>
            <a:pPr algn="just"/>
            <a:r>
              <a:rPr lang="en-US" sz="2400" dirty="0" smtClean="0"/>
              <a:t>This </a:t>
            </a:r>
            <a:r>
              <a:rPr lang="en-US" sz="2400" dirty="0"/>
              <a:t>blocking scheme </a:t>
            </a:r>
            <a:r>
              <a:rPr lang="en-US" sz="2400" dirty="0" smtClean="0"/>
              <a:t>can be implemented for many other facial image based recognition systems. </a:t>
            </a:r>
          </a:p>
          <a:p>
            <a:pPr algn="just"/>
            <a:r>
              <a:rPr lang="en-US" sz="2400" dirty="0" smtClean="0"/>
              <a:t>This blocking scheme can be implemented using our own feature descriptor.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0D22-867C-4A11-925C-0253B7122887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Fixed Position Dynamic Blocking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1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b="1" dirty="0" smtClean="0"/>
              <a:t>Any Question?</a:t>
            </a:r>
            <a:endParaRPr lang="en-US" sz="4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0D22-867C-4A11-925C-0253B7122887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Fixed Position Dynamic Blocking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5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Blip>
                <a:blip r:embed="rId2"/>
              </a:buBlip>
            </a:pPr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Many application areas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Face, gender, expression recognition, age estimation</a:t>
            </a:r>
            <a:r>
              <a:rPr lang="en-US" sz="2400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Recent </a:t>
            </a:r>
            <a:r>
              <a:rPr lang="en-US" sz="2400" smtClean="0"/>
              <a:t>studies </a:t>
            </a:r>
            <a:r>
              <a:rPr lang="en-US" sz="2400" smtClean="0"/>
              <a:t>show</a:t>
            </a: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Market size of face recognition base applications will reach at $6.5 Billions </a:t>
            </a:r>
            <a:r>
              <a:rPr lang="en-US" sz="2000" dirty="0"/>
              <a:t>within </a:t>
            </a:r>
            <a:r>
              <a:rPr lang="en-US" sz="2000" dirty="0" smtClean="0"/>
              <a:t>2018[1].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Compound Annual Growth Rate (CAGR) of 27.7% from 2013 to 2018</a:t>
            </a:r>
            <a:r>
              <a:rPr lang="en-US" sz="2000" dirty="0" smtClean="0"/>
              <a:t>. [1].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Mainly two approaches of facial image analysis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Holistic approaches are fast and provide reasonable accurate result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Existing methods fails due to size and pose variation</a:t>
            </a:r>
          </a:p>
          <a:p>
            <a:pPr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0D22-867C-4A11-925C-0253B7122887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Fixed Position Dynamic Blocking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9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466" y="1600200"/>
            <a:ext cx="8839200" cy="2209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[</a:t>
            </a:r>
            <a:r>
              <a:rPr lang="en-US" sz="2400" dirty="0" smtClean="0"/>
              <a:t>1] http</a:t>
            </a:r>
            <a:r>
              <a:rPr lang="en-US" sz="2400" dirty="0"/>
              <a:t>://</a:t>
            </a:r>
            <a:r>
              <a:rPr lang="en-US" sz="2400" dirty="0" smtClean="0"/>
              <a:t>www.prnewswire.co.uk/news-releases/facial-recognition-market-to-see-277-cagr-to-2018-analysis-of emotion-thermal-mobile-forensic-2d-3d-and-cloud-based-facial-recognition-273373811.html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0D22-867C-4A11-925C-0253B7122887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Fixed Position Dynamic Blocking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5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steps in recognition system using facial </a:t>
            </a:r>
            <a:r>
              <a:rPr lang="en-US" dirty="0"/>
              <a:t>i</a:t>
            </a:r>
            <a:r>
              <a:rPr lang="en-US" dirty="0" smtClean="0"/>
              <a:t>mage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0D22-867C-4A11-925C-0253B7122887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Fixed Position Dynamic Blocking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Pentagon 7"/>
          <p:cNvSpPr/>
          <p:nvPr/>
        </p:nvSpPr>
        <p:spPr>
          <a:xfrm>
            <a:off x="228600" y="3124200"/>
            <a:ext cx="1676400" cy="914400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</a:t>
            </a:r>
            <a:r>
              <a:rPr lang="en-US" dirty="0" smtClean="0"/>
              <a:t>Acquisition</a:t>
            </a:r>
            <a:endParaRPr lang="en-US" dirty="0"/>
          </a:p>
        </p:txBody>
      </p:sp>
      <p:sp>
        <p:nvSpPr>
          <p:cNvPr id="9" name="Chevron 8"/>
          <p:cNvSpPr/>
          <p:nvPr/>
        </p:nvSpPr>
        <p:spPr>
          <a:xfrm>
            <a:off x="1600200" y="3124200"/>
            <a:ext cx="2057400" cy="914400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Face Detection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3352800" y="3124200"/>
            <a:ext cx="2057400" cy="914400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Block Definition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5105400" y="3124200"/>
            <a:ext cx="2057400" cy="914400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 Extraction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6858000" y="3124200"/>
            <a:ext cx="2362200" cy="914400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Classification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61679" y="4953000"/>
            <a:ext cx="546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1: Steps in recognition systems using facial image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43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Blip>
                <a:blip r:embed="rId2"/>
              </a:buBlip>
            </a:pPr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Blip>
                <a:blip r:embed="rId3"/>
              </a:buBlip>
            </a:pPr>
            <a:r>
              <a:rPr lang="en-US" dirty="0" smtClean="0"/>
              <a:t> </a:t>
            </a:r>
            <a:r>
              <a:rPr lang="en-US" sz="2400" dirty="0" smtClean="0"/>
              <a:t>Recognition rate falls down due to pose and size variation while using 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400" dirty="0" smtClean="0"/>
              <a:t>Holistic Method (Whole face information) and 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400" dirty="0" smtClean="0"/>
              <a:t>Uniform Blocking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6B91-2DC9-4A58-93E1-8A4F7AAE0343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Fixed Position Dynamic Blocking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Blip>
                <a:blip r:embed="rId2"/>
              </a:buBlip>
            </a:pPr>
            <a:r>
              <a:rPr lang="en-US" dirty="0" smtClean="0"/>
              <a:t>Problem Statement (cont.)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29718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00200"/>
            <a:ext cx="29718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161197" y="5410200"/>
            <a:ext cx="2819400" cy="457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/>
              <a:t>(a) Frontal face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5715000" y="5334000"/>
                <a:ext cx="2971800" cy="457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itchFamily="34" charset="0"/>
                  <a:buNone/>
                </a:pPr>
                <a:r>
                  <a:rPr lang="en-US" sz="1800" dirty="0" smtClean="0"/>
                  <a:t>(b)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</a:rPr>
                          <m:t>60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sz="1800" dirty="0" smtClean="0"/>
                  <a:t> rotated image</a:t>
                </a:r>
                <a:endParaRPr lang="en-US" sz="1800" dirty="0"/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5334000"/>
                <a:ext cx="2971800" cy="457200"/>
              </a:xfrm>
              <a:prstGeom prst="rect">
                <a:avLst/>
              </a:prstGeom>
              <a:blipFill rotWithShape="1">
                <a:blip r:embed="rId5"/>
                <a:stretch>
                  <a:fillRect l="-1848" t="-6667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/>
          <p:cNvSpPr txBox="1">
            <a:spLocks/>
          </p:cNvSpPr>
          <p:nvPr/>
        </p:nvSpPr>
        <p:spPr>
          <a:xfrm>
            <a:off x="2552700" y="5943600"/>
            <a:ext cx="4610100" cy="3429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US" sz="1800" dirty="0" smtClean="0"/>
              <a:t>Figure 2: Same person in different pose</a:t>
            </a:r>
            <a:endParaRPr lang="en-US" sz="1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541B-89FF-428A-9C8A-E257A502AA80}" type="datetime1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Fixed Position Dynamic Blocking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33" name="Picture 9" descr="G:\8th Semester\SE 801 Thesis\Thesis_2014\Final Report - V-3 (2)\Final Report - V-3\images\raju_cropped_gri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29718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:\8th Semester\SE 801 Thesis\Thesis_2014\Final Report - V-3 (2)\Final Report - V-3\images\60angle_raju_gri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00200"/>
            <a:ext cx="29718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ontent Placeholder 2"/>
          <p:cNvSpPr txBox="1">
            <a:spLocks/>
          </p:cNvSpPr>
          <p:nvPr/>
        </p:nvSpPr>
        <p:spPr>
          <a:xfrm>
            <a:off x="2895600" y="5933023"/>
            <a:ext cx="4610100" cy="3429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US" sz="1800" dirty="0" smtClean="0"/>
              <a:t>Figure 2:  Uniform blocking</a:t>
            </a:r>
            <a:endParaRPr lang="en-US" sz="1800" dirty="0"/>
          </a:p>
        </p:txBody>
      </p:sp>
      <p:sp>
        <p:nvSpPr>
          <p:cNvPr id="14" name="Rectangle 13"/>
          <p:cNvSpPr/>
          <p:nvPr/>
        </p:nvSpPr>
        <p:spPr>
          <a:xfrm>
            <a:off x="5791200" y="2645391"/>
            <a:ext cx="381000" cy="30252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26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15100" y="2657607"/>
            <a:ext cx="381000" cy="30252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28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858000" y="2657607"/>
            <a:ext cx="381000" cy="30252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29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858000" y="2960132"/>
            <a:ext cx="381000" cy="30252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37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95600" y="2676225"/>
            <a:ext cx="381000" cy="30252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30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52600" y="2645392"/>
            <a:ext cx="381000" cy="32413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27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131894" y="2645391"/>
            <a:ext cx="381000" cy="32640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28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276600" y="2677362"/>
            <a:ext cx="381000" cy="30252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31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95600" y="2971800"/>
            <a:ext cx="381000" cy="3810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38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76600" y="2971800"/>
            <a:ext cx="381000" cy="3810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39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88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  <p:bldP spid="12" grpId="0"/>
      <p:bldP spid="20" grpId="0"/>
      <p:bldP spid="1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Blip>
                <a:blip r:embed="rId2"/>
              </a:buBlip>
            </a:pPr>
            <a:r>
              <a:rPr lang="en-US" dirty="0" smtClean="0"/>
              <a:t>Solution Direction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8B1F-7DC8-467F-83F4-E912CC032A76}" type="datetime1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Fixed Position Dynamic Blocking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4400" y="1752600"/>
            <a:ext cx="769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en-US" sz="2400" dirty="0" smtClean="0"/>
              <a:t>Based on eyes, nose and mouth landmarks, we can divide faces into </a:t>
            </a:r>
          </a:p>
          <a:p>
            <a:pPr marL="742950" lvl="1" indent="-285750" algn="just">
              <a:buFont typeface="Wingdings" pitchFamily="2" charset="2"/>
              <a:buChar char="§"/>
            </a:pPr>
            <a:r>
              <a:rPr lang="en-US" sz="2400" dirty="0" smtClean="0"/>
              <a:t>Appropriate position</a:t>
            </a:r>
          </a:p>
          <a:p>
            <a:pPr marL="742950" lvl="1" indent="-285750" algn="just">
              <a:buFont typeface="Wingdings" pitchFamily="2" charset="2"/>
              <a:buChar char="§"/>
            </a:pPr>
            <a:r>
              <a:rPr lang="en-US" sz="2400" dirty="0" smtClean="0"/>
              <a:t>Dynamic size blocks</a:t>
            </a:r>
          </a:p>
        </p:txBody>
      </p:sp>
    </p:spTree>
    <p:extLst>
      <p:ext uri="{BB962C8B-B14F-4D97-AF65-F5344CB8AC3E}">
        <p14:creationId xmlns:p14="http://schemas.microsoft.com/office/powerpoint/2010/main" val="197948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8B1F-7DC8-467F-83F4-E912CC032A76}" type="datetime1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Fixed Position Dynamic Blocking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19200" y="381000"/>
            <a:ext cx="6477000" cy="1143000"/>
          </a:xfrm>
        </p:spPr>
        <p:txBody>
          <a:bodyPr/>
          <a:lstStyle/>
          <a:p>
            <a:pPr marL="571500" indent="-571500">
              <a:buBlip>
                <a:blip r:embed="rId2"/>
              </a:buBlip>
            </a:pPr>
            <a:r>
              <a:rPr lang="en-US" b="1" dirty="0" smtClean="0"/>
              <a:t>Proposed Method</a:t>
            </a:r>
            <a:endParaRPr lang="en-US" b="1" dirty="0"/>
          </a:p>
        </p:txBody>
      </p:sp>
      <p:sp>
        <p:nvSpPr>
          <p:cNvPr id="11" name="Pentagon 10"/>
          <p:cNvSpPr/>
          <p:nvPr/>
        </p:nvSpPr>
        <p:spPr>
          <a:xfrm>
            <a:off x="609600" y="5029200"/>
            <a:ext cx="2209800" cy="838200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Landmark Localization</a:t>
            </a:r>
            <a:endParaRPr lang="en-US" dirty="0"/>
          </a:p>
        </p:txBody>
      </p:sp>
      <p:sp>
        <p:nvSpPr>
          <p:cNvPr id="12" name="Chevron 11"/>
          <p:cNvSpPr/>
          <p:nvPr/>
        </p:nvSpPr>
        <p:spPr>
          <a:xfrm>
            <a:off x="5067300" y="5105400"/>
            <a:ext cx="2324100" cy="83820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Dynamic Size Blocking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24765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 descr="G:\8th Semester\SE 801 Thesis\Thesis_2014\Final Report - V-3 (2)\Final Report - V-3\images\FPDSB_fullExamp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447800"/>
            <a:ext cx="2669844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/>
          <p:cNvCxnSpPr>
            <a:endCxn id="13315" idx="1"/>
          </p:cNvCxnSpPr>
          <p:nvPr/>
        </p:nvCxnSpPr>
        <p:spPr>
          <a:xfrm flipV="1">
            <a:off x="4495800" y="1800225"/>
            <a:ext cx="2309884" cy="6381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315" name="Picture 3" descr="G:\8th Semester\SE 801 Thesis\Thesis_2014\Final Report - V-3 (2)\Final Report - V-3\images\left_eye_block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684" y="1447800"/>
            <a:ext cx="1576316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G:\8th Semester\SE 801 Thesis\Thesis_2014\Final Report - V-3 (2)\Final Report - V-3\images\right_eye_block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684" y="2286000"/>
            <a:ext cx="1576316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/>
          <p:cNvCxnSpPr>
            <a:endCxn id="13316" idx="1"/>
          </p:cNvCxnSpPr>
          <p:nvPr/>
        </p:nvCxnSpPr>
        <p:spPr>
          <a:xfrm>
            <a:off x="5650742" y="2628900"/>
            <a:ext cx="115494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317" name="Picture 5" descr="G:\8th Semester\SE 801 Thesis\Thesis_2014\Final Report - V-3 (2)\Final Report - V-3\images\mouth_blocks_only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684" y="3886200"/>
            <a:ext cx="1576316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/>
          <p:cNvCxnSpPr>
            <a:endCxn id="13317" idx="1"/>
          </p:cNvCxnSpPr>
          <p:nvPr/>
        </p:nvCxnSpPr>
        <p:spPr>
          <a:xfrm>
            <a:off x="4953000" y="3886200"/>
            <a:ext cx="1852684" cy="3429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13318" idx="1"/>
          </p:cNvCxnSpPr>
          <p:nvPr/>
        </p:nvCxnSpPr>
        <p:spPr>
          <a:xfrm>
            <a:off x="5163403" y="3352800"/>
            <a:ext cx="1642281" cy="1143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318" name="Picture 6" descr="G:\8th Semester\SE 801 Thesis\Thesis_2014\Final Report - V-3 (2)\Final Report - V-3\images\nose_block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684" y="3124200"/>
            <a:ext cx="157631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9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0D22-867C-4A11-925C-0253B7122887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Fixed Position Dynamic Blocking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1080448" y="2532798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Tx/>
              <a:buBlip>
                <a:blip r:embed="rId2"/>
              </a:buBlip>
            </a:pPr>
            <a:r>
              <a:rPr lang="en-US" b="1" dirty="0" smtClean="0"/>
              <a:t>Rules  </a:t>
            </a:r>
            <a:endParaRPr lang="en-US" b="1" dirty="0"/>
          </a:p>
        </p:txBody>
      </p:sp>
      <p:sp>
        <p:nvSpPr>
          <p:cNvPr id="8" name="Right Arrow 7"/>
          <p:cNvSpPr/>
          <p:nvPr/>
        </p:nvSpPr>
        <p:spPr>
          <a:xfrm>
            <a:off x="5105400" y="2895600"/>
            <a:ext cx="1066800" cy="5334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9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1218</Words>
  <Application>Microsoft Office PowerPoint</Application>
  <PresentationFormat>On-screen Show (4:3)</PresentationFormat>
  <Paragraphs>392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Agency FB</vt:lpstr>
      <vt:lpstr>Arial</vt:lpstr>
      <vt:lpstr>Calibri</vt:lpstr>
      <vt:lpstr>Cambria Math</vt:lpstr>
      <vt:lpstr>Times New Roman</vt:lpstr>
      <vt:lpstr>Wingdings</vt:lpstr>
      <vt:lpstr>Office Theme</vt:lpstr>
      <vt:lpstr>Facial Image Analysis Using Fixed Position Dynamic Size Block: Application in Face and Gender Recognition </vt:lpstr>
      <vt:lpstr>Points to be Ponder</vt:lpstr>
      <vt:lpstr>Motivation</vt:lpstr>
      <vt:lpstr>Basic steps in recognition system using facial image</vt:lpstr>
      <vt:lpstr>Problem Statement</vt:lpstr>
      <vt:lpstr>Problem Statement (cont.)</vt:lpstr>
      <vt:lpstr>Solution Direction</vt:lpstr>
      <vt:lpstr>Proposed Method</vt:lpstr>
      <vt:lpstr>PowerPoint Presentation</vt:lpstr>
      <vt:lpstr>Rule 1</vt:lpstr>
      <vt:lpstr>Rule 2 &amp; 3</vt:lpstr>
      <vt:lpstr>Rule 4 &amp; 5</vt:lpstr>
      <vt:lpstr>Rule 6 &amp; 7</vt:lpstr>
      <vt:lpstr>Rule 8 &amp; 9</vt:lpstr>
      <vt:lpstr>Rule 10</vt:lpstr>
      <vt:lpstr>8×8 dynamic blocking</vt:lpstr>
      <vt:lpstr>Histogram Normalization</vt:lpstr>
      <vt:lpstr>Experimental Result </vt:lpstr>
      <vt:lpstr>Face Recognition Result</vt:lpstr>
      <vt:lpstr>Face Recognition Result (cont.)</vt:lpstr>
      <vt:lpstr>Face Recognition Result (cont.)</vt:lpstr>
      <vt:lpstr>Face Recognition Result (cont.)</vt:lpstr>
      <vt:lpstr>Gender Recognition Result</vt:lpstr>
      <vt:lpstr>Gender Recognition Result (cont.)</vt:lpstr>
      <vt:lpstr>Gender Recognition Result (cont.)</vt:lpstr>
      <vt:lpstr>Gender Recognition Result (cont.)</vt:lpstr>
      <vt:lpstr>Publication</vt:lpstr>
      <vt:lpstr>Conclusion</vt:lpstr>
      <vt:lpstr>Q &amp; A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Thesis Presentation</dc:title>
  <dc:creator>USER</dc:creator>
  <cp:lastModifiedBy>CSE-BU</cp:lastModifiedBy>
  <cp:revision>272</cp:revision>
  <dcterms:created xsi:type="dcterms:W3CDTF">2006-08-16T00:00:00Z</dcterms:created>
  <dcterms:modified xsi:type="dcterms:W3CDTF">2020-10-29T13:34:49Z</dcterms:modified>
</cp:coreProperties>
</file>