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5" r:id="rId5"/>
    <p:sldId id="292" r:id="rId6"/>
    <p:sldId id="628" r:id="rId7"/>
    <p:sldId id="629" r:id="rId8"/>
    <p:sldId id="286" r:id="rId9"/>
    <p:sldId id="635" r:id="rId10"/>
    <p:sldId id="300" r:id="rId11"/>
    <p:sldId id="30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915927-08C8-436C-BF99-0DC0733C6FA1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899A67-3704-4DE5-BBE7-CEAE8565E22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9A67-3704-4DE5-BBE7-CEAE8565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3B28-A1CC-459F-BBDB-7D271689FAC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E5A4-B3E6-4FE9-AF31-CDDB78C67E35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26CB-F69E-4E4B-8103-FB36DF2C1B6C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119E9BD-E40C-48E3-A171-05CF17F23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4745-D837-46A9-99A7-D52E3ACD84D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D9BE-0EB2-4C34-9A8E-E3E0F00EEEBF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AE12-C026-481D-AB8D-CF70F8DF6A6C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3AD1-9724-4DB3-8853-9B6BBCDA4646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6B3C-79C3-4D80-9463-16EE62CC5E1A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E37F-24A9-4251-8300-91249C82C28D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DFD-029A-416D-9EE4-38E366C98A5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66C0-934F-4085-8919-92D71CCC3D0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ED60C6-CCC6-40DD-AA64-F6B3A70DD11C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MBA- 6113, Managing Operations and Quality_Lecture 1_ Dr. Saad Hasan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6F8703-367C-4C0B-B42F-101EDB04B4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haquegroup.com/17b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458200" cy="2590800"/>
          </a:xfrm>
        </p:spPr>
        <p:txBody>
          <a:bodyPr>
            <a:norm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Concept of Product and Services</a:t>
            </a:r>
            <a:br>
              <a:rPr lang="en-US" sz="3200" b="1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09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DB772F4-93A2-42A2-8332-78FB642A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None/>
              <a:defRPr/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 Analysis</a:t>
            </a:r>
          </a:p>
          <a:p>
            <a:pPr marL="533400" indent="-533400">
              <a:defRPr/>
            </a:pPr>
            <a:endParaRPr lang="en-US" sz="2800" b="1" dirty="0">
              <a:latin typeface="Lucida Sans Unicode" pitchFamily="34" charset="0"/>
              <a:cs typeface="Arial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	Analysis 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is the complete analysis of the company’s situation in a </a:t>
            </a:r>
            <a:r>
              <a:rPr lang="en-US" sz="28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8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W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</a:t>
            </a:r>
            <a:r>
              <a:rPr lang="en-US" sz="28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analysis that evaluates the company’s: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800" dirty="0">
              <a:latin typeface="Tahoma" pitchFamily="34" charset="0"/>
              <a:cs typeface="Tahoma" pitchFamily="34" charset="0"/>
            </a:endParaRPr>
          </a:p>
          <a:p>
            <a:pPr marL="1447800" lvl="2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Strengths</a:t>
            </a:r>
          </a:p>
          <a:p>
            <a:pPr marL="1447800" lvl="2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Weaknesses</a:t>
            </a:r>
          </a:p>
          <a:p>
            <a:pPr marL="1447800" lvl="2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Opportunities</a:t>
            </a:r>
          </a:p>
          <a:p>
            <a:pPr marL="1447800" lvl="2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Threats</a:t>
            </a:r>
          </a:p>
          <a:p>
            <a:pPr marL="1447800" lvl="2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marL="1905000" lvl="3" indent="-533400" algn="just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85FF-0854-4375-99D7-11B73D92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04E687-BA07-40D9-849A-FCD38340E763}" type="slidenum">
              <a:rPr lang="en-CA" altLang="en-US">
                <a:solidFill>
                  <a:srgbClr val="045C75"/>
                </a:solidFill>
              </a:rPr>
              <a:pPr eaLnBrk="1" hangingPunct="1"/>
              <a:t>10</a:t>
            </a:fld>
            <a:endParaRPr lang="en-CA" alt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1250D90-89AB-41DA-A089-0FD0E8DFE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93038" cy="914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SWOT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0E7F-D6CA-4590-8F48-797F38AA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C805F-6B8C-4EBA-BAC2-EE6D8405041C}" type="slidenum">
              <a:rPr lang="en-CA" altLang="en-US">
                <a:solidFill>
                  <a:srgbClr val="045C75"/>
                </a:solidFill>
              </a:rPr>
              <a:pPr eaLnBrk="1" hangingPunct="1"/>
              <a:t>11</a:t>
            </a:fld>
            <a:endParaRPr lang="en-CA" altLang="en-US">
              <a:solidFill>
                <a:srgbClr val="045C75"/>
              </a:solidFill>
            </a:endParaRPr>
          </a:p>
        </p:txBody>
      </p:sp>
      <p:pic>
        <p:nvPicPr>
          <p:cNvPr id="54276" name="Picture 4" descr="fig02_07wo.jpg">
            <a:extLst>
              <a:ext uri="{FF2B5EF4-FFF2-40B4-BE49-F238E27FC236}">
                <a16:creationId xmlns:a16="http://schemas.microsoft.com/office/drawing/2014/main" id="{D99040DB-300D-4009-893D-2A9D2DFE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93" y="1371600"/>
            <a:ext cx="7848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2B31E3-419A-4FE5-886A-0A68AD5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2060"/>
                </a:solidFill>
              </a:rPr>
              <a:t>What Is a Product/ Goods?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2F93DBE-A9AC-470C-95D3-4D819312F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6239"/>
            <a:ext cx="7848600" cy="3078161"/>
          </a:xfrm>
        </p:spPr>
        <p:txBody>
          <a:bodyPr>
            <a:normAutofit/>
          </a:bodyPr>
          <a:lstStyle/>
          <a:p>
            <a:pPr marL="533400" indent="-5334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400" b="1" i="1" dirty="0">
              <a:latin typeface="Times New Roman" panose="02020603050405020304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Product/Goods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anything that can be offered in a market for </a:t>
            </a: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attention, acquisition, use, or consumption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might satisfy a need or want of the customer.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-Physical Goods;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Soap, Shampoo, Toothpaste, Biscuits, Soft drinks etc.</a:t>
            </a:r>
          </a:p>
        </p:txBody>
      </p:sp>
      <p:pic>
        <p:nvPicPr>
          <p:cNvPr id="5124" name="Picture 153" descr="Click here to view &#10;the Description &amp; Large Image.">
            <a:hlinkClick r:id="rId2"/>
            <a:extLst>
              <a:ext uri="{FF2B5EF4-FFF2-40B4-BE49-F238E27FC236}">
                <a16:creationId xmlns:a16="http://schemas.microsoft.com/office/drawing/2014/main" id="{D1F037C7-E0F7-4567-8A6F-E8F40753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38800"/>
            <a:ext cx="1927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8" descr="http://www.wackypackages.org/realproductsscans/3rd_2005/dovesoap.jpg">
            <a:extLst>
              <a:ext uri="{FF2B5EF4-FFF2-40B4-BE49-F238E27FC236}">
                <a16:creationId xmlns:a16="http://schemas.microsoft.com/office/drawing/2014/main" id="{566D1275-0B9E-4FB0-A6A1-52376D8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15000"/>
            <a:ext cx="1349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>
            <a:extLst>
              <a:ext uri="{FF2B5EF4-FFF2-40B4-BE49-F238E27FC236}">
                <a16:creationId xmlns:a16="http://schemas.microsoft.com/office/drawing/2014/main" id="{1CC026B7-1DC7-4F41-808D-8ECCC1A8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5943600"/>
            <a:ext cx="2562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 descr="http://www.delprof.ru/press-center/Toyota_Logo_Newes.jpg">
            <a:extLst>
              <a:ext uri="{FF2B5EF4-FFF2-40B4-BE49-F238E27FC236}">
                <a16:creationId xmlns:a16="http://schemas.microsoft.com/office/drawing/2014/main" id="{B701BA85-5255-4B23-B564-41E579A02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1279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2" descr="http://blog.crowdspring.com/wp-content/uploads/2011/03/coca_cola_logo.gif">
            <a:extLst>
              <a:ext uri="{FF2B5EF4-FFF2-40B4-BE49-F238E27FC236}">
                <a16:creationId xmlns:a16="http://schemas.microsoft.com/office/drawing/2014/main" id="{CA20E92D-2751-437A-8B31-C407DDC2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53000"/>
            <a:ext cx="217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4">
            <a:extLst>
              <a:ext uri="{FF2B5EF4-FFF2-40B4-BE49-F238E27FC236}">
                <a16:creationId xmlns:a16="http://schemas.microsoft.com/office/drawing/2014/main" id="{292592D7-B55B-44EB-B4AA-A5E55A9A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5257800"/>
            <a:ext cx="1893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052E7D-D784-473E-B81A-567315C85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16012"/>
          </a:xfrm>
        </p:spPr>
        <p:txBody>
          <a:bodyPr/>
          <a:lstStyle/>
          <a:p>
            <a:pPr eaLnBrk="1" hangingPunct="1"/>
            <a:br>
              <a:rPr lang="en-US" altLang="en-US" sz="2800" b="1" dirty="0">
                <a:solidFill>
                  <a:srgbClr val="0000FF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What Is a Service?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6F56436-4ADE-45A6-A5E2-E1C99576E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3212"/>
            <a:ext cx="8229600" cy="2967038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buFontTx/>
              <a:buNone/>
            </a:pPr>
            <a:endParaRPr lang="en-US" altLang="en-US" sz="400" b="1" dirty="0"/>
          </a:p>
          <a:p>
            <a:pPr marL="533400" indent="-533400" algn="just" eaLnBrk="1" hangingPunct="1">
              <a:buFontTx/>
              <a:buNone/>
            </a:pPr>
            <a:r>
              <a:rPr lang="en-US" altLang="en-US" sz="2500" b="1" dirty="0"/>
              <a:t>-</a:t>
            </a: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form of product that consists of activities, benefits, experience or satisfactions offered for sale that are essentially intangible and do not result in ownership of anything.</a:t>
            </a:r>
          </a:p>
          <a:p>
            <a:pPr marL="533400" indent="-533400" algn="just" eaLnBrk="1" hangingPunct="1"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Telecom companies, Hotels, Banks, Insurances, Hospitals, Airlines etc.</a:t>
            </a:r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C608B8DF-2F54-450E-8C18-95F7CCDD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19800"/>
            <a:ext cx="2141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9">
            <a:extLst>
              <a:ext uri="{FF2B5EF4-FFF2-40B4-BE49-F238E27FC236}">
                <a16:creationId xmlns:a16="http://schemas.microsoft.com/office/drawing/2014/main" id="{3A12A986-DA6E-4942-B2A8-093BAF5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0638"/>
            <a:ext cx="33528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Biman Airlines classic logo.svg">
            <a:extLst>
              <a:ext uri="{FF2B5EF4-FFF2-40B4-BE49-F238E27FC236}">
                <a16:creationId xmlns:a16="http://schemas.microsoft.com/office/drawing/2014/main" id="{6724353F-5114-4244-B080-7A8A41F6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76800"/>
            <a:ext cx="2206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>
            <a:extLst>
              <a:ext uri="{FF2B5EF4-FFF2-40B4-BE49-F238E27FC236}">
                <a16:creationId xmlns:a16="http://schemas.microsoft.com/office/drawing/2014/main" id="{E0A5E28B-9C2F-4668-84C4-0FDFD503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49938"/>
            <a:ext cx="13716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4" descr="http://blog.emedicalpoint.com/wp-content/uploads/2013/01/square-hospital.png">
            <a:extLst>
              <a:ext uri="{FF2B5EF4-FFF2-40B4-BE49-F238E27FC236}">
                <a16:creationId xmlns:a16="http://schemas.microsoft.com/office/drawing/2014/main" id="{F10BFFDD-09CF-4B3A-B65A-9B7EFA088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19800"/>
            <a:ext cx="2362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E9902BC7-167E-4F2C-A2F7-0BD16AB1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6019800"/>
            <a:ext cx="208254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6">
            <a:extLst>
              <a:ext uri="{FF2B5EF4-FFF2-40B4-BE49-F238E27FC236}">
                <a16:creationId xmlns:a16="http://schemas.microsoft.com/office/drawing/2014/main" id="{3E9D1103-0FD6-4FD6-AEDF-A300D5F1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54550"/>
            <a:ext cx="11080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7FF397-77DF-41CF-9B0C-E1508878C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962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>
                <a:solidFill>
                  <a:srgbClr val="38297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pitchFamily="34" charset="-128"/>
              </a:rPr>
              <a:t>Introduction to Services…</a:t>
            </a:r>
            <a:r>
              <a:rPr lang="en-US" sz="3600" b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sz="4500" b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	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6FF9AED-E10F-46EC-973A-C4788E72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Tahoma" panose="020B0604030504040204" pitchFamily="34" charset="0"/>
                <a:cs typeface="Tahoma" panose="020B0604030504040204" pitchFamily="34" charset="0"/>
              </a:rPr>
              <a:t>Services are deeds, processes and performance</a:t>
            </a:r>
          </a:p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Tahoma" panose="020B0604030504040204" pitchFamily="34" charset="0"/>
                <a:cs typeface="Tahoma" panose="020B0604030504040204" pitchFamily="34" charset="0"/>
              </a:rPr>
              <a:t>Intangible, but may have a tangible component</a:t>
            </a:r>
          </a:p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Tahoma" panose="020B0604030504040204" pitchFamily="34" charset="0"/>
                <a:cs typeface="Tahoma" panose="020B0604030504040204" pitchFamily="34" charset="0"/>
              </a:rPr>
              <a:t>Generally produced and consumed at the same time</a:t>
            </a:r>
          </a:p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Tahoma" panose="020B0604030504040204" pitchFamily="34" charset="0"/>
                <a:cs typeface="Tahoma" panose="020B0604030504040204" pitchFamily="34" charset="0"/>
              </a:rPr>
              <a:t>Transfer of ownership not possible for service</a:t>
            </a:r>
          </a:p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Tahoma" panose="020B0604030504040204" pitchFamily="34" charset="0"/>
                <a:cs typeface="Tahoma" panose="020B0604030504040204" pitchFamily="34" charset="0"/>
              </a:rPr>
              <a:t>Services once given can not be retuned back</a:t>
            </a:r>
          </a:p>
          <a:p>
            <a:pPr algn="just" eaLnBrk="1" hangingPunct="1">
              <a:spcBef>
                <a:spcPct val="20000"/>
              </a:spcBef>
              <a:buClr>
                <a:srgbClr val="6BB1C9"/>
              </a:buClr>
              <a:buSzPct val="95000"/>
              <a:buFont typeface="Wingdings 2" panose="05020102010507070707" pitchFamily="18" charset="2"/>
              <a:buChar char=""/>
            </a:pPr>
            <a:endParaRPr lang="en-US" altLang="en-US" sz="2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Slide Number Placeholder 6">
            <a:extLst>
              <a:ext uri="{FF2B5EF4-FFF2-40B4-BE49-F238E27FC236}">
                <a16:creationId xmlns:a16="http://schemas.microsoft.com/office/drawing/2014/main" id="{8F1FE075-F630-4E10-B45A-BD6D04EA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E1D8D3-1688-4898-8590-73C0AAB2D669}" type="slidenum">
              <a:rPr lang="en-US" altLang="en-US">
                <a:solidFill>
                  <a:srgbClr val="646268"/>
                </a:solidFill>
                <a:latin typeface="Constantia" panose="02030602050306030303" pitchFamily="18" charset="0"/>
              </a:rPr>
              <a:pPr eaLnBrk="1" hangingPunct="1"/>
              <a:t>4</a:t>
            </a:fld>
            <a:endParaRPr lang="en-US" altLang="en-US">
              <a:solidFill>
                <a:srgbClr val="646268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5F3EF-0D6E-4753-95AB-567DC0887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572000"/>
            <a:ext cx="3429001" cy="201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2" name="Picture 7">
            <a:extLst>
              <a:ext uri="{FF2B5EF4-FFF2-40B4-BE49-F238E27FC236}">
                <a16:creationId xmlns:a16="http://schemas.microsoft.com/office/drawing/2014/main" id="{C819DA23-EFE0-477E-8DFE-6CB3ADAAC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386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>
            <a:extLst>
              <a:ext uri="{FF2B5EF4-FFF2-40B4-BE49-F238E27FC236}">
                <a16:creationId xmlns:a16="http://schemas.microsoft.com/office/drawing/2014/main" id="{A2E762E1-6B0C-4885-9029-D961B5B04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8600"/>
            <a:ext cx="8153400" cy="6400800"/>
          </a:xfrm>
        </p:spPr>
        <p:txBody>
          <a:bodyPr>
            <a:normAutofit fontScale="40000" lnSpcReduction="20000"/>
          </a:bodyPr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1000" dirty="0"/>
          </a:p>
          <a:p>
            <a:pPr marL="0" indent="0" algn="just">
              <a:buNone/>
              <a:defRPr/>
            </a:pPr>
            <a:r>
              <a:rPr lang="en-US" sz="5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James Fitzsimmons , </a:t>
            </a:r>
            <a:r>
              <a:rPr lang="en-US" sz="5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 service is a time-perishable, intangible experience performed for a customer acting in the role of a co-producer”.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Time-perishable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means it can lose its usefulness and value if not appropriately stored or transported, or if not utilized within certain period.</a:t>
            </a:r>
            <a:b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o-producer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means  sometimes customers are expected to actively participate in the production process, such as in Marriage counselling, weight-reduction program, personal training.</a:t>
            </a:r>
            <a:b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5000" b="1" u="sng" dirty="0">
                <a:solidFill>
                  <a:srgbClr val="117A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</a:t>
            </a:r>
            <a:r>
              <a:rPr lang="en-US" sz="5000" u="sng" dirty="0">
                <a:solidFill>
                  <a:srgbClr val="117A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en-US" sz="5000" b="1" u="sng" dirty="0">
                <a:solidFill>
                  <a:srgbClr val="117A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en-US" sz="5000" u="sng" dirty="0">
                <a:solidFill>
                  <a:srgbClr val="117A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</a:t>
            </a:r>
          </a:p>
          <a:p>
            <a:pPr algn="just" eaLnBrk="1" hangingPunct="1">
              <a:defRPr/>
            </a:pPr>
            <a:endParaRPr lang="en-US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Intangibility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Inseparability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Variability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Perishability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890BCADA-3A67-41F0-9B55-C3D1A6E2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98" y="4966697"/>
            <a:ext cx="1373188" cy="149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http://images.clipartpanda.com/restaurant-building-clipart-clip-art-3-3.jpg">
            <a:extLst>
              <a:ext uri="{FF2B5EF4-FFF2-40B4-BE49-F238E27FC236}">
                <a16:creationId xmlns:a16="http://schemas.microsoft.com/office/drawing/2014/main" id="{50EEDDFE-01C0-4297-9E6D-AC069678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24" y="4952411"/>
            <a:ext cx="1219200" cy="152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 descr="http://bestclipartblog.com/clipart-pics/classroom-clip-art-2.jpg">
            <a:extLst>
              <a:ext uri="{FF2B5EF4-FFF2-40B4-BE49-F238E27FC236}">
                <a16:creationId xmlns:a16="http://schemas.microsoft.com/office/drawing/2014/main" id="{9718BC28-A1C2-47CC-A9DF-139C1AD6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2" y="4815835"/>
            <a:ext cx="1434938" cy="152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953720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6">
            <a:extLst>
              <a:ext uri="{FF2B5EF4-FFF2-40B4-BE49-F238E27FC236}">
                <a16:creationId xmlns:a16="http://schemas.microsoft.com/office/drawing/2014/main" id="{BB21912F-4D69-45CC-8505-7ADDEFAFC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8001000" cy="567279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800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Intangibility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refers to the fact that services cannot be seen, tasted, felt, heard, or smelled before they are purchased and used.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SzPct val="55000"/>
              <a:buFontTx/>
              <a:buNone/>
              <a:defRPr/>
            </a:pP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E. g.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of Hospitals, Air lines, Hotel and Restaurants etc.</a:t>
            </a:r>
          </a:p>
          <a:p>
            <a:pPr algn="just" eaLnBrk="1" hangingPunct="1">
              <a:buSzPct val="55000"/>
              <a:buFontTx/>
              <a:buNone/>
              <a:defRPr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SzPct val="55000"/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Inseparability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refers to the fact that services cannot be separated from their providers.</a:t>
            </a:r>
          </a:p>
          <a:p>
            <a:pPr algn="just" eaLnBrk="1" hangingPunct="1">
              <a:buSzPct val="55000"/>
              <a:buFontTx/>
              <a:buNone/>
              <a:defRPr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SzPct val="55000"/>
              <a:buFontTx/>
              <a:buNone/>
              <a:defRPr/>
            </a:pP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E. g.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from Doctors, Lawyers or any other Consultants cannot be separated.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50357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>
            <a:extLst>
              <a:ext uri="{FF2B5EF4-FFF2-40B4-BE49-F238E27FC236}">
                <a16:creationId xmlns:a16="http://schemas.microsoft.com/office/drawing/2014/main" id="{10332A66-4843-442D-871F-7E909114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54864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SzPct val="55000"/>
              <a:buFontTx/>
              <a:buNone/>
              <a:defRPr/>
            </a:pPr>
            <a:endParaRPr lang="en-US" sz="800" dirty="0"/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Variability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refers to the fact that service quality depends on who provides it as well as when, where, and how it is provided.</a:t>
            </a: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E. g.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of different person, place &amp; time services may vary from a same organization.</a:t>
            </a: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r>
              <a:rPr lang="en-US" b="1" dirty="0">
                <a:solidFill>
                  <a:srgbClr val="117A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Perishability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refers to the fact that services cannot be stored for later sale or use.</a:t>
            </a: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E. g.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concert or any cultural event is finished, organizer can not sale the empty seats. </a:t>
            </a:r>
          </a:p>
          <a:p>
            <a:pPr marL="533400" indent="-533400" algn="just" eaLnBrk="1" hangingPunct="1">
              <a:buSzPct val="55000"/>
              <a:buFontTx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347711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305800" cy="12192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Goods vs Service</a:t>
            </a:r>
          </a:p>
        </p:txBody>
      </p:sp>
      <p:graphicFrame>
        <p:nvGraphicFramePr>
          <p:cNvPr id="26678" name="Group 54"/>
          <p:cNvGraphicFramePr>
            <a:graphicFrameLocks noGrp="1"/>
          </p:cNvGraphicFramePr>
          <p:nvPr>
            <p:ph type="tbl" idx="1"/>
          </p:nvPr>
        </p:nvGraphicFramePr>
        <p:xfrm>
          <a:off x="228600" y="1162050"/>
          <a:ext cx="8739188" cy="5699760"/>
        </p:xfrm>
        <a:graphic>
          <a:graphicData uri="http://schemas.openxmlformats.org/drawingml/2006/table">
            <a:tbl>
              <a:tblPr/>
              <a:tblGrid>
                <a:gridCol w="531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Characteristic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Goods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Customer contact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Uniformity of 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Labor content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Uniformity of 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Tangible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Intangible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Measurement of productivity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Difficult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Opportunity to correct problems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Inventory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Evaluation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Easier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Difficult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Patentable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Usually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Not usual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3C09E9EE-FC1F-490C-915D-AFFBBEC77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915400" cy="304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Verdana" pitchFamily="34" charset="0"/>
                <a:cs typeface="Verdana" pitchFamily="34" charset="0"/>
              </a:rPr>
              <a:t>Goods Vs Service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0670446-AF9E-4657-A513-BAE5A281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066800"/>
            <a:ext cx="7572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2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61058-1534-4449-AB02-8E82E0DE05AB}"/>
</file>

<file path=customXml/itemProps2.xml><?xml version="1.0" encoding="utf-8"?>
<ds:datastoreItem xmlns:ds="http://schemas.openxmlformats.org/officeDocument/2006/customXml" ds:itemID="{2348062E-848E-4C6C-881F-B9C8B7ED9152}"/>
</file>

<file path=customXml/itemProps3.xml><?xml version="1.0" encoding="utf-8"?>
<ds:datastoreItem xmlns:ds="http://schemas.openxmlformats.org/officeDocument/2006/customXml" ds:itemID="{DCD510CE-B5DC-45F0-87FD-02722A57AE50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4767</TotalTime>
  <Words>501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Constantia</vt:lpstr>
      <vt:lpstr>Franklin Gothic Book</vt:lpstr>
      <vt:lpstr>Franklin Gothic Demi</vt:lpstr>
      <vt:lpstr>Lucida Sans Unicode</vt:lpstr>
      <vt:lpstr>Perpetua</vt:lpstr>
      <vt:lpstr>Tahoma</vt:lpstr>
      <vt:lpstr>Times New Roman</vt:lpstr>
      <vt:lpstr>Verdana</vt:lpstr>
      <vt:lpstr>Wingdings</vt:lpstr>
      <vt:lpstr>Wingdings 2</vt:lpstr>
      <vt:lpstr>Equity</vt:lpstr>
      <vt:lpstr>  Concept of Product and Services </vt:lpstr>
      <vt:lpstr>What Is a Product/ Goods?</vt:lpstr>
      <vt:lpstr> What Is a Service?</vt:lpstr>
      <vt:lpstr>Introduction to Services…  </vt:lpstr>
      <vt:lpstr>PowerPoint Presentation</vt:lpstr>
      <vt:lpstr>PowerPoint Presentation</vt:lpstr>
      <vt:lpstr>PowerPoint Presentation</vt:lpstr>
      <vt:lpstr>Goods vs Service</vt:lpstr>
      <vt:lpstr>Goods Vs Service</vt:lpstr>
      <vt:lpstr>PowerPoint Presentation</vt:lpstr>
      <vt:lpstr>SWOT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Shahnaz Zarin Haque</dc:creator>
  <cp:lastModifiedBy>Shahnaz Zarin Haque</cp:lastModifiedBy>
  <cp:revision>221</cp:revision>
  <cp:lastPrinted>2018-09-23T04:50:32Z</cp:lastPrinted>
  <dcterms:created xsi:type="dcterms:W3CDTF">2015-09-08T10:35:30Z</dcterms:created>
  <dcterms:modified xsi:type="dcterms:W3CDTF">2020-10-21T06:42:12Z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