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36"/>
  </p:notesMasterIdLst>
  <p:sldIdLst>
    <p:sldId id="412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8" r:id="rId14"/>
    <p:sldId id="359" r:id="rId15"/>
    <p:sldId id="360" r:id="rId16"/>
    <p:sldId id="361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407" r:id="rId29"/>
    <p:sldId id="410" r:id="rId30"/>
    <p:sldId id="374" r:id="rId31"/>
    <p:sldId id="409" r:id="rId32"/>
    <p:sldId id="411" r:id="rId33"/>
    <p:sldId id="375" r:id="rId34"/>
    <p:sldId id="41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C00000"/>
    <a:srgbClr val="A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98668" autoAdjust="0"/>
  </p:normalViewPr>
  <p:slideViewPr>
    <p:cSldViewPr>
      <p:cViewPr varScale="1">
        <p:scale>
          <a:sx n="83" d="100"/>
          <a:sy n="83" d="100"/>
        </p:scale>
        <p:origin x="-120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829345-522C-4198-BEB4-3301D220404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3500438" y="571500"/>
            <a:ext cx="142875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7625" y="4929188"/>
            <a:ext cx="478631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Rizoan</a:t>
            </a:r>
            <a:r>
              <a:rPr lang="en-US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Toufiq</a:t>
            </a:r>
            <a:endParaRPr lang="en-US" cap="small" dirty="0"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Assistant Professor</a:t>
            </a: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ctr">
              <a:defRPr/>
            </a:pPr>
            <a:r>
              <a:rPr lang="en-US" sz="1200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Rajshahi</a:t>
            </a: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University of Engineering &amp; Technology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00166" y="1785926"/>
            <a:ext cx="5927735" cy="885812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71736" y="3000372"/>
            <a:ext cx="3960813" cy="571504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2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i="0">
                <a:solidFill>
                  <a:srgbClr val="EAEAEA"/>
                </a:solidFill>
              </a:defRPr>
            </a:lvl1pPr>
          </a:lstStyle>
          <a:p>
            <a:fld id="{6F9A782D-EF29-4833-AF1A-05E9FBE5A93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0" y="1000125"/>
            <a:ext cx="7929563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06" y="142860"/>
            <a:ext cx="7858180" cy="85724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4786346"/>
          </a:xfrm>
        </p:spPr>
        <p:txBody>
          <a:bodyPr/>
          <a:lstStyle>
            <a:lvl1pPr algn="just">
              <a:defRPr>
                <a:latin typeface="Comic Sans MS" pitchFamily="66" charset="0"/>
              </a:defRPr>
            </a:lvl1pPr>
            <a:lvl2pPr algn="just">
              <a:defRPr>
                <a:latin typeface="Comic Sans MS" pitchFamily="66" charset="0"/>
              </a:defRPr>
            </a:lvl2pPr>
            <a:lvl3pPr algn="just">
              <a:defRPr>
                <a:latin typeface="Comic Sans MS" pitchFamily="66" charset="0"/>
              </a:defRPr>
            </a:lvl3pPr>
            <a:lvl4pPr algn="just">
              <a:defRPr>
                <a:latin typeface="Comic Sans MS" pitchFamily="66" charset="0"/>
              </a:defRPr>
            </a:lvl4pPr>
            <a:lvl5pPr algn="just"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28625" y="6248400"/>
            <a:ext cx="16764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15063"/>
            <a:ext cx="4572000" cy="3571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fld id="{F61DF22E-C26A-4CC5-AA38-257A60201FD6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142875" y="928688"/>
            <a:ext cx="7572375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pic>
        <p:nvPicPr>
          <p:cNvPr id="5" name="Picture 2" descr="ask question এর ছবির ফলাফল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0438" y="1071563"/>
            <a:ext cx="4341812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7572428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DF22E-C26A-4CC5-AA38-257A60201FD6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42875"/>
            <a:ext cx="7572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8400"/>
            <a:ext cx="16764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14563" y="6248400"/>
            <a:ext cx="4643437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 i="1" smtClean="0">
                <a:solidFill>
                  <a:schemeClr val="bg2"/>
                </a:solidFill>
                <a:cs typeface="+mn-cs"/>
              </a:defRPr>
            </a:lvl1pPr>
          </a:lstStyle>
          <a:p>
            <a:fld id="{F61DF22E-C26A-4CC5-AA38-257A60201FD6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501062" cy="4929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pic>
        <p:nvPicPr>
          <p:cNvPr id="1031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5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5000"/>
        <a:buChar char="–"/>
        <a:defRPr sz="20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en-US" altLang="en-US" smtClean="0"/>
              <a:t>The Connective Or in English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3143250"/>
          </a:xfrm>
        </p:spPr>
        <p:txBody>
          <a:bodyPr/>
          <a:lstStyle/>
          <a:p>
            <a:r>
              <a:rPr lang="en-US" altLang="en-US" dirty="0" smtClean="0"/>
              <a:t>In English “or” has two distinct meanings.</a:t>
            </a:r>
          </a:p>
          <a:p>
            <a:pPr lvl="1"/>
            <a:r>
              <a:rPr lang="en-US" altLang="en-US" sz="1800" dirty="0" smtClean="0"/>
              <a:t> </a:t>
            </a:r>
            <a:r>
              <a:rPr lang="en-US" altLang="en-US" sz="1800" b="1" dirty="0" smtClean="0"/>
              <a:t>“Inclusive Or”  </a:t>
            </a:r>
            <a:r>
              <a:rPr lang="en-US" altLang="en-US" sz="1800" dirty="0" smtClean="0"/>
              <a:t>- In the sentence </a:t>
            </a:r>
            <a:r>
              <a:rPr lang="en-US" altLang="en-US" sz="1800" b="1" dirty="0" smtClean="0"/>
              <a:t>“Students who have taken CS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202 </a:t>
            </a:r>
            <a:r>
              <a:rPr lang="en-US" altLang="en-US" sz="1800" b="1" dirty="0" smtClean="0"/>
              <a:t>or Math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120</a:t>
            </a:r>
            <a:r>
              <a:rPr lang="en-US" altLang="en-US" sz="1800" b="1" dirty="0" smtClean="0"/>
              <a:t> may take this class</a:t>
            </a:r>
            <a:r>
              <a:rPr lang="en-US" altLang="en-US" sz="1800" dirty="0" smtClean="0"/>
              <a:t>,” we assume that students need to have taken one of the prerequisites, but may have taken both. This is the meaning of 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disjunction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. For </a:t>
            </a:r>
            <a:r>
              <a:rPr lang="en-US" altLang="en-US" sz="18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∨</a:t>
            </a:r>
            <a:r>
              <a:rPr lang="en-US" altLang="en-US" sz="18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  to be true, either one or both of </a:t>
            </a:r>
            <a:r>
              <a:rPr lang="en-US" altLang="en-US" sz="18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 and </a:t>
            </a:r>
            <a:r>
              <a:rPr lang="en-US" altLang="en-US" sz="1800" i="1" dirty="0" smtClean="0">
                <a:ea typeface="Cambria Math" pitchFamily="18" charset="0"/>
                <a:cs typeface="Cambria Math" pitchFamily="18" charset="0"/>
              </a:rPr>
              <a:t>q 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must be true.</a:t>
            </a:r>
            <a:endParaRPr lang="en-US" altLang="en-US" sz="1800" dirty="0" smtClean="0"/>
          </a:p>
          <a:p>
            <a:pPr lvl="1"/>
            <a:r>
              <a:rPr lang="en-US" altLang="en-US" sz="1800" b="1" dirty="0" smtClean="0"/>
              <a:t>“Exclusive Or”  </a:t>
            </a:r>
            <a:r>
              <a:rPr lang="en-US" altLang="en-US" sz="1800" dirty="0" smtClean="0"/>
              <a:t>- When reading the sentence </a:t>
            </a:r>
            <a:r>
              <a:rPr lang="en-US" altLang="en-US" sz="1800" b="1" dirty="0" smtClean="0"/>
              <a:t>“Soup or salad comes with this entrée</a:t>
            </a:r>
            <a:r>
              <a:rPr lang="en-US" altLang="en-US" sz="1800" dirty="0" smtClean="0"/>
              <a:t>,” we do not expect to be able to get both soup and salad. This is the meaning of Exclusive Or (</a:t>
            </a:r>
            <a:r>
              <a:rPr lang="en-US" altLang="en-US" sz="1800" dirty="0" err="1" smtClean="0"/>
              <a:t>Xor</a:t>
            </a:r>
            <a:r>
              <a:rPr lang="en-US" altLang="en-US" sz="1800" dirty="0" smtClean="0"/>
              <a:t>). In </a:t>
            </a:r>
            <a:r>
              <a:rPr lang="en-US" altLang="en-US" sz="1800" i="1" dirty="0" smtClean="0"/>
              <a:t>p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 ⊕ </a:t>
            </a:r>
            <a:r>
              <a:rPr lang="en-US" altLang="en-US" sz="1800" i="1" dirty="0" smtClean="0">
                <a:ea typeface="Cambria Math" pitchFamily="18" charset="0"/>
                <a:cs typeface="Cambria Math" pitchFamily="18" charset="0"/>
              </a:rPr>
              <a:t>q , 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one of </a:t>
            </a:r>
            <a:r>
              <a:rPr lang="en-US" altLang="en-US" sz="1800" b="1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 and </a:t>
            </a:r>
            <a:r>
              <a:rPr lang="en-US" altLang="en-US" sz="1800" b="1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800" b="1" dirty="0" smtClean="0">
                <a:ea typeface="Cambria Math" pitchFamily="18" charset="0"/>
                <a:cs typeface="Cambria Math" pitchFamily="18" charset="0"/>
              </a:rPr>
              <a:t> must be true, but not both</a:t>
            </a:r>
            <a:r>
              <a:rPr lang="en-US" altLang="en-US" sz="1800" dirty="0" smtClean="0">
                <a:ea typeface="Cambria Math" pitchFamily="18" charset="0"/>
                <a:cs typeface="Cambria Math" pitchFamily="18" charset="0"/>
              </a:rPr>
              <a:t>.  The truth table for ⊕ is:</a:t>
            </a:r>
            <a:endParaRPr lang="en-US" altLang="en-US" sz="1800" i="1" dirty="0" smtClean="0"/>
          </a:p>
          <a:p>
            <a:pPr lvl="1"/>
            <a:endParaRPr lang="en-US" altLang="en-US" sz="18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714750" y="4572000"/>
          <a:ext cx="28575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5"/>
                <a:gridCol w="952505"/>
                <a:gridCol w="952505"/>
              </a:tblGrid>
              <a:tr h="31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</a:p>
                  </a:txBody>
                  <a:tcPr marL="91441" marR="91441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itchFamily="66" charset="0"/>
                        </a:rPr>
                        <a:t>p ⊕q</a:t>
                      </a:r>
                    </a:p>
                  </a:txBody>
                  <a:tcPr marL="91441" marR="91441">
                    <a:solidFill>
                      <a:srgbClr val="EAEAEA"/>
                    </a:solidFill>
                  </a:tcPr>
                </a:tc>
              </a:tr>
              <a:tr h="31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</a:tr>
              <a:tr h="31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</a:tr>
              <a:tr h="31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</a:tr>
              <a:tr h="31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 marL="91441" marR="9144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Implication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dirty="0" smtClean="0"/>
              <a:t>If </a:t>
            </a:r>
            <a:r>
              <a:rPr lang="en-US" altLang="en-US" sz="19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1900" dirty="0" smtClean="0"/>
              <a:t>  and </a:t>
            </a:r>
            <a:r>
              <a:rPr lang="en-US" altLang="en-US" sz="19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900" dirty="0" smtClean="0"/>
              <a:t>  are propositions, then </a:t>
            </a:r>
            <a:r>
              <a:rPr lang="en-US" altLang="en-US" sz="19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19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19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900" dirty="0" smtClean="0"/>
              <a:t> is a </a:t>
            </a:r>
            <a:r>
              <a:rPr lang="en-US" altLang="en-US" sz="1900" b="1" dirty="0" smtClean="0"/>
              <a:t>conditional</a:t>
            </a:r>
            <a:r>
              <a:rPr lang="en-US" altLang="en-US" sz="1900" i="1" dirty="0" smtClean="0"/>
              <a:t> </a:t>
            </a:r>
            <a:r>
              <a:rPr lang="en-US" altLang="en-US" sz="1900" b="1" dirty="0" smtClean="0"/>
              <a:t>statement</a:t>
            </a:r>
            <a:r>
              <a:rPr lang="en-US" altLang="en-US" sz="1900" i="1" dirty="0" smtClean="0"/>
              <a:t> </a:t>
            </a:r>
            <a:r>
              <a:rPr lang="en-US" altLang="en-US" sz="1900" dirty="0" smtClean="0"/>
              <a:t>or </a:t>
            </a:r>
            <a:r>
              <a:rPr lang="en-US" altLang="en-US" sz="1900" b="1" dirty="0" smtClean="0"/>
              <a:t>implication</a:t>
            </a:r>
            <a:r>
              <a:rPr lang="en-US" altLang="en-US" sz="1900" i="1" dirty="0" smtClean="0"/>
              <a:t> </a:t>
            </a:r>
            <a:r>
              <a:rPr lang="en-US" altLang="en-US" sz="1900" dirty="0" smtClean="0"/>
              <a:t> which is read as </a:t>
            </a:r>
            <a:r>
              <a:rPr lang="en-US" altLang="en-US" sz="1900" b="1" dirty="0" smtClean="0"/>
              <a:t>“if </a:t>
            </a:r>
            <a:r>
              <a:rPr lang="en-US" altLang="en-US" sz="1900" b="1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1900" b="1" dirty="0" smtClean="0"/>
              <a:t>, then </a:t>
            </a:r>
            <a:r>
              <a:rPr lang="en-US" altLang="en-US" sz="1900" b="1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900" b="1" dirty="0" smtClean="0"/>
              <a:t> ” </a:t>
            </a:r>
            <a:r>
              <a:rPr lang="en-US" altLang="en-US" sz="1900" dirty="0" smtClean="0"/>
              <a:t>and has this truth table:</a:t>
            </a:r>
          </a:p>
          <a:p>
            <a:endParaRPr lang="en-US" altLang="en-US" sz="1900" dirty="0" smtClean="0"/>
          </a:p>
          <a:p>
            <a:endParaRPr lang="en-US" altLang="en-US" sz="1900" dirty="0" smtClean="0"/>
          </a:p>
          <a:p>
            <a:endParaRPr lang="en-US" altLang="en-US" sz="1900" dirty="0" smtClean="0"/>
          </a:p>
          <a:p>
            <a:endParaRPr lang="en-US" altLang="en-US" sz="1900" dirty="0" smtClean="0"/>
          </a:p>
          <a:p>
            <a:endParaRPr lang="en-US" altLang="en-US" sz="1900" dirty="0" smtClean="0"/>
          </a:p>
          <a:p>
            <a:endParaRPr lang="en-US" altLang="en-US" sz="1900" dirty="0" smtClean="0"/>
          </a:p>
          <a:p>
            <a:r>
              <a:rPr lang="en-US" altLang="en-US" sz="2000" b="1" dirty="0" smtClean="0"/>
              <a:t>Example</a:t>
            </a:r>
            <a:r>
              <a:rPr lang="en-US" altLang="en-US" sz="2000" dirty="0" smtClean="0"/>
              <a:t>: If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dirty="0" smtClean="0"/>
              <a:t>  denotes “I am at home.” and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denotes “It is raining.” then  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denotes “If I am at home then it is raining.” </a:t>
            </a:r>
          </a:p>
          <a:p>
            <a:r>
              <a:rPr lang="en-US" altLang="en-US" sz="2000" dirty="0" smtClean="0"/>
              <a:t>In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, </a:t>
            </a:r>
            <a:r>
              <a:rPr lang="en-US" altLang="en-US" sz="1900" b="1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dirty="0" smtClean="0"/>
              <a:t>  is the </a:t>
            </a:r>
            <a:r>
              <a:rPr lang="en-US" altLang="en-US" sz="2000" b="1" dirty="0" smtClean="0"/>
              <a:t>hypothesis (antecedent or premise) </a:t>
            </a:r>
            <a:r>
              <a:rPr lang="en-US" altLang="en-US" sz="2000" dirty="0" smtClean="0"/>
              <a:t>and </a:t>
            </a:r>
            <a:r>
              <a:rPr lang="en-US" altLang="en-US" sz="1900" b="1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is the </a:t>
            </a:r>
            <a:r>
              <a:rPr lang="en-US" altLang="en-US" sz="2000" b="1" dirty="0" smtClean="0"/>
              <a:t>conclusion (or consequence). </a:t>
            </a:r>
          </a:p>
          <a:p>
            <a:pPr lvl="1"/>
            <a:endParaRPr lang="en-US" altLang="en-US" sz="1900" dirty="0" smtClean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/>
        </p:nvGraphicFramePr>
        <p:xfrm>
          <a:off x="3286124" y="2071688"/>
          <a:ext cx="27146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19"/>
                <a:gridCol w="966019"/>
                <a:gridCol w="782597"/>
              </a:tblGrid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 →q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mic Sans MS" pitchFamily="66" charset="0"/>
                        </a:rPr>
                        <a:t>F</a:t>
                      </a:r>
                      <a:endParaRPr lang="en-US" b="1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57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0" name="Rounded Rectangle 4"/>
          <p:cNvSpPr>
            <a:spLocks noChangeArrowheads="1"/>
          </p:cNvSpPr>
          <p:nvPr/>
        </p:nvSpPr>
        <p:spPr bwMode="auto">
          <a:xfrm>
            <a:off x="3000375" y="2481263"/>
            <a:ext cx="3071813" cy="642937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Understanding Implication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7188" y="3429000"/>
            <a:ext cx="8501062" cy="2357438"/>
          </a:xfrm>
        </p:spPr>
        <p:txBody>
          <a:bodyPr/>
          <a:lstStyle/>
          <a:p>
            <a:r>
              <a:rPr lang="en-US" altLang="en-US" dirty="0" smtClean="0"/>
              <a:t>These implications are perfectly fine, but would not be used in ordinary English.</a:t>
            </a:r>
          </a:p>
          <a:p>
            <a:pPr lvl="1"/>
            <a:r>
              <a:rPr lang="en-US" altLang="en-US" dirty="0" smtClean="0"/>
              <a:t>“If the moon is made of green cheese, then I have more money than Bill Gates. ”</a:t>
            </a:r>
          </a:p>
          <a:p>
            <a:pPr lvl="1"/>
            <a:r>
              <a:rPr lang="en-US" altLang="en-US" dirty="0" smtClean="0"/>
              <a:t> “If the moon is made of green cheese then I’m on welfare.”</a:t>
            </a:r>
          </a:p>
          <a:p>
            <a:pPr lvl="1"/>
            <a:r>
              <a:rPr lang="en-US" altLang="en-US" dirty="0" smtClean="0"/>
              <a:t>“If 1 + 1 = 3, then your grandma wears combat boots.”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500438" y="1428750"/>
          <a:ext cx="25003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751"/>
                <a:gridCol w="889751"/>
                <a:gridCol w="720810"/>
              </a:tblGrid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</a:t>
                      </a:r>
                      <a:endParaRPr lang="en-US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→q</a:t>
                      </a:r>
                      <a:endParaRPr lang="en-US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57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14" name="Rounded Rectangle 4"/>
          <p:cNvSpPr>
            <a:spLocks noChangeArrowheads="1"/>
          </p:cNvSpPr>
          <p:nvPr/>
        </p:nvSpPr>
        <p:spPr bwMode="auto">
          <a:xfrm>
            <a:off x="3244850" y="2557463"/>
            <a:ext cx="3071813" cy="642937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Ways of Expressing </a:t>
            </a:r>
            <a:r>
              <a:rPr lang="en-US" altLang="en-US" sz="28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8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8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80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</a:p>
          <a:p>
            <a:pPr lvl="1">
              <a:defRPr/>
            </a:pPr>
            <a:r>
              <a:rPr lang="en-US" b="1" dirty="0" smtClean="0"/>
              <a:t> if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                   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implies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b="1" dirty="0" smtClean="0"/>
              <a:t>if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,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                            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only if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        </a:t>
            </a:r>
          </a:p>
          <a:p>
            <a:pPr lvl="1">
              <a:defRPr/>
            </a:pPr>
            <a:r>
              <a:rPr lang="en-US" dirty="0" smtClean="0">
                <a:ea typeface="Cambria Math" pitchFamily="18" charset="0"/>
              </a:rPr>
              <a:t> q</a:t>
            </a:r>
            <a:r>
              <a:rPr lang="en-US" dirty="0" smtClean="0"/>
              <a:t> </a:t>
            </a:r>
            <a:r>
              <a:rPr lang="en-US" b="1" dirty="0" smtClean="0"/>
              <a:t>unless 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¬p</a:t>
            </a:r>
            <a:r>
              <a:rPr lang="en-US" dirty="0" smtClean="0"/>
              <a:t>                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p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p                                    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whenever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        </a:t>
            </a:r>
            <a:r>
              <a:rPr lang="en-US" i="1" dirty="0" smtClean="0">
                <a:ea typeface="Cambria Math" pitchFamily="18" charset="0"/>
              </a:rPr>
              <a:t>       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is sufficient for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follows from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         </a:t>
            </a:r>
          </a:p>
          <a:p>
            <a:pPr lvl="1">
              <a:defRPr/>
            </a:pP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is necessary for </a:t>
            </a:r>
            <a:r>
              <a:rPr lang="en-US" i="1" dirty="0" smtClean="0">
                <a:ea typeface="Cambria Math" pitchFamily="18" charset="0"/>
              </a:rPr>
              <a:t>p</a:t>
            </a:r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b="1" dirty="0" smtClean="0"/>
              <a:t>a necessary condition for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b="1" dirty="0" smtClean="0"/>
              <a:t>a sufficient condition for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p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Converse, </a:t>
            </a:r>
            <a:r>
              <a:rPr lang="en-US" altLang="en-US" dirty="0" err="1" smtClean="0"/>
              <a:t>Contrapositive</a:t>
            </a:r>
            <a:r>
              <a:rPr lang="en-US" altLang="en-US" dirty="0" smtClean="0"/>
              <a:t> </a:t>
            </a:r>
            <a:r>
              <a:rPr lang="en-US" altLang="en-US" dirty="0" smtClean="0"/>
              <a:t>and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From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we can form new conditional statements 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dirty="0" smtClean="0"/>
              <a:t>         is the </a:t>
            </a:r>
            <a:r>
              <a:rPr lang="en-US" altLang="en-US" sz="2000" b="1" dirty="0" smtClean="0"/>
              <a:t>converse</a:t>
            </a:r>
            <a:r>
              <a:rPr lang="en-US" altLang="en-US" sz="2000" dirty="0" smtClean="0"/>
              <a:t> of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¬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 ¬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dirty="0" smtClean="0"/>
              <a:t>    is the </a:t>
            </a:r>
            <a:r>
              <a:rPr lang="en-US" altLang="en-US" sz="2000" b="1" dirty="0" err="1" smtClean="0"/>
              <a:t>contrapositive</a:t>
            </a:r>
            <a:r>
              <a:rPr lang="en-US" altLang="en-US" sz="2000" dirty="0" smtClean="0"/>
              <a:t>  of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¬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 ¬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  is the </a:t>
            </a:r>
            <a:r>
              <a:rPr lang="en-US" altLang="en-US" sz="2000" b="1" dirty="0" smtClean="0"/>
              <a:t>inverse</a:t>
            </a:r>
            <a:r>
              <a:rPr lang="en-US" altLang="en-US" sz="2000" dirty="0" smtClean="0"/>
              <a:t> of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→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b="1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/>
              <a:t>Example</a:t>
            </a:r>
            <a:r>
              <a:rPr lang="en-US" altLang="en-US" dirty="0" smtClean="0"/>
              <a:t>: 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Find the converse, inverse, and </a:t>
            </a:r>
            <a:r>
              <a:rPr lang="en-US" altLang="en-US" dirty="0" err="1" smtClean="0"/>
              <a:t>contrapositive</a:t>
            </a:r>
            <a:r>
              <a:rPr lang="en-US" altLang="en-US" dirty="0" smtClean="0"/>
              <a:t> of “It raining is a sufficient condition for my not going to town.”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/>
              <a:t>Solution: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converse</a:t>
            </a:r>
            <a:r>
              <a:rPr lang="en-US" altLang="en-US" dirty="0" smtClean="0"/>
              <a:t>: If I do not go to town, then it is  raining.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inverse</a:t>
            </a:r>
            <a:r>
              <a:rPr lang="en-US" altLang="en-US" dirty="0" smtClean="0"/>
              <a:t>:  If it is not raining, then I will go to town.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err="1" smtClean="0"/>
              <a:t>contrapositive</a:t>
            </a:r>
            <a:r>
              <a:rPr lang="en-US" altLang="en-US" dirty="0" smtClean="0"/>
              <a:t>: If I go to town, then it is not raining.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Biconditional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If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dirty="0" smtClean="0"/>
              <a:t>  and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are propositions, then  we can form the </a:t>
            </a:r>
            <a:r>
              <a:rPr lang="en-US" altLang="en-US" sz="2000" b="1" dirty="0" err="1" smtClean="0"/>
              <a:t>biconditional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proposition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↔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, read as </a:t>
            </a:r>
            <a:r>
              <a:rPr lang="en-US" altLang="en-US" sz="2000" b="1" dirty="0" smtClean="0"/>
              <a:t>“</a:t>
            </a:r>
            <a:r>
              <a:rPr lang="en-US" altLang="en-US" sz="2000" b="1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000" b="1" dirty="0" smtClean="0"/>
              <a:t>  if and only if </a:t>
            </a:r>
            <a:r>
              <a:rPr lang="en-US" altLang="en-US" sz="2000" b="1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b="1" dirty="0" smtClean="0"/>
              <a:t> .” </a:t>
            </a:r>
          </a:p>
          <a:p>
            <a:r>
              <a:rPr lang="en-US" altLang="en-US" sz="2000" dirty="0" smtClean="0"/>
              <a:t>The  </a:t>
            </a:r>
            <a:r>
              <a:rPr lang="en-US" altLang="en-US" sz="2000" b="1" dirty="0" err="1" smtClean="0"/>
              <a:t>biconditional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000" dirty="0" smtClean="0">
                <a:ea typeface="Cambria Math" pitchFamily="18" charset="0"/>
                <a:cs typeface="Cambria Math" pitchFamily="18" charset="0"/>
              </a:rPr>
              <a:t>↔</a:t>
            </a:r>
            <a:r>
              <a:rPr lang="en-US" alt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000" dirty="0" smtClean="0"/>
              <a:t>  denotes the proposition with this truth table: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200" dirty="0" smtClean="0"/>
              <a:t> If </a:t>
            </a:r>
            <a:r>
              <a:rPr lang="en-US" altLang="en-US" sz="22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sz="2200" dirty="0" smtClean="0"/>
              <a:t>  denotes “I am at home.” and </a:t>
            </a:r>
            <a:r>
              <a:rPr lang="en-US" altLang="en-US" sz="22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200" dirty="0" smtClean="0"/>
              <a:t>   denotes “It is raining.” then </a:t>
            </a:r>
            <a:r>
              <a:rPr lang="en-US" altLang="en-US" sz="22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sz="2200" dirty="0" smtClean="0">
                <a:ea typeface="Cambria Math" pitchFamily="18" charset="0"/>
                <a:cs typeface="Cambria Math" pitchFamily="18" charset="0"/>
              </a:rPr>
              <a:t>↔</a:t>
            </a:r>
            <a:r>
              <a:rPr lang="en-US" altLang="en-US" sz="22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2200" dirty="0" smtClean="0"/>
              <a:t>   denotes “I am at home if and only if it is raining.”</a:t>
            </a: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/>
        </p:nvGraphicFramePr>
        <p:xfrm>
          <a:off x="2571750" y="2500313"/>
          <a:ext cx="4786313" cy="1828800"/>
        </p:xfrm>
        <a:graphic>
          <a:graphicData uri="http://schemas.openxmlformats.org/drawingml/2006/table">
            <a:tbl>
              <a:tblPr/>
              <a:tblGrid>
                <a:gridCol w="928688"/>
                <a:gridCol w="714375"/>
                <a:gridCol w="314325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p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q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p ↔q (≈ (p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→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q)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 ∧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(q→p))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Expressing the </a:t>
            </a:r>
            <a:r>
              <a:rPr lang="en-US" altLang="en-US" dirty="0" err="1" smtClean="0"/>
              <a:t>Biconditional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alternative ways “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if and only if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” is expressed in English: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 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is necessary and sufficient for </a:t>
            </a:r>
            <a:r>
              <a:rPr lang="en-US" altLang="en-US" i="1" dirty="0" smtClean="0"/>
              <a:t>q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  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then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, </a:t>
            </a:r>
            <a:r>
              <a:rPr lang="en-US" altLang="en-US" b="1" dirty="0" smtClean="0"/>
              <a:t>and conversely</a:t>
            </a:r>
          </a:p>
          <a:p>
            <a:pPr lvl="1"/>
            <a:r>
              <a:rPr lang="en-US" altLang="en-US" dirty="0" smtClean="0"/>
              <a:t> 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iff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q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Truth Tables For Compound Propositions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928687"/>
          </a:xfrm>
        </p:spPr>
        <p:txBody>
          <a:bodyPr/>
          <a:lstStyle/>
          <a:p>
            <a:r>
              <a:rPr lang="en-US" altLang="en-US" dirty="0" smtClean="0"/>
              <a:t>Construct a truth table for p</a:t>
            </a:r>
            <a:r>
              <a:rPr lang="en-US" altLang="en-US" dirty="0" smtClean="0">
                <a:sym typeface="Symbol"/>
              </a:rPr>
              <a:t> q¬r</a:t>
            </a:r>
            <a:r>
              <a:rPr lang="en-US" altLang="en-US" dirty="0" smtClean="0"/>
              <a:t> 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86050" y="2143116"/>
          <a:ext cx="4429145" cy="3376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970"/>
                <a:gridCol w="457740"/>
                <a:gridCol w="534030"/>
                <a:gridCol w="610319"/>
                <a:gridCol w="839189"/>
                <a:gridCol w="1514897"/>
              </a:tblGrid>
              <a:tr h="4501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q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r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</a:t>
                      </a:r>
                      <a:r>
                        <a:rPr lang="en-US" sz="1800" dirty="0" smtClean="0">
                          <a:latin typeface="Comic Sans MS" pitchFamily="66" charset="0"/>
                        </a:rPr>
                        <a:t>r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 </a:t>
                      </a:r>
                      <a:r>
                        <a:rPr lang="en-US" sz="1800" dirty="0" smtClean="0">
                          <a:latin typeface="Comic Sans MS" pitchFamily="66" charset="0"/>
                        </a:rPr>
                        <a:t>q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 </a:t>
                      </a:r>
                      <a:r>
                        <a:rPr lang="en-US" sz="1800" dirty="0" smtClean="0">
                          <a:latin typeface="Comic Sans MS" pitchFamily="66" charset="0"/>
                        </a:rPr>
                        <a:t>q → </a:t>
                      </a:r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</a:t>
                      </a:r>
                      <a:r>
                        <a:rPr lang="en-US" sz="1800" dirty="0" smtClean="0">
                          <a:latin typeface="Comic Sans MS" pitchFamily="66" charset="0"/>
                        </a:rPr>
                        <a:t>r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>
                    <a:solidFill>
                      <a:srgbClr val="EAEAEA"/>
                    </a:solidFill>
                  </a:tcPr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 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  <a:tr h="3658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Equivalent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143125"/>
          </a:xfrm>
        </p:spPr>
        <p:txBody>
          <a:bodyPr/>
          <a:lstStyle/>
          <a:p>
            <a:r>
              <a:rPr lang="en-US" altLang="en-US" dirty="0" smtClean="0"/>
              <a:t>Two propositions are </a:t>
            </a:r>
            <a:r>
              <a:rPr lang="en-US" altLang="en-US" b="1" dirty="0" smtClean="0"/>
              <a:t>equivalent </a:t>
            </a:r>
            <a:r>
              <a:rPr lang="en-US" altLang="en-US" dirty="0" smtClean="0"/>
              <a:t>if they always have the </a:t>
            </a:r>
            <a:r>
              <a:rPr lang="en-US" altLang="en-US" b="1" dirty="0" smtClean="0"/>
              <a:t>same truth value</a:t>
            </a:r>
            <a:r>
              <a:rPr lang="en-US" altLang="en-US" dirty="0" smtClean="0"/>
              <a:t>.</a:t>
            </a:r>
            <a:endParaRPr lang="en-US" altLang="en-US" b="1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 </a:t>
            </a:r>
          </a:p>
          <a:p>
            <a:pPr lvl="1"/>
            <a:r>
              <a:rPr lang="en-US" altLang="en-US" dirty="0" smtClean="0"/>
              <a:t>Show using a truth table that the conditional is equivalent to the </a:t>
            </a:r>
            <a:r>
              <a:rPr lang="en-US" altLang="en-US" b="1" dirty="0" err="1" smtClean="0"/>
              <a:t>contrapositive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  </a:t>
            </a:r>
            <a:r>
              <a:rPr lang="en-US" altLang="en-US" b="1" dirty="0" smtClean="0"/>
              <a:t>Solution:</a:t>
            </a:r>
            <a:r>
              <a:rPr lang="en-US" alt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313" y="3714752"/>
          <a:ext cx="6643685" cy="2194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5812"/>
                <a:gridCol w="785812"/>
                <a:gridCol w="785812"/>
                <a:gridCol w="785812"/>
                <a:gridCol w="785812"/>
                <a:gridCol w="271462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latin typeface="Comic Sans MS" pitchFamily="66" charset="0"/>
                        </a:rPr>
                        <a:t>Contrapositive</a:t>
                      </a:r>
                      <a:r>
                        <a:rPr lang="en-US" sz="1800" b="0" i="0" dirty="0" smtClean="0">
                          <a:latin typeface="Comic Sans MS" pitchFamily="66" charset="0"/>
                        </a:rPr>
                        <a:t> of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 →q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 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 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 →q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¬q → ¬ p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07" marB="45707"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7563" y="6039169"/>
            <a:ext cx="24673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Comic Sans MS" pitchFamily="66" charset="0"/>
              </a:rPr>
              <a:t>p →q≡ ¬q → ¬ p </a:t>
            </a:r>
            <a:endParaRPr lang="en-US" b="1" dirty="0">
              <a:solidFill>
                <a:srgbClr val="E9E2B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Using a Truth Table to Show  Non-Equivalence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1714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 smtClean="0"/>
              <a:t>Example</a:t>
            </a:r>
            <a:r>
              <a:rPr lang="en-US" altLang="en-US" dirty="0" smtClean="0"/>
              <a:t>: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dirty="0" smtClean="0"/>
              <a:t>Show using truth tables that neither  the </a:t>
            </a:r>
            <a:r>
              <a:rPr lang="en-US" altLang="en-US" b="1" dirty="0" smtClean="0"/>
              <a:t>converse</a:t>
            </a:r>
            <a:r>
              <a:rPr lang="en-US" altLang="en-US" dirty="0" smtClean="0"/>
              <a:t> nor </a:t>
            </a:r>
            <a:r>
              <a:rPr lang="en-US" altLang="en-US" b="1" dirty="0" smtClean="0"/>
              <a:t>inverse</a:t>
            </a:r>
            <a:r>
              <a:rPr lang="en-US" altLang="en-US" dirty="0" smtClean="0"/>
              <a:t> of an implication are not equivalent to the implication.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 smtClean="0"/>
              <a:t>Solution:</a:t>
            </a:r>
            <a:r>
              <a:rPr lang="en-US" alt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3000372"/>
          <a:ext cx="7358115" cy="2458539"/>
        </p:xfrm>
        <a:graphic>
          <a:graphicData uri="http://schemas.openxmlformats.org/drawingml/2006/table">
            <a:tbl>
              <a:tblPr/>
              <a:tblGrid>
                <a:gridCol w="490541"/>
                <a:gridCol w="630695"/>
                <a:gridCol w="560618"/>
                <a:gridCol w="630696"/>
                <a:gridCol w="770850"/>
                <a:gridCol w="2032242"/>
                <a:gridCol w="2242473"/>
              </a:tblGrid>
              <a:tr h="416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the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inverse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 of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→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q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the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converse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 of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→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q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6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p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q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¬ p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¬ q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p →q 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¬ p →¬ q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q → p 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0430" y="4357688"/>
            <a:ext cx="507209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7563" y="5715000"/>
            <a:ext cx="2352675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Comic Sans MS" pitchFamily="66" charset="0"/>
              </a:rPr>
              <a:t>p →q≠ ¬ p →¬ q</a:t>
            </a:r>
            <a:endParaRPr lang="en-US" b="1" dirty="0">
              <a:solidFill>
                <a:srgbClr val="E9E2B6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dirty="0">
                <a:latin typeface="Comic Sans MS" pitchFamily="66" charset="0"/>
              </a:rPr>
              <a:t>p →q≠ q → p </a:t>
            </a:r>
            <a:endParaRPr lang="en-US" b="1" dirty="0">
              <a:solidFill>
                <a:srgbClr val="E9E2B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Summary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643437"/>
          </a:xfrm>
        </p:spPr>
        <p:txBody>
          <a:bodyPr/>
          <a:lstStyle/>
          <a:p>
            <a:pPr lvl="1"/>
            <a:r>
              <a:rPr lang="en-US" altLang="en-US" smtClean="0"/>
              <a:t>Propositional Logic</a:t>
            </a:r>
          </a:p>
          <a:p>
            <a:pPr lvl="3"/>
            <a:r>
              <a:rPr lang="en-US" altLang="en-US" smtClean="0"/>
              <a:t>Propositional Logic (1.1) - The Language of Propositions</a:t>
            </a:r>
          </a:p>
          <a:p>
            <a:pPr lvl="3"/>
            <a:r>
              <a:rPr lang="en-US" altLang="en-US" smtClean="0"/>
              <a:t>Applications (1.2)</a:t>
            </a:r>
          </a:p>
          <a:p>
            <a:pPr lvl="3"/>
            <a:r>
              <a:rPr lang="en-US" altLang="en-US" smtClean="0"/>
              <a:t>Propositional Equivalences (1.3)</a:t>
            </a:r>
          </a:p>
          <a:p>
            <a:pPr lvl="1"/>
            <a:r>
              <a:rPr lang="en-US" altLang="en-US" smtClean="0"/>
              <a:t>Predicate Logic</a:t>
            </a:r>
          </a:p>
          <a:p>
            <a:pPr lvl="3"/>
            <a:r>
              <a:rPr lang="en-US" altLang="en-US" smtClean="0"/>
              <a:t>Predicates and Quantifiers (1.4)</a:t>
            </a:r>
          </a:p>
          <a:p>
            <a:pPr lvl="3"/>
            <a:r>
              <a:rPr lang="en-US" altLang="en-US" smtClean="0"/>
              <a:t>Nested Quantifiers (1.5)</a:t>
            </a:r>
          </a:p>
          <a:p>
            <a:pPr lvl="1"/>
            <a:r>
              <a:rPr lang="en-US" altLang="en-US" smtClean="0"/>
              <a:t>Proofs</a:t>
            </a:r>
          </a:p>
          <a:p>
            <a:pPr lvl="3"/>
            <a:r>
              <a:rPr lang="en-US" altLang="en-US" smtClean="0"/>
              <a:t>Rules of Inference (1.6)</a:t>
            </a:r>
          </a:p>
          <a:p>
            <a:pPr lvl="3"/>
            <a:r>
              <a:rPr lang="en-US" altLang="en-US" smtClean="0"/>
              <a:t>Introduction to Proofs (1.7)</a:t>
            </a:r>
          </a:p>
          <a:p>
            <a:pPr lvl="3"/>
            <a:r>
              <a:rPr lang="en-US" altLang="en-US" smtClean="0"/>
              <a:t>Proof Methods and Strategy(1.8)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many rows are there in a truth table with </a:t>
            </a:r>
            <a:r>
              <a:rPr lang="en-US" altLang="en-US" b="1" dirty="0" smtClean="0"/>
              <a:t>n</a:t>
            </a:r>
            <a:r>
              <a:rPr lang="en-US" altLang="en-US" dirty="0" smtClean="0"/>
              <a:t> propositional variables?</a:t>
            </a:r>
          </a:p>
          <a:p>
            <a:pPr>
              <a:buFont typeface="Wingdings" pitchFamily="2" charset="2"/>
              <a:buNone/>
            </a:pPr>
            <a:endParaRPr lang="en-US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en-US" b="1" dirty="0" smtClean="0"/>
              <a:t>    Solution</a:t>
            </a:r>
            <a:r>
              <a:rPr lang="en-US" altLang="en-US" dirty="0" smtClean="0"/>
              <a:t>:  </a:t>
            </a:r>
            <a:r>
              <a:rPr lang="en-US" altLang="en-US" b="1" dirty="0" smtClean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altLang="en-US" b="1" baseline="30000" dirty="0" smtClean="0">
                <a:ea typeface="Cambria Math" pitchFamily="18" charset="0"/>
                <a:cs typeface="Cambria Math" pitchFamily="18" charset="0"/>
              </a:rPr>
              <a:t>n</a:t>
            </a:r>
            <a:r>
              <a:rPr lang="en-US" altLang="en-US" baseline="30000" dirty="0" smtClean="0">
                <a:ea typeface="Cambria Math" pitchFamily="18" charset="0"/>
                <a:cs typeface="Cambria Math" pitchFamily="18" charset="0"/>
              </a:rPr>
              <a:t> 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 [Chapter 6].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Note</a:t>
            </a:r>
            <a:r>
              <a:rPr lang="en-US" altLang="en-US" dirty="0" smtClean="0"/>
              <a:t>: that this means that with n propositional variables, we can construct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altLang="en-US" baseline="30000" dirty="0" smtClean="0">
                <a:ea typeface="Cambria Math" pitchFamily="18" charset="0"/>
                <a:cs typeface="Cambria Math" pitchFamily="18" charset="0"/>
              </a:rPr>
              <a:t>n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 distinct (i.e., not equivalent) propositions. 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Precedence of 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90800" y="2057400"/>
          <a:ext cx="4038600" cy="201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2019300"/>
              </a:tblGrid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mic Sans MS" pitchFamily="66" charset="0"/>
                        </a:rPr>
                        <a:t>Operator</a:t>
                      </a:r>
                      <a:endParaRPr lang="en-US" sz="1800" b="1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mic Sans MS" pitchFamily="66" charset="0"/>
                        </a:rPr>
                        <a:t>Precedence</a:t>
                      </a:r>
                      <a:endParaRPr lang="en-US" sz="1800" b="1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</a:t>
                      </a:r>
                      <a:endParaRPr lang="en-US" sz="1800" b="1" dirty="0" smtClean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1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9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   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 </a:t>
                      </a:r>
                      <a:endParaRPr lang="en-US" sz="1800" b="1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3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9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 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  <a:sym typeface="Symbol"/>
                        </a:rPr>
                        <a:t> 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5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23" name="TextBox 4"/>
          <p:cNvSpPr txBox="1">
            <a:spLocks noChangeArrowheads="1"/>
          </p:cNvSpPr>
          <p:nvPr/>
        </p:nvSpPr>
        <p:spPr bwMode="auto">
          <a:xfrm>
            <a:off x="3505200" y="4800600"/>
            <a:ext cx="434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25624" name="TextBox 5"/>
          <p:cNvSpPr txBox="1">
            <a:spLocks noChangeArrowheads="1"/>
          </p:cNvSpPr>
          <p:nvPr/>
        </p:nvSpPr>
        <p:spPr bwMode="auto">
          <a:xfrm>
            <a:off x="642938" y="4343400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p  </a:t>
            </a:r>
            <a:r>
              <a:rPr lang="en-US" altLang="en-US" sz="1800" b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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q </a:t>
            </a:r>
            <a:r>
              <a:rPr lang="en-US" altLang="en-US" sz="1800" b="1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  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r   </a:t>
            </a:r>
            <a:r>
              <a:rPr lang="en-US" alt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is equivalent to</a:t>
            </a:r>
            <a:r>
              <a:rPr lang="en-US" alt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(p  </a:t>
            </a:r>
            <a:r>
              <a:rPr lang="en-US" altLang="en-US" sz="1800" b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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q)</a:t>
            </a:r>
            <a:r>
              <a:rPr lang="en-US" altLang="en-US" sz="1800" b="1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  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r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If the intended meaning is 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p  </a:t>
            </a:r>
            <a:r>
              <a:rPr lang="en-US" altLang="en-US" sz="1800" b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(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q </a:t>
            </a:r>
            <a:r>
              <a:rPr lang="en-US" altLang="en-US" sz="1800" b="1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  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r ) </a:t>
            </a:r>
            <a:r>
              <a:rPr lang="en-US" alt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then parentheses must be used.</a:t>
            </a:r>
            <a:r>
              <a:rPr lang="en-US" altLang="en-US" sz="1800" i="1" dirty="0"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  </a:t>
            </a:r>
            <a:endParaRPr lang="en-US" altLang="en-US" sz="1800" i="1" dirty="0">
              <a:latin typeface="Comic Sans MS" pitchFamily="66" charset="0"/>
              <a:ea typeface="Cambria Math" pitchFamily="18" charset="0"/>
              <a:cs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 of Propositional Logic</a:t>
            </a:r>
            <a:endParaRPr lang="en-US" dirty="0"/>
          </a:p>
        </p:txBody>
      </p:sp>
      <p:sp>
        <p:nvSpPr>
          <p:cNvPr id="26627" name="Subtitle 2"/>
          <p:cNvSpPr>
            <a:spLocks noGrp="1"/>
          </p:cNvSpPr>
          <p:nvPr>
            <p:ph type="subTitle" sz="quarter" idx="1"/>
          </p:nvPr>
        </p:nvSpPr>
        <p:spPr>
          <a:ln w="12700"/>
        </p:spPr>
        <p:txBody>
          <a:bodyPr/>
          <a:lstStyle/>
          <a:p>
            <a:r>
              <a:rPr lang="en-US" altLang="en-US" smtClean="0"/>
              <a:t>Section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Applications of Propositional Logic: Summary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357437"/>
          </a:xfrm>
        </p:spPr>
        <p:txBody>
          <a:bodyPr/>
          <a:lstStyle/>
          <a:p>
            <a:r>
              <a:rPr lang="en-US" altLang="en-US" dirty="0" smtClean="0"/>
              <a:t>Translating English to Propositional Logic</a:t>
            </a:r>
          </a:p>
          <a:p>
            <a:r>
              <a:rPr lang="en-US" altLang="en-US" dirty="0" smtClean="0"/>
              <a:t>System Specifications</a:t>
            </a:r>
          </a:p>
          <a:p>
            <a:r>
              <a:rPr lang="en-US" altLang="en-US" dirty="0" smtClean="0"/>
              <a:t>Boolean Searching</a:t>
            </a:r>
          </a:p>
          <a:p>
            <a:r>
              <a:rPr lang="en-US" altLang="en-US" dirty="0" smtClean="0"/>
              <a:t>Logic Puzzles</a:t>
            </a:r>
          </a:p>
          <a:p>
            <a:r>
              <a:rPr lang="en-US" altLang="en-US" dirty="0" smtClean="0"/>
              <a:t>Logic Circuits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English Sentences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3929062"/>
          </a:xfrm>
        </p:spPr>
        <p:txBody>
          <a:bodyPr/>
          <a:lstStyle/>
          <a:p>
            <a:r>
              <a:rPr lang="en-US" altLang="en-US" dirty="0" smtClean="0"/>
              <a:t>Steps to convert an English sentence to a statement in propositional logic</a:t>
            </a:r>
          </a:p>
          <a:p>
            <a:pPr lvl="1"/>
            <a:r>
              <a:rPr lang="en-US" altLang="en-US" b="1" dirty="0" smtClean="0"/>
              <a:t>Identify</a:t>
            </a:r>
            <a:r>
              <a:rPr lang="en-US" altLang="en-US" dirty="0" smtClean="0"/>
              <a:t> atomic propositions </a:t>
            </a:r>
          </a:p>
          <a:p>
            <a:pPr lvl="1"/>
            <a:r>
              <a:rPr lang="en-US" altLang="en-US" b="1" dirty="0" smtClean="0"/>
              <a:t>Represent</a:t>
            </a:r>
            <a:r>
              <a:rPr lang="en-US" altLang="en-US" dirty="0" smtClean="0"/>
              <a:t> using propositional variables.</a:t>
            </a:r>
          </a:p>
          <a:p>
            <a:pPr lvl="1"/>
            <a:r>
              <a:rPr lang="en-US" altLang="en-US" b="1" dirty="0" smtClean="0"/>
              <a:t>Determine</a:t>
            </a:r>
            <a:r>
              <a:rPr lang="en-US" altLang="en-US" dirty="0" smtClean="0"/>
              <a:t> appropriate logical connectives</a:t>
            </a:r>
          </a:p>
          <a:p>
            <a:r>
              <a:rPr lang="en-US" altLang="en-US" dirty="0" smtClean="0"/>
              <a:t>“If I go to </a:t>
            </a:r>
            <a:r>
              <a:rPr lang="en-US" altLang="en-US" dirty="0" err="1" smtClean="0"/>
              <a:t>Harry’s</a:t>
            </a:r>
            <a:r>
              <a:rPr lang="en-US" altLang="en-US" dirty="0" smtClean="0"/>
              <a:t> or to the country, I will not go shopping.”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dirty="0" smtClean="0"/>
              <a:t>: I go to </a:t>
            </a:r>
            <a:r>
              <a:rPr lang="en-US" altLang="en-US" dirty="0" err="1" smtClean="0"/>
              <a:t>Harry’s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q: I go to the country.</a:t>
            </a:r>
          </a:p>
          <a:p>
            <a:pPr lvl="1"/>
            <a:r>
              <a:rPr lang="en-US" altLang="en-US" i="1" dirty="0" smtClean="0"/>
              <a:t>r</a:t>
            </a:r>
            <a:r>
              <a:rPr lang="en-US" altLang="en-US" dirty="0" smtClean="0"/>
              <a:t>:  I will go shopping.</a:t>
            </a:r>
          </a:p>
          <a:p>
            <a:pPr lvl="1"/>
            <a:endParaRPr lang="en-US" altLang="en-US" b="1" dirty="0" smtClean="0"/>
          </a:p>
          <a:p>
            <a:pPr lvl="1">
              <a:buFontTx/>
              <a:buNone/>
            </a:pPr>
            <a:endParaRPr lang="en-US" altLang="en-US" b="1" dirty="0" smtClean="0"/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4876800" y="44196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2571750" y="5429251"/>
            <a:ext cx="4786332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If </a:t>
            </a:r>
            <a:r>
              <a:rPr lang="en-US" sz="2000" i="1" dirty="0">
                <a:latin typeface="Comic Sans MS" pitchFamily="66" charset="0"/>
              </a:rPr>
              <a:t>p</a:t>
            </a:r>
            <a:r>
              <a:rPr lang="en-US" sz="2000" dirty="0">
                <a:latin typeface="Comic Sans MS" pitchFamily="66" charset="0"/>
              </a:rPr>
              <a:t> or </a:t>
            </a:r>
            <a:r>
              <a:rPr lang="en-US" sz="2000" i="1" dirty="0">
                <a:latin typeface="Comic Sans MS" pitchFamily="66" charset="0"/>
              </a:rPr>
              <a:t>q</a:t>
            </a:r>
            <a:r>
              <a:rPr lang="en-US" sz="2000" dirty="0">
                <a:latin typeface="Comic Sans MS" pitchFamily="66" charset="0"/>
              </a:rPr>
              <a:t> then not </a:t>
            </a:r>
            <a:r>
              <a:rPr lang="en-US" sz="2000" i="1" dirty="0">
                <a:latin typeface="Comic Sans MS" pitchFamily="66" charset="0"/>
              </a:rPr>
              <a:t>r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p</a:t>
            </a:r>
            <a:r>
              <a:rPr lang="en-US" sz="2000" dirty="0" err="1" smtClean="0">
                <a:latin typeface="Comic Sans MS" pitchFamily="66" charset="0"/>
                <a:sym typeface="Symbol"/>
              </a:rPr>
              <a:t>q</a:t>
            </a:r>
            <a:r>
              <a:rPr lang="en-US" sz="2000" dirty="0" smtClean="0">
                <a:latin typeface="Comic Sans MS" pitchFamily="66" charset="0"/>
                <a:sym typeface="Symbol"/>
              </a:rPr>
              <a:t>)¬r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3786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b="1" dirty="0" smtClean="0"/>
              <a:t>Problem:</a:t>
            </a:r>
            <a:r>
              <a:rPr lang="en-US" altLang="en-US" dirty="0" smtClean="0"/>
              <a:t> Translate the following sentence into propositional logic: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 smtClean="0"/>
              <a:t> “</a:t>
            </a:r>
            <a:r>
              <a:rPr lang="en-US" altLang="en-US" sz="1400" b="1" dirty="0" smtClean="0"/>
              <a:t>You can access the Internet from campus only if you are a computer science major or you are not a freshman</a:t>
            </a:r>
            <a:r>
              <a:rPr lang="en-US" altLang="en-US" dirty="0" smtClean="0"/>
              <a:t>.”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 smtClean="0"/>
              <a:t>One Solution</a:t>
            </a:r>
            <a:r>
              <a:rPr lang="en-US" altLang="en-US" dirty="0" smtClean="0"/>
              <a:t>: Let </a:t>
            </a:r>
          </a:p>
          <a:p>
            <a:pPr lvl="1">
              <a:buFontTx/>
              <a:buNone/>
            </a:pP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a: </a:t>
            </a:r>
            <a:r>
              <a:rPr lang="en-US" altLang="en-US" dirty="0" smtClean="0"/>
              <a:t>“You can access the internet from campus,” </a:t>
            </a:r>
          </a:p>
          <a:p>
            <a:pPr lvl="1">
              <a:buFontTx/>
              <a:buNone/>
            </a:pP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c:</a:t>
            </a:r>
            <a:r>
              <a:rPr lang="en-US" altLang="en-US" dirty="0" smtClean="0"/>
              <a:t> “You are a computer science major,” </a:t>
            </a:r>
          </a:p>
          <a:p>
            <a:pPr lvl="1">
              <a:buFontTx/>
              <a:buNone/>
            </a:pP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f:</a:t>
            </a:r>
            <a:r>
              <a:rPr lang="en-US" altLang="en-US" dirty="0" smtClean="0"/>
              <a:t> “You are a freshman.”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                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a→ (c ∨ ¬ f</a:t>
            </a:r>
            <a:r>
              <a:rPr lang="en-US" altLang="en-US" dirty="0" smtClean="0"/>
              <a:t> )</a:t>
            </a:r>
          </a:p>
          <a:p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System and Software engineers take requirements in English and express them in a precise specification language based on </a:t>
            </a:r>
            <a:r>
              <a:rPr lang="en-US" altLang="en-US" dirty="0" smtClean="0"/>
              <a:t>logic.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 Express in propositional logic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“The automated reply cannot be sent when the file system is full”</a:t>
            </a:r>
            <a:endParaRPr lang="en-US" altLang="en-US" dirty="0" smtClean="0"/>
          </a:p>
          <a:p>
            <a:r>
              <a:rPr lang="en-US" altLang="en-US" b="1" dirty="0" smtClean="0"/>
              <a:t>Solution</a:t>
            </a:r>
            <a:r>
              <a:rPr lang="en-US" altLang="en-US" dirty="0" smtClean="0"/>
              <a:t>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 smtClean="0"/>
              <a:t>possible solution: Let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denote “The automated reply can be sent”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denote “The file system is full.”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                            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q→ ¬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Consistent System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smtClean="0"/>
              <a:t>   </a:t>
            </a:r>
            <a:r>
              <a:rPr lang="en-US" altLang="en-US" sz="2200" b="1" smtClean="0"/>
              <a:t>Definition</a:t>
            </a:r>
            <a:r>
              <a:rPr lang="en-US" altLang="en-US" sz="2200" smtClean="0"/>
              <a:t>: A list of propositions is </a:t>
            </a:r>
            <a:r>
              <a:rPr lang="en-US" altLang="en-US" sz="2200" b="1" smtClean="0"/>
              <a:t>consistent</a:t>
            </a:r>
            <a:r>
              <a:rPr lang="en-US" altLang="en-US" sz="2200" smtClean="0"/>
              <a:t> if it is possible to assign truth values to the </a:t>
            </a:r>
            <a:r>
              <a:rPr lang="en-US" altLang="en-US" sz="2200" b="1" smtClean="0"/>
              <a:t>proposition variables </a:t>
            </a:r>
            <a:r>
              <a:rPr lang="en-US" altLang="en-US" sz="2200" smtClean="0"/>
              <a:t>so that each proposition is true.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smtClean="0"/>
              <a:t>   Exercise</a:t>
            </a:r>
            <a:r>
              <a:rPr lang="en-US" altLang="en-US" sz="2200" smtClean="0"/>
              <a:t>: Are these specifications consistent?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“The diagnostic message is  stored in the buffer or it is retransmitted.”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“The diagnostic message is not stored in the buffer.”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“If the diagnostic message is stored in the buffer, then it is retransmitted.”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b="1" smtClean="0"/>
              <a:t>    Solution</a:t>
            </a:r>
            <a:r>
              <a:rPr lang="en-US" altLang="en-US" sz="1900" smtClean="0"/>
              <a:t>: Let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p: “The diagnostic message is stored in the buffer.”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q: “The diagnostic message is retransmitted”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The specification can be written as:</a:t>
            </a: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p ∨ </a:t>
            </a: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¬</a:t>
            </a: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p,</a:t>
            </a:r>
            <a:r>
              <a:rPr lang="en-US" altLang="en-US" sz="1900" smtClean="0"/>
              <a:t>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 → q</a:t>
            </a:r>
            <a:r>
              <a:rPr lang="en-US" altLang="en-US" sz="1900" smtClean="0"/>
              <a:t>.   </a:t>
            </a:r>
            <a:endParaRPr lang="en-US" altLang="en-US" sz="220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6000750" y="4252913"/>
          <a:ext cx="2786063" cy="2319020"/>
        </p:xfrm>
        <a:graphic>
          <a:graphicData uri="http://schemas.openxmlformats.org/drawingml/2006/table">
            <a:tbl>
              <a:tblPr/>
              <a:tblGrid>
                <a:gridCol w="401638"/>
                <a:gridCol w="307975"/>
                <a:gridCol w="719137"/>
                <a:gridCol w="500063"/>
                <a:gridCol w="85725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p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q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 ∨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¬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 → q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When p is false and q is true all three statements are true.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So the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specification is consistent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Consistent System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smtClean="0"/>
              <a:t>Exercise</a:t>
            </a:r>
            <a:r>
              <a:rPr lang="en-US" altLang="en-US" sz="2600" smtClean="0"/>
              <a:t>: Are these specifications consistent?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“The diagnostic message is  stored in the buffer or it is retransmitted.”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“The diagnostic message is not stored in the buffer.”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“If the diagnostic message is stored in the buffer, then it is retransmitted.”</a:t>
            </a: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“The diagnostic message is not retransmitted is added.”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b="1" smtClean="0"/>
              <a:t>    Solution</a:t>
            </a:r>
            <a:r>
              <a:rPr lang="en-US" altLang="en-US" sz="1900" smtClean="0"/>
              <a:t>: Let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p: “The diagnostic message is stored in the buffer.”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q: “The diagnostic message is retransmitted”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900" smtClean="0"/>
              <a:t>The specification can be written as:</a:t>
            </a: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p ∨ </a:t>
            </a: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¬</a:t>
            </a: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p,</a:t>
            </a:r>
            <a:r>
              <a:rPr lang="en-US" altLang="en-US" sz="1900" smtClean="0"/>
              <a:t>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i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 → q</a:t>
            </a:r>
            <a:r>
              <a:rPr lang="en-US" altLang="en-US" sz="1900" smtClean="0"/>
              <a:t>.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1900" smtClean="0"/>
              <a:t> </a:t>
            </a:r>
            <a:r>
              <a:rPr lang="en-US" altLang="en-US" sz="19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¬q</a:t>
            </a:r>
            <a:endParaRPr lang="en-US" altLang="en-US" sz="220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5143500" y="4071938"/>
          <a:ext cx="3000375" cy="2503170"/>
        </p:xfrm>
        <a:graphic>
          <a:graphicData uri="http://schemas.openxmlformats.org/drawingml/2006/table">
            <a:tbl>
              <a:tblPr/>
              <a:tblGrid>
                <a:gridCol w="330200"/>
                <a:gridCol w="254000"/>
                <a:gridCol w="592138"/>
                <a:gridCol w="538162"/>
                <a:gridCol w="714375"/>
                <a:gridCol w="5715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p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q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 ∨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¬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p → q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¬q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When p is false and q is true all three statements are true.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So the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specification is not consistent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Searches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143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Logical connectives are used extensively in searches of large collections of information, such as indexes of Web pages.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Because these searches employ techniques from propositional logic, they are called B</a:t>
            </a:r>
            <a:r>
              <a:rPr lang="en-US" altLang="en-US" b="1" smtClean="0"/>
              <a:t>oolean searches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7171" name="Subtitle 2"/>
          <p:cNvSpPr>
            <a:spLocks noGrp="1"/>
          </p:cNvSpPr>
          <p:nvPr>
            <p:ph type="subTitle" sz="quarter" idx="1"/>
          </p:nvPr>
        </p:nvSpPr>
        <p:spPr>
          <a:ln w="12700"/>
        </p:spPr>
        <p:txBody>
          <a:bodyPr>
            <a:normAutofit/>
          </a:bodyPr>
          <a:lstStyle/>
          <a:p>
            <a:r>
              <a:rPr lang="en-US" altLang="en-US" smtClean="0"/>
              <a:t>Section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 smtClean="0"/>
              <a:t>An island has two kinds of inhabitants, </a:t>
            </a:r>
            <a:r>
              <a:rPr lang="en-US" altLang="en-US" sz="1600" b="1" smtClean="0"/>
              <a:t>knights</a:t>
            </a:r>
            <a:r>
              <a:rPr lang="en-US" altLang="en-US" sz="1600" smtClean="0"/>
              <a:t>, who always tell the truth, and </a:t>
            </a:r>
            <a:r>
              <a:rPr lang="en-US" altLang="en-US" sz="1600" b="1" smtClean="0"/>
              <a:t>knaves</a:t>
            </a:r>
            <a:r>
              <a:rPr lang="en-US" altLang="en-US" sz="1600" smtClean="0"/>
              <a:t>, who always lie. </a:t>
            </a:r>
          </a:p>
          <a:p>
            <a:pPr>
              <a:lnSpc>
                <a:spcPct val="70000"/>
              </a:lnSpc>
            </a:pPr>
            <a:r>
              <a:rPr lang="en-US" altLang="en-US" sz="1600" smtClean="0"/>
              <a:t>You go to the island and meet A and B. </a:t>
            </a:r>
          </a:p>
          <a:p>
            <a:pPr lvl="1">
              <a:lnSpc>
                <a:spcPct val="70000"/>
              </a:lnSpc>
            </a:pPr>
            <a:r>
              <a:rPr lang="en-US" altLang="en-US" sz="1600" smtClean="0"/>
              <a:t>A says “B is a knight.”</a:t>
            </a:r>
          </a:p>
          <a:p>
            <a:pPr lvl="1">
              <a:lnSpc>
                <a:spcPct val="70000"/>
              </a:lnSpc>
            </a:pPr>
            <a:r>
              <a:rPr lang="en-US" altLang="en-US" sz="1600" smtClean="0"/>
              <a:t>B says “The two of us are of opposite types.”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smtClean="0"/>
              <a:t>    Example</a:t>
            </a:r>
            <a:r>
              <a:rPr lang="en-US" altLang="en-US" sz="1600" smtClean="0"/>
              <a:t>: What are the types of A and B?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smtClean="0"/>
              <a:t>    Solution: </a:t>
            </a:r>
            <a:r>
              <a:rPr lang="en-US" altLang="en-US" sz="1600" smtClean="0"/>
              <a:t>Let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2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p:</a:t>
            </a:r>
            <a:r>
              <a:rPr lang="en-US" altLang="en-US" sz="1200" smtClean="0"/>
              <a:t> A is a knight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200" smtClean="0"/>
              <a:t>q: B is a knight,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200" smtClean="0">
                <a:sym typeface="Symbol" pitchFamily="18" charset="2"/>
              </a:rPr>
              <a:t>p: A is a knave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200" smtClean="0">
                <a:sym typeface="Symbol" pitchFamily="18" charset="2"/>
              </a:rPr>
              <a:t>q: B is a knave.</a:t>
            </a:r>
          </a:p>
          <a:p>
            <a:pPr lvl="1">
              <a:lnSpc>
                <a:spcPct val="70000"/>
              </a:lnSpc>
            </a:pPr>
            <a:r>
              <a:rPr lang="en-US" altLang="en-US" sz="1400" smtClean="0">
                <a:sym typeface="Symbol" pitchFamily="18" charset="2"/>
              </a:rPr>
              <a:t>If A is a knight, then </a:t>
            </a:r>
            <a:r>
              <a:rPr lang="en-US" altLang="en-US" sz="1400" i="1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p</a:t>
            </a:r>
            <a:r>
              <a:rPr lang="en-US" altLang="en-US" sz="1400" smtClean="0">
                <a:sym typeface="Symbol" pitchFamily="18" charset="2"/>
              </a:rPr>
              <a:t>  is  true. </a:t>
            </a:r>
          </a:p>
          <a:p>
            <a:pPr lvl="2">
              <a:lnSpc>
                <a:spcPct val="70000"/>
              </a:lnSpc>
            </a:pPr>
            <a:r>
              <a:rPr lang="en-US" altLang="en-US" sz="1500" b="1" smtClean="0">
                <a:sym typeface="Symbol" pitchFamily="18" charset="2"/>
              </a:rPr>
              <a:t>1</a:t>
            </a:r>
            <a:r>
              <a:rPr lang="en-US" altLang="en-US" sz="1500" b="1" baseline="30000" smtClean="0">
                <a:sym typeface="Symbol" pitchFamily="18" charset="2"/>
              </a:rPr>
              <a:t>st</a:t>
            </a:r>
            <a:r>
              <a:rPr lang="en-US" altLang="en-US" sz="1500" b="1" smtClean="0">
                <a:sym typeface="Symbol" pitchFamily="18" charset="2"/>
              </a:rPr>
              <a:t> Line:</a:t>
            </a:r>
            <a:r>
              <a:rPr lang="en-US" altLang="en-US" sz="1500" smtClean="0">
                <a:sym typeface="Symbol" pitchFamily="18" charset="2"/>
              </a:rPr>
              <a:t> Since knights tell the truth, </a:t>
            </a:r>
            <a:r>
              <a:rPr lang="en-US" altLang="en-US" sz="1500" b="1" smtClean="0">
                <a:sym typeface="Symbol" pitchFamily="18" charset="2"/>
              </a:rPr>
              <a:t>q:</a:t>
            </a:r>
            <a:r>
              <a:rPr lang="en-US" altLang="en-US" sz="1600" smtClean="0"/>
              <a:t> </a:t>
            </a:r>
            <a:r>
              <a:rPr lang="en-US" altLang="en-US" sz="1600" b="1" smtClean="0"/>
              <a:t>B is a knight</a:t>
            </a:r>
            <a:r>
              <a:rPr lang="en-US" altLang="en-US" sz="1500" b="1" smtClean="0">
                <a:sym typeface="Symbol" pitchFamily="18" charset="2"/>
              </a:rPr>
              <a:t> </a:t>
            </a:r>
            <a:r>
              <a:rPr lang="en-US" altLang="en-US" sz="1500" i="1" smtClean="0">
                <a:sym typeface="Symbol" pitchFamily="18" charset="2"/>
              </a:rPr>
              <a:t> </a:t>
            </a:r>
            <a:r>
              <a:rPr lang="en-US" altLang="en-US" sz="1500" smtClean="0">
                <a:sym typeface="Symbol" pitchFamily="18" charset="2"/>
              </a:rPr>
              <a:t>must also be true. </a:t>
            </a:r>
          </a:p>
          <a:p>
            <a:pPr lvl="2">
              <a:lnSpc>
                <a:spcPct val="70000"/>
              </a:lnSpc>
            </a:pPr>
            <a:r>
              <a:rPr lang="en-US" altLang="en-US" sz="1500" b="1" smtClean="0">
                <a:sym typeface="Symbol" pitchFamily="18" charset="2"/>
              </a:rPr>
              <a:t>2</a:t>
            </a:r>
            <a:r>
              <a:rPr lang="en-US" altLang="en-US" sz="1500" b="1" baseline="30000" smtClean="0">
                <a:sym typeface="Symbol" pitchFamily="18" charset="2"/>
              </a:rPr>
              <a:t>nd</a:t>
            </a:r>
            <a:r>
              <a:rPr lang="en-US" altLang="en-US" sz="1500" b="1" smtClean="0">
                <a:sym typeface="Symbol" pitchFamily="18" charset="2"/>
              </a:rPr>
              <a:t> Line</a:t>
            </a:r>
            <a:r>
              <a:rPr lang="en-US" altLang="en-US" sz="1500" smtClean="0">
                <a:sym typeface="Symbol" pitchFamily="18" charset="2"/>
              </a:rPr>
              <a:t>: Since knights tell the truth, </a:t>
            </a:r>
            <a:r>
              <a:rPr lang="en-US" altLang="en-US" sz="1500" b="1" smtClean="0">
                <a:sym typeface="Symbol" pitchFamily="18" charset="2"/>
              </a:rPr>
              <a:t>(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 ∧</a:t>
            </a:r>
            <a:r>
              <a:rPr lang="en-US" altLang="en-US" sz="1500" b="1" smtClean="0">
                <a:sym typeface="Symbol" pitchFamily="18" charset="2"/>
              </a:rPr>
              <a:t> 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q)∨ (</a:t>
            </a:r>
            <a:r>
              <a:rPr lang="en-US" altLang="en-US" sz="1500" b="1" smtClean="0">
                <a:sym typeface="Symbol" pitchFamily="18" charset="2"/>
              </a:rPr>
              <a:t>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p ∧</a:t>
            </a:r>
            <a:r>
              <a:rPr lang="en-US" altLang="en-US" sz="1500" b="1" smtClean="0">
                <a:sym typeface="Symbol" pitchFamily="18" charset="2"/>
              </a:rPr>
              <a:t>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q)</a:t>
            </a:r>
            <a:r>
              <a:rPr lang="en-US" altLang="en-US" sz="15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: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the two of us are of opposite types </a:t>
            </a:r>
            <a:r>
              <a:rPr lang="en-US" altLang="en-US" sz="1500" smtClean="0">
                <a:ea typeface="Cambria Math" pitchFamily="18" charset="0"/>
                <a:cs typeface="Cambria Math" pitchFamily="18" charset="0"/>
              </a:rPr>
              <a:t>would have to be true, but it is not. </a:t>
            </a:r>
          </a:p>
          <a:p>
            <a:pPr lvl="2">
              <a:lnSpc>
                <a:spcPct val="70000"/>
              </a:lnSpc>
            </a:pPr>
            <a:r>
              <a:rPr lang="en-US" altLang="en-US" sz="1500" smtClean="0">
                <a:ea typeface="Cambria Math" pitchFamily="18" charset="0"/>
                <a:cs typeface="Cambria Math" pitchFamily="18" charset="0"/>
              </a:rPr>
              <a:t>So, A is not a knight and therefore </a:t>
            </a:r>
            <a:r>
              <a:rPr lang="en-US" altLang="en-US" sz="1500" smtClean="0">
                <a:sym typeface="Symbol" pitchFamily="18" charset="2"/>
              </a:rPr>
              <a:t>p</a:t>
            </a:r>
            <a:r>
              <a:rPr lang="en-US" altLang="en-US" sz="1500" i="1" smtClean="0">
                <a:sym typeface="Symbol" pitchFamily="18" charset="2"/>
              </a:rPr>
              <a:t> </a:t>
            </a:r>
            <a:r>
              <a:rPr lang="en-US" altLang="en-US" sz="1500" smtClean="0">
                <a:sym typeface="Symbol" pitchFamily="18" charset="2"/>
              </a:rPr>
              <a:t>must be true</a:t>
            </a:r>
            <a:r>
              <a:rPr lang="en-US" altLang="en-US" sz="1500" i="1" smtClean="0">
                <a:sym typeface="Symbol" pitchFamily="18" charset="2"/>
              </a:rPr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en-US" sz="1400" smtClean="0">
                <a:sym typeface="Symbol" pitchFamily="18" charset="2"/>
              </a:rPr>
              <a:t>If A is a knave, </a:t>
            </a:r>
          </a:p>
          <a:p>
            <a:pPr lvl="2">
              <a:lnSpc>
                <a:spcPct val="70000"/>
              </a:lnSpc>
            </a:pPr>
            <a:r>
              <a:rPr lang="en-US" altLang="en-US" sz="1500" b="1" smtClean="0">
                <a:sym typeface="Symbol" pitchFamily="18" charset="2"/>
              </a:rPr>
              <a:t>1</a:t>
            </a:r>
            <a:r>
              <a:rPr lang="en-US" altLang="en-US" sz="1500" b="1" baseline="30000" smtClean="0">
                <a:sym typeface="Symbol" pitchFamily="18" charset="2"/>
              </a:rPr>
              <a:t>st</a:t>
            </a:r>
            <a:r>
              <a:rPr lang="en-US" altLang="en-US" sz="1500" b="1" smtClean="0">
                <a:sym typeface="Symbol" pitchFamily="18" charset="2"/>
              </a:rPr>
              <a:t> Line:</a:t>
            </a:r>
            <a:r>
              <a:rPr lang="en-US" altLang="en-US" sz="1500" smtClean="0">
                <a:sym typeface="Symbol" pitchFamily="18" charset="2"/>
              </a:rPr>
              <a:t> Since knaves always lie, q or B must not be a knight. </a:t>
            </a:r>
          </a:p>
          <a:p>
            <a:pPr lvl="2">
              <a:lnSpc>
                <a:spcPct val="70000"/>
              </a:lnSpc>
            </a:pPr>
            <a:r>
              <a:rPr lang="en-US" altLang="en-US" sz="1500" b="1" smtClean="0">
                <a:sym typeface="Symbol" pitchFamily="18" charset="2"/>
              </a:rPr>
              <a:t>2</a:t>
            </a:r>
            <a:r>
              <a:rPr lang="en-US" altLang="en-US" sz="1500" b="1" baseline="30000" smtClean="0">
                <a:sym typeface="Symbol" pitchFamily="18" charset="2"/>
              </a:rPr>
              <a:t>nd</a:t>
            </a:r>
            <a:r>
              <a:rPr lang="en-US" altLang="en-US" sz="1500" b="1" smtClean="0">
                <a:sym typeface="Symbol" pitchFamily="18" charset="2"/>
              </a:rPr>
              <a:t> Line:</a:t>
            </a:r>
            <a:r>
              <a:rPr lang="en-US" altLang="en-US" sz="1500" smtClean="0">
                <a:sym typeface="Symbol" pitchFamily="18" charset="2"/>
              </a:rPr>
              <a:t> Since knaves always lie, </a:t>
            </a:r>
            <a:r>
              <a:rPr lang="en-US" altLang="en-US" sz="1500" b="1" smtClean="0">
                <a:sym typeface="Symbol" pitchFamily="18" charset="2"/>
              </a:rPr>
              <a:t>(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p ∧</a:t>
            </a:r>
            <a:r>
              <a:rPr lang="en-US" altLang="en-US" sz="1500" b="1" smtClean="0">
                <a:sym typeface="Symbol" pitchFamily="18" charset="2"/>
              </a:rPr>
              <a:t> 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q)∨ (</a:t>
            </a:r>
            <a:r>
              <a:rPr lang="en-US" altLang="en-US" sz="1500" b="1" smtClean="0">
                <a:sym typeface="Symbol" pitchFamily="18" charset="2"/>
              </a:rPr>
              <a:t>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p ∧</a:t>
            </a:r>
            <a:r>
              <a:rPr lang="en-US" altLang="en-US" sz="1500" b="1" smtClean="0">
                <a:sym typeface="Symbol" pitchFamily="18" charset="2"/>
              </a:rPr>
              <a:t>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q)</a:t>
            </a:r>
            <a:r>
              <a:rPr lang="en-US" altLang="en-US" sz="15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: </a:t>
            </a:r>
            <a:r>
              <a:rPr lang="en-US" altLang="en-US" sz="1500" b="1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the two of us are of opposite types </a:t>
            </a:r>
            <a:r>
              <a:rPr lang="en-US" altLang="en-US" sz="1500" smtClean="0">
                <a:ea typeface="Cambria Math" pitchFamily="18" charset="0"/>
                <a:cs typeface="Cambria Math" pitchFamily="18" charset="0"/>
              </a:rPr>
              <a:t>would have to be </a:t>
            </a:r>
            <a:r>
              <a:rPr lang="en-US" altLang="en-US" sz="1500" b="1" smtClean="0">
                <a:ea typeface="Cambria Math" pitchFamily="18" charset="0"/>
                <a:cs typeface="Cambria Math" pitchFamily="18" charset="0"/>
              </a:rPr>
              <a:t>false</a:t>
            </a:r>
            <a:r>
              <a:rPr lang="en-US" altLang="en-US" sz="1500" smtClean="0">
                <a:ea typeface="Cambria Math" pitchFamily="18" charset="0"/>
                <a:cs typeface="Cambria Math" pitchFamily="18" charset="0"/>
              </a:rPr>
              <a:t>.</a:t>
            </a:r>
          </a:p>
          <a:p>
            <a:pPr lvl="2">
              <a:lnSpc>
                <a:spcPct val="70000"/>
              </a:lnSpc>
            </a:pPr>
            <a:r>
              <a:rPr lang="en-US" altLang="en-US" sz="1500" smtClean="0">
                <a:sym typeface="Symbol" pitchFamily="18" charset="2"/>
              </a:rPr>
              <a:t>both </a:t>
            </a:r>
            <a:r>
              <a:rPr lang="en-US" altLang="en-US" sz="1500" i="1" smtClean="0">
                <a:sym typeface="Symbol" pitchFamily="18" charset="2"/>
              </a:rPr>
              <a:t>p </a:t>
            </a:r>
            <a:r>
              <a:rPr lang="en-US" altLang="en-US" sz="1500" smtClean="0">
                <a:sym typeface="Symbol" pitchFamily="18" charset="2"/>
              </a:rPr>
              <a:t>and</a:t>
            </a:r>
            <a:r>
              <a:rPr lang="en-US" altLang="en-US" sz="1500" i="1" smtClean="0">
                <a:sym typeface="Symbol" pitchFamily="18" charset="2"/>
              </a:rPr>
              <a:t> q </a:t>
            </a:r>
            <a:r>
              <a:rPr lang="en-US" altLang="en-US" sz="1500" smtClean="0">
                <a:sym typeface="Symbol" pitchFamily="18" charset="2"/>
              </a:rPr>
              <a:t>hold</a:t>
            </a:r>
            <a:r>
              <a:rPr lang="en-US" altLang="en-US" sz="1500" i="1" smtClean="0">
                <a:sym typeface="Symbol" pitchFamily="18" charset="2"/>
              </a:rPr>
              <a:t>.</a:t>
            </a:r>
            <a:endParaRPr lang="en-US" altLang="en-US" sz="1500" smtClean="0">
              <a:sym typeface="Symbol" pitchFamily="18" charset="2"/>
            </a:endParaRPr>
          </a:p>
          <a:p>
            <a:pPr>
              <a:lnSpc>
                <a:spcPct val="70000"/>
              </a:lnSpc>
            </a:pPr>
            <a:endParaRPr lang="en-US" altLang="en-US" sz="1900" smtClean="0"/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6643688" y="1857375"/>
            <a:ext cx="2157412" cy="1028700"/>
            <a:chOff x="6643702" y="1857364"/>
            <a:chExt cx="2157418" cy="1028700"/>
          </a:xfrm>
        </p:grpSpPr>
        <p:pic>
          <p:nvPicPr>
            <p:cNvPr id="34821" name="Picture 3" descr="0104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3702" y="1857364"/>
              <a:ext cx="874713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2" name="TextBox 5"/>
            <p:cNvSpPr txBox="1">
              <a:spLocks noChangeArrowheads="1"/>
            </p:cNvSpPr>
            <p:nvPr/>
          </p:nvSpPr>
          <p:spPr bwMode="auto">
            <a:xfrm>
              <a:off x="7429520" y="1857364"/>
              <a:ext cx="13716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Raymond Smullyan</a:t>
              </a:r>
            </a:p>
            <a:p>
              <a:pPr algn="ctr" eaLnBrk="1" hangingPunct="1"/>
              <a:r>
                <a:rPr lang="en-US" altLang="en-US" sz="1400"/>
                <a:t>(Born 1919)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50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An island has two kinds of inhabitants, </a:t>
            </a:r>
            <a:r>
              <a:rPr lang="en-US" altLang="en-US" sz="2000" b="1" smtClean="0"/>
              <a:t>knights</a:t>
            </a:r>
            <a:r>
              <a:rPr lang="en-US" altLang="en-US" sz="2000" smtClean="0"/>
              <a:t>, who always tell the truth, and </a:t>
            </a:r>
            <a:r>
              <a:rPr lang="en-US" altLang="en-US" sz="2000" b="1" smtClean="0"/>
              <a:t>knaves</a:t>
            </a:r>
            <a:r>
              <a:rPr lang="en-US" altLang="en-US" sz="2000" smtClean="0"/>
              <a:t>, who always lie.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You go to the island and meet A and B.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says “B is a knight.”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 says “The two of us are of opposite types.”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/>
              <a:t>    Example</a:t>
            </a:r>
            <a:r>
              <a:rPr lang="en-US" altLang="en-US" sz="2000" smtClean="0"/>
              <a:t>: What are the types of A and B?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/>
              <a:t>    Solution:</a:t>
            </a:r>
            <a:endParaRPr lang="en-US" altLang="en-US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428750" y="3786188"/>
          <a:ext cx="6858000" cy="235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14375"/>
                <a:gridCol w="4143375"/>
                <a:gridCol w="1285875"/>
              </a:tblGrid>
              <a:tr h="357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US" sz="1200" dirty="0"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US" sz="1200" dirty="0"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Truth values of statements</a:t>
                      </a:r>
                      <a:endParaRPr lang="en-US" sz="1200" dirty="0"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  <a:ea typeface="Verdana" pitchFamily="34" charset="0"/>
                          <a:cs typeface="Verdana" pitchFamily="34" charset="0"/>
                        </a:rPr>
                        <a:t>possible?</a:t>
                      </a:r>
                      <a:endParaRPr lang="en-US" sz="1200" dirty="0">
                        <a:latin typeface="Comic Sans MS" pitchFamily="66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>
                    <a:solidFill>
                      <a:srgbClr val="EAEAEA"/>
                    </a:solidFill>
                  </a:tcPr>
                </a:tc>
              </a:tr>
              <a:tr h="4754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Knight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Knave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Knight says “B is a knight.” (F)</a:t>
                      </a:r>
                    </a:p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Knave says “The two of us are of opposite types.”(F)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No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518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Knight</a:t>
                      </a:r>
                    </a:p>
                    <a:p>
                      <a:pPr algn="ctr"/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Knight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Knight says “B is a knight.” (T)</a:t>
                      </a:r>
                    </a:p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Knight says “The two of us are of opposite types.”(F)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No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Knave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Knight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Knave says “B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is a knight.” (F)</a:t>
                      </a:r>
                    </a:p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Knight says “The two of us are of opposite types.”(F)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No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Knave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Knave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Knave says “B is a knight.” (T)</a:t>
                      </a:r>
                    </a:p>
                    <a:p>
                      <a:pPr lvl="0" algn="l">
                        <a:lnSpc>
                          <a:spcPct val="90000"/>
                        </a:lnSpc>
                      </a:pPr>
                      <a:r>
                        <a:rPr lang="en-US" sz="1200" dirty="0" smtClean="0">
                          <a:latin typeface="Comic Sans MS" pitchFamily="66" charset="0"/>
                        </a:rPr>
                        <a:t>Knave says “The two of us are of opposite types.”(T)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mic Sans MS" pitchFamily="66" charset="0"/>
                        </a:rPr>
                        <a:t>Yes</a:t>
                      </a:r>
                      <a:endParaRPr lang="en-US" sz="1200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00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 father tells his two children, a boy and a girl, to play in their backyard without getting dirty. However, while playing, both children get mud on their foreheads. When the children stop playing, 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the father says “At least one of you has a muddy forehead,” 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and then asks the children to answer “Yes” or “No” to the question: “Do you know whether you have a muddy forehead?”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/>
              <a:t>Example:</a:t>
            </a:r>
            <a:r>
              <a:rPr lang="en-US" altLang="en-US" sz="2000" smtClean="0"/>
              <a:t> The father asks this question twice. What will the children answer each time this question is asked, assuming that a child can see whether his or her sibling has a muddy forehead, but cannot see his or her own forehead? Assume that both children are honest and that the children answer each question simultaneously.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/>
              <a:t>    Solution:</a:t>
            </a:r>
            <a:endParaRPr lang="en-US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786063" y="5429250"/>
            <a:ext cx="3857625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Logic Circuits </a:t>
            </a:r>
            <a:br>
              <a:rPr lang="en-US" dirty="0" smtClean="0"/>
            </a:br>
            <a:r>
              <a:rPr lang="en-US" dirty="0" smtClean="0"/>
              <a:t>(Studied in depth in Chapter 12)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000500"/>
          </a:xfrm>
        </p:spPr>
        <p:txBody>
          <a:bodyPr/>
          <a:lstStyle/>
          <a:p>
            <a:r>
              <a:rPr lang="en-US" altLang="en-US" sz="1600" smtClean="0"/>
              <a:t>Electronic circuits; each input/output signal  can be viewed as a 0 or 1. </a:t>
            </a:r>
          </a:p>
          <a:p>
            <a:pPr lvl="1"/>
            <a:r>
              <a:rPr lang="en-US" altLang="en-US" sz="1600" smtClean="0"/>
              <a:t>0    represents </a:t>
            </a:r>
            <a:r>
              <a:rPr lang="en-US" altLang="en-US" sz="1600" b="1" smtClean="0"/>
              <a:t>False</a:t>
            </a:r>
          </a:p>
          <a:p>
            <a:pPr lvl="1"/>
            <a:r>
              <a:rPr lang="en-US" altLang="en-US" sz="1600" smtClean="0"/>
              <a:t>1    represents </a:t>
            </a:r>
            <a:r>
              <a:rPr lang="en-US" altLang="en-US" sz="1600" b="1" smtClean="0"/>
              <a:t>True</a:t>
            </a:r>
          </a:p>
          <a:p>
            <a:r>
              <a:rPr lang="en-US" altLang="en-US" sz="1600" smtClean="0"/>
              <a:t>Complicated circuits are constructed from three basic circuits called gates.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 lvl="1"/>
            <a:r>
              <a:rPr lang="en-US" altLang="en-US" sz="1400" smtClean="0"/>
              <a:t>The inverter  (</a:t>
            </a:r>
            <a:r>
              <a:rPr lang="en-US" altLang="en-US" sz="1400" b="1" smtClean="0"/>
              <a:t>NOT gate</a:t>
            </a:r>
            <a:r>
              <a:rPr lang="en-US" altLang="en-US" sz="1400" smtClean="0"/>
              <a:t>)takes an input bit and produces the negation of that bit.</a:t>
            </a:r>
          </a:p>
          <a:p>
            <a:pPr lvl="1"/>
            <a:r>
              <a:rPr lang="en-US" altLang="en-US" sz="1400" smtClean="0"/>
              <a:t>The </a:t>
            </a:r>
            <a:r>
              <a:rPr lang="en-US" altLang="en-US" sz="1400" b="1" smtClean="0"/>
              <a:t>OR gate </a:t>
            </a:r>
            <a:r>
              <a:rPr lang="en-US" altLang="en-US" sz="1400" smtClean="0"/>
              <a:t>takes two input bits and produces the value equivalent to the disjunction of the two bits.</a:t>
            </a:r>
          </a:p>
          <a:p>
            <a:pPr lvl="1"/>
            <a:r>
              <a:rPr lang="en-US" altLang="en-US" sz="1400" smtClean="0"/>
              <a:t>The </a:t>
            </a:r>
            <a:r>
              <a:rPr lang="en-US" altLang="en-US" sz="1400" b="1" smtClean="0"/>
              <a:t>AND gate </a:t>
            </a:r>
            <a:r>
              <a:rPr lang="en-US" altLang="en-US" sz="1400" smtClean="0"/>
              <a:t>takes two input bits and produces the value equivalent to the conjunction of the two bits.</a:t>
            </a:r>
          </a:p>
          <a:p>
            <a:r>
              <a:rPr lang="en-US" altLang="en-US" sz="1600" smtClean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</p:txBody>
      </p:sp>
      <p:pic>
        <p:nvPicPr>
          <p:cNvPr id="37892" name="Picture 3" descr="new_figure_2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571750"/>
            <a:ext cx="421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 descr="new_figure_2_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5286375"/>
            <a:ext cx="30162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Section 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Propositions</a:t>
            </a:r>
          </a:p>
          <a:p>
            <a:r>
              <a:rPr lang="en-US" altLang="en-US" dirty="0" smtClean="0"/>
              <a:t>Connectives</a:t>
            </a:r>
          </a:p>
          <a:p>
            <a:pPr lvl="1"/>
            <a:r>
              <a:rPr lang="en-US" altLang="en-US" dirty="0" smtClean="0"/>
              <a:t>Negation</a:t>
            </a:r>
          </a:p>
          <a:p>
            <a:pPr lvl="1"/>
            <a:r>
              <a:rPr lang="en-US" altLang="en-US" dirty="0" smtClean="0"/>
              <a:t>Conjunction</a:t>
            </a:r>
          </a:p>
          <a:p>
            <a:pPr lvl="1"/>
            <a:r>
              <a:rPr lang="en-US" altLang="en-US" dirty="0" smtClean="0"/>
              <a:t>Disjunction</a:t>
            </a:r>
          </a:p>
          <a:p>
            <a:pPr lvl="1"/>
            <a:r>
              <a:rPr lang="en-US" altLang="en-US" dirty="0" smtClean="0"/>
              <a:t>Implication; </a:t>
            </a:r>
            <a:r>
              <a:rPr lang="en-US" altLang="en-US" dirty="0" err="1" smtClean="0"/>
              <a:t>contrapositive</a:t>
            </a:r>
            <a:r>
              <a:rPr lang="en-US" altLang="en-US" dirty="0" smtClean="0"/>
              <a:t>, inverse, converse</a:t>
            </a:r>
          </a:p>
          <a:p>
            <a:pPr lvl="1"/>
            <a:r>
              <a:rPr lang="en-US" altLang="en-US" dirty="0" smtClean="0"/>
              <a:t>Bi-conditional</a:t>
            </a:r>
          </a:p>
          <a:p>
            <a:r>
              <a:rPr lang="en-US" altLang="en-US" dirty="0" smtClean="0"/>
              <a:t>Truth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Propositions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50720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proposition</a:t>
            </a:r>
            <a:r>
              <a:rPr lang="en-US" altLang="en-US" dirty="0" smtClean="0"/>
              <a:t> is a declarative sentence that is either true or false.</a:t>
            </a:r>
          </a:p>
          <a:p>
            <a:r>
              <a:rPr lang="en-US" altLang="en-US" dirty="0" smtClean="0"/>
              <a:t>Examples of propositions: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/>
              <a:t>The Moon is made of green cheese.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/>
              <a:t>Dhaka is the capital of Bangladesh.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/>
              <a:t>Toronto is the capital of Canada.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altLang="en-US" dirty="0" smtClean="0"/>
              <a:t> +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0</a:t>
            </a:r>
            <a:r>
              <a:rPr lang="en-US" altLang="en-US" dirty="0" smtClean="0"/>
              <a:t> =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1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0</a:t>
            </a:r>
            <a:r>
              <a:rPr lang="en-US" altLang="en-US" dirty="0" smtClean="0"/>
              <a:t> +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0</a:t>
            </a:r>
            <a:r>
              <a:rPr lang="en-US" altLang="en-US" dirty="0" smtClean="0"/>
              <a:t> =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2</a:t>
            </a:r>
          </a:p>
          <a:p>
            <a:r>
              <a:rPr lang="en-US" altLang="en-US" dirty="0" smtClean="0"/>
              <a:t>Examples that are not propositions.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/>
              <a:t>Sit down!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dirty="0" smtClean="0"/>
              <a:t>What time is it?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i="1" dirty="0" smtClean="0"/>
              <a:t>x</a:t>
            </a:r>
            <a:r>
              <a:rPr lang="en-US" altLang="en-US" dirty="0" smtClean="0"/>
              <a:t> + 1 = 2</a:t>
            </a:r>
          </a:p>
          <a:p>
            <a:pPr marL="1279525" lvl="2" indent="-514350">
              <a:buFont typeface="Times New Roman" pitchFamily="18" charset="0"/>
              <a:buAutoNum type="alphaLcParenR"/>
            </a:pPr>
            <a:r>
              <a:rPr lang="en-US" altLang="en-US" i="1" dirty="0" smtClean="0"/>
              <a:t>x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= </a:t>
            </a:r>
            <a:r>
              <a:rPr lang="en-US" altLang="en-US" i="1" dirty="0" smtClean="0"/>
              <a:t>z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Propositional Logic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Constructing Propositions</a:t>
            </a:r>
          </a:p>
          <a:p>
            <a:pPr lvl="1"/>
            <a:r>
              <a:rPr lang="en-US" altLang="en-US" dirty="0" smtClean="0"/>
              <a:t>Propositional Variables: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q, r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, …</a:t>
            </a:r>
          </a:p>
          <a:p>
            <a:pPr lvl="1"/>
            <a:r>
              <a:rPr lang="en-US" altLang="en-US" dirty="0" smtClean="0"/>
              <a:t>The proposition that is always true is denoted by </a:t>
            </a:r>
            <a:r>
              <a:rPr lang="en-US" altLang="en-US" b="1" dirty="0" smtClean="0"/>
              <a:t>T</a:t>
            </a:r>
            <a:r>
              <a:rPr lang="en-US" altLang="en-US" dirty="0" smtClean="0"/>
              <a:t> and the proposition that is always false is denoted by </a:t>
            </a:r>
            <a:r>
              <a:rPr lang="en-US" altLang="en-US" b="1" dirty="0" smtClean="0"/>
              <a:t>F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Compound Propositions; constructed from logical connectives and other propositions</a:t>
            </a:r>
          </a:p>
          <a:p>
            <a:pPr lvl="3"/>
            <a:r>
              <a:rPr lang="en-US" altLang="en-US" dirty="0" smtClean="0"/>
              <a:t>Negation 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¬</a:t>
            </a:r>
            <a:endParaRPr lang="en-US" altLang="en-US" dirty="0" smtClean="0"/>
          </a:p>
          <a:p>
            <a:pPr lvl="3"/>
            <a:r>
              <a:rPr lang="en-US" altLang="en-US" dirty="0" smtClean="0"/>
              <a:t>Conjunction 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∧</a:t>
            </a:r>
            <a:endParaRPr lang="en-US" altLang="en-US" dirty="0" smtClean="0"/>
          </a:p>
          <a:p>
            <a:pPr lvl="3"/>
            <a:r>
              <a:rPr lang="en-US" altLang="en-US" dirty="0" smtClean="0"/>
              <a:t>Disjunction 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∨</a:t>
            </a:r>
            <a:endParaRPr lang="en-US" altLang="en-US" dirty="0" smtClean="0"/>
          </a:p>
          <a:p>
            <a:pPr lvl="3"/>
            <a:r>
              <a:rPr lang="en-US" altLang="en-US" dirty="0" smtClean="0"/>
              <a:t>Implication 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→</a:t>
            </a:r>
            <a:endParaRPr lang="en-US" altLang="en-US" dirty="0" smtClean="0"/>
          </a:p>
          <a:p>
            <a:pPr lvl="3"/>
            <a:r>
              <a:rPr lang="en-US" altLang="en-US" dirty="0" err="1" smtClean="0"/>
              <a:t>Biconditional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↔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defRPr/>
            </a:pPr>
            <a:r>
              <a:rPr lang="en-US" dirty="0" smtClean="0"/>
              <a:t>The </a:t>
            </a:r>
            <a:r>
              <a:rPr lang="en-US" b="1" dirty="0" smtClean="0"/>
              <a:t>negation</a:t>
            </a:r>
            <a:r>
              <a:rPr lang="en-US" dirty="0" smtClean="0"/>
              <a:t> of a proposition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 denoted by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and has this truth table:</a:t>
            </a:r>
          </a:p>
          <a:p>
            <a:pPr marL="274320" lvl="1" indent="-274320">
              <a:buClr>
                <a:schemeClr val="accent3"/>
              </a:buClr>
              <a:defRPr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defRPr/>
            </a:pPr>
            <a:endParaRPr lang="en-US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sz="2000" b="1" dirty="0" smtClean="0"/>
              <a:t>Example</a:t>
            </a:r>
            <a:r>
              <a:rPr lang="en-US" sz="2000" dirty="0" smtClean="0"/>
              <a:t>: If </a:t>
            </a:r>
            <a:r>
              <a:rPr lang="en-US" sz="2000" i="1" dirty="0" smtClean="0">
                <a:ea typeface="Cambria Math" pitchFamily="18" charset="0"/>
              </a:rPr>
              <a:t>p</a:t>
            </a:r>
            <a:r>
              <a:rPr lang="en-US" sz="2000" dirty="0" smtClean="0"/>
              <a:t>   denotes “The earth is round.”, then </a:t>
            </a:r>
            <a:r>
              <a:rPr lang="en-US" sz="2000" dirty="0" smtClean="0">
                <a:ea typeface="Cambria Math"/>
              </a:rPr>
              <a:t>¬</a:t>
            </a:r>
            <a:r>
              <a:rPr lang="en-US" sz="2000" i="1" dirty="0" smtClean="0">
                <a:ea typeface="Cambria Math" pitchFamily="18" charset="0"/>
              </a:rPr>
              <a:t>p</a:t>
            </a:r>
            <a:r>
              <a:rPr lang="en-US" sz="2000" dirty="0" smtClean="0"/>
              <a:t>     denotes “It is not the case that the earth is round,” or more simply “The earth is not round.”  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000500" y="2286000"/>
          <a:ext cx="1285876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38"/>
                <a:gridCol w="642938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mic Sans MS" pitchFamily="66" charset="0"/>
                        </a:rPr>
                        <a:t>p</a:t>
                      </a:r>
                      <a:endParaRPr lang="en-US" sz="1800" b="1" i="1" dirty="0">
                        <a:latin typeface="Comic Sans MS" pitchFamily="66" charset="0"/>
                        <a:ea typeface="Cambria Math" pitchFamily="18" charset="0"/>
                      </a:endParaRPr>
                    </a:p>
                  </a:txBody>
                  <a:tcPr marL="91439" marR="91439" marT="45707" marB="45707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mic Sans MS" pitchFamily="66" charset="0"/>
                        </a:rPr>
                        <a:t>¬p </a:t>
                      </a:r>
                      <a:endParaRPr lang="en-US" sz="1800" b="1" dirty="0">
                        <a:latin typeface="Comic Sans MS" pitchFamily="66" charset="0"/>
                      </a:endParaRPr>
                    </a:p>
                  </a:txBody>
                  <a:tcPr marL="91439" marR="91439" marT="45707" marB="45707">
                    <a:solidFill>
                      <a:srgbClr val="EAEAEA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39" marR="91439" marT="45707" marB="45707"/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L="91439" marR="91439" marT="45707" marB="4570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Conjunction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conjunction</a:t>
            </a:r>
            <a:r>
              <a:rPr lang="en-US" altLang="en-US" dirty="0" smtClean="0"/>
              <a:t> of propositions 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dirty="0" smtClean="0"/>
              <a:t>  and 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is denoted by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∧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  </a:t>
            </a:r>
            <a:r>
              <a:rPr lang="en-US" altLang="en-US" dirty="0" smtClean="0"/>
              <a:t>and has this truth table: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b="1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  If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dirty="0" smtClean="0"/>
              <a:t>  denotes “I am at home.” and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denotes “It is raining.” then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∧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 denotes “I am at home and it is raining.”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3714750" y="2286000"/>
          <a:ext cx="2143125" cy="18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14375"/>
                <a:gridCol w="714375"/>
              </a:tblGrid>
              <a:tr h="365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p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q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Comic Sans MS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itchFamily="66" charset="0"/>
                        </a:rPr>
                        <a:t>∧ q 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>
                    <a:solidFill>
                      <a:srgbClr val="EAEAEA"/>
                    </a:solidFill>
                  </a:tcPr>
                </a:tc>
              </a:tr>
              <a:tr h="365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mic Sans MS" pitchFamily="66" charset="0"/>
                        </a:rPr>
                        <a:t>T</a:t>
                      </a:r>
                      <a:endParaRPr lang="en-US" sz="1800" b="1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</a:tr>
              <a:tr h="365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</a:tr>
              <a:tr h="365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T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</a:tr>
              <a:tr h="3725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itchFamily="66" charset="0"/>
                        </a:rPr>
                        <a:t>F</a:t>
                      </a:r>
                      <a:endParaRPr lang="en-US" sz="1800" dirty="0">
                        <a:latin typeface="Comic Sans MS" pitchFamily="66" charset="0"/>
                      </a:endParaRPr>
                    </a:p>
                  </a:txBody>
                  <a:tcPr marT="45705" marB="4570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Disjunction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694237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disjunction</a:t>
            </a:r>
            <a:r>
              <a:rPr lang="en-US" altLang="en-US" dirty="0" smtClean="0"/>
              <a:t> of propositions 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dirty="0" smtClean="0"/>
              <a:t>  and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 is denoted by 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∨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and has this truth table: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b="1" dirty="0" smtClean="0"/>
          </a:p>
          <a:p>
            <a:endParaRPr lang="en-US" altLang="en-US" b="1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  If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altLang="en-US" dirty="0" smtClean="0"/>
              <a:t>  denotes “I am at home.” and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 denotes “It is raining.” then 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altLang="en-US" dirty="0" smtClean="0">
                <a:ea typeface="Cambria Math" pitchFamily="18" charset="0"/>
                <a:cs typeface="Cambria Math" pitchFamily="18" charset="0"/>
              </a:rPr>
              <a:t>∨</a:t>
            </a:r>
            <a:r>
              <a:rPr lang="en-US" altLang="en-US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altLang="en-US" dirty="0" smtClean="0"/>
              <a:t> denotes “I am at home or it is raining.”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286250" y="2500313"/>
          <a:ext cx="192881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38"/>
                <a:gridCol w="642938"/>
                <a:gridCol w="642938"/>
              </a:tblGrid>
              <a:tr h="1428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q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p ∨q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itchFamily="66" charset="0"/>
                        </a:rPr>
                        <a:t>F</a:t>
                      </a:r>
                      <a:endParaRPr lang="en-US" b="1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Стратегия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Стратег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тратегия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1434</TotalTime>
  <Words>2862</Words>
  <Application>Microsoft PowerPoint</Application>
  <PresentationFormat>On-screen Show (4:3)</PresentationFormat>
  <Paragraphs>583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Discrete Mathematics</vt:lpstr>
      <vt:lpstr>Chapter Summary</vt:lpstr>
      <vt:lpstr>Propositional Logic</vt:lpstr>
      <vt:lpstr>Section Summary</vt:lpstr>
      <vt:lpstr>Propositions</vt:lpstr>
      <vt:lpstr>Propositional Logic</vt:lpstr>
      <vt:lpstr>Negation</vt:lpstr>
      <vt:lpstr>Conjunction</vt:lpstr>
      <vt:lpstr>Disjunction</vt:lpstr>
      <vt:lpstr>The Connective Or in English</vt:lpstr>
      <vt:lpstr> Implication</vt:lpstr>
      <vt:lpstr> Understanding Implication</vt:lpstr>
      <vt:lpstr>Different Ways of Expressing p →q  </vt:lpstr>
      <vt:lpstr>Converse, Contrapositive and Inverse</vt:lpstr>
      <vt:lpstr>Biconditional</vt:lpstr>
      <vt:lpstr>Expressing the Biconditional</vt:lpstr>
      <vt:lpstr>Truth Tables For Compound Propositions</vt:lpstr>
      <vt:lpstr>Equivalent Propositions</vt:lpstr>
      <vt:lpstr>Using a Truth Table to Show  Non-Equivalence</vt:lpstr>
      <vt:lpstr>Problem</vt:lpstr>
      <vt:lpstr>Precedence of Logical Operators</vt:lpstr>
      <vt:lpstr>Applications of Propositional Logic</vt:lpstr>
      <vt:lpstr>Applications of Propositional Logic: Summary</vt:lpstr>
      <vt:lpstr>Translating English Sentences</vt:lpstr>
      <vt:lpstr>Example</vt:lpstr>
      <vt:lpstr>System Specifications</vt:lpstr>
      <vt:lpstr>Consistent System Specifications</vt:lpstr>
      <vt:lpstr>Consistent System Specifications</vt:lpstr>
      <vt:lpstr>Boolean Searches</vt:lpstr>
      <vt:lpstr>Logic Puzzles</vt:lpstr>
      <vt:lpstr>Logic Puzzles</vt:lpstr>
      <vt:lpstr>Logic Puzzles</vt:lpstr>
      <vt:lpstr>Logic Circuits  (Studied in depth in Chapter 12)</vt:lpstr>
      <vt:lpstr>Query??</vt:lpstr>
    </vt:vector>
  </TitlesOfParts>
  <Company>Мышиная нора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  Булевы функции и алгебра логики.</dc:title>
  <dc:creator>Настенька</dc:creator>
  <cp:lastModifiedBy>Windows User</cp:lastModifiedBy>
  <cp:revision>150</cp:revision>
  <cp:lastPrinted>1601-01-01T00:00:00Z</cp:lastPrinted>
  <dcterms:created xsi:type="dcterms:W3CDTF">2004-03-31T13:25:40Z</dcterms:created>
  <dcterms:modified xsi:type="dcterms:W3CDTF">2020-02-28T09:49:08Z</dcterms:modified>
</cp:coreProperties>
</file>