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19"/>
  </p:notes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2" r:id="rId10"/>
    <p:sldId id="393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C00000"/>
    <a:srgbClr val="AC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19" autoAdjust="0"/>
    <p:restoredTop sz="94581" autoAdjust="0"/>
  </p:normalViewPr>
  <p:slideViewPr>
    <p:cSldViewPr>
      <p:cViewPr varScale="1">
        <p:scale>
          <a:sx n="80" d="100"/>
          <a:sy n="80" d="100"/>
        </p:scale>
        <p:origin x="-130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FFD1-D70C-47BE-8E3D-A423D75F8C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3500438" y="571500"/>
            <a:ext cx="142875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7625" y="4929188"/>
            <a:ext cx="4786313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Rizoan</a:t>
            </a:r>
            <a:r>
              <a:rPr lang="en-US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Toufiq</a:t>
            </a:r>
            <a:endParaRPr lang="en-US" cap="small" dirty="0"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Assistant Professor</a:t>
            </a:r>
          </a:p>
          <a:p>
            <a:pPr algn="ctr">
              <a:defRPr/>
            </a:pP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ctr">
              <a:defRPr/>
            </a:pPr>
            <a:r>
              <a:rPr lang="en-US" sz="1200" cap="small" dirty="0" err="1">
                <a:latin typeface="Comic Sans MS" pitchFamily="66" charset="0"/>
                <a:ea typeface="Verdana" pitchFamily="34" charset="0"/>
                <a:cs typeface="Verdana" pitchFamily="34" charset="0"/>
              </a:rPr>
              <a:t>Rajshahi</a:t>
            </a:r>
            <a:r>
              <a:rPr lang="en-US" sz="1200" cap="small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 University of Engineering &amp; Technology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00166" y="1785926"/>
            <a:ext cx="5927735" cy="885812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71736" y="3000372"/>
            <a:ext cx="3960813" cy="571504"/>
          </a:xfrm>
          <a:ln w="9525">
            <a:headEnd/>
            <a:tailEnd/>
          </a:ln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2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EAEAEA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solidFill>
                  <a:srgbClr val="EAEAEA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i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E12E9EF9-0084-4169-85B7-02EBD603859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0" y="1000125"/>
            <a:ext cx="7929563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06" y="142860"/>
            <a:ext cx="7858180" cy="85724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4786346"/>
          </a:xfrm>
        </p:spPr>
        <p:txBody>
          <a:bodyPr/>
          <a:lstStyle>
            <a:lvl1pPr algn="just">
              <a:defRPr>
                <a:latin typeface="Comic Sans MS" pitchFamily="66" charset="0"/>
              </a:defRPr>
            </a:lvl1pPr>
            <a:lvl2pPr algn="just">
              <a:defRPr>
                <a:latin typeface="Comic Sans MS" pitchFamily="66" charset="0"/>
              </a:defRPr>
            </a:lvl2pPr>
            <a:lvl3pPr algn="just">
              <a:defRPr>
                <a:latin typeface="Comic Sans MS" pitchFamily="66" charset="0"/>
              </a:defRPr>
            </a:lvl3pPr>
            <a:lvl4pPr algn="just">
              <a:defRPr>
                <a:latin typeface="Comic Sans MS" pitchFamily="66" charset="0"/>
              </a:defRPr>
            </a:lvl4pPr>
            <a:lvl5pPr algn="just"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28625" y="6248400"/>
            <a:ext cx="16764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15063"/>
            <a:ext cx="4572000" cy="3571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77061771-804C-479D-9A51-14BA53812E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2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142875" y="928688"/>
            <a:ext cx="7572375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pic>
        <p:nvPicPr>
          <p:cNvPr id="5" name="Picture 2" descr="ask question এর ছবির ফলাফল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0438" y="1071563"/>
            <a:ext cx="4341812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7572428" cy="71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5B5A-05AB-43B1-8B44-291B18142B9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142875"/>
            <a:ext cx="7572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8400"/>
            <a:ext cx="1676400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dirty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14563" y="6248400"/>
            <a:ext cx="4643437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dirty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23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600" i="1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40AC6843-9E3F-4CC0-8356-EE2D69B0EF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501062" cy="4929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pic>
        <p:nvPicPr>
          <p:cNvPr id="1031" name="Picture 2" descr="http://sccilabs.org/dmwiki/resources/assets/DM_Logo.png"/>
          <p:cNvPicPr>
            <a:picLocks noChangeAspect="1" noChangeArrowheads="1"/>
          </p:cNvPicPr>
          <p:nvPr/>
        </p:nvPicPr>
        <p:blipFill>
          <a:blip r:embed="rId5"/>
          <a:srcRect l="17323" t="11765" r="24931" b="11765"/>
          <a:stretch>
            <a:fillRect/>
          </a:stretch>
        </p:blipFill>
        <p:spPr bwMode="auto">
          <a:xfrm>
            <a:off x="7791450" y="71438"/>
            <a:ext cx="12096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sz="24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5000"/>
        <a:buChar char="–"/>
        <a:defRPr sz="20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mic Sans MS" pitchFamily="66" charset="0"/>
          <a:ea typeface="Verdana" pitchFamily="34" charset="0"/>
          <a:cs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Equivalences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sz="quarter" idx="1"/>
          </p:nvPr>
        </p:nvSpPr>
        <p:spPr>
          <a:ln w="12700"/>
        </p:spPr>
        <p:txBody>
          <a:bodyPr/>
          <a:lstStyle/>
          <a:p>
            <a:r>
              <a:rPr lang="en-US" smtClean="0"/>
              <a:t>Section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Equivalence Proofs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1000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(</a:t>
            </a:r>
            <a:r>
              <a:rPr lang="en-US" dirty="0" err="1" smtClean="0"/>
              <a:t>p</a:t>
            </a:r>
            <a:r>
              <a:rPr lang="en-US" dirty="0" err="1" smtClean="0">
                <a:ea typeface="Cambria Math" pitchFamily="18" charset="0"/>
                <a:cs typeface="Cambria Math" pitchFamily="18" charset="0"/>
              </a:rPr>
              <a:t>∧q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)⟶(</a:t>
            </a:r>
            <a:r>
              <a:rPr lang="en-US" dirty="0" err="1" smtClean="0">
                <a:ea typeface="Cambria Math" pitchFamily="18" charset="0"/>
                <a:cs typeface="Cambria Math" pitchFamily="18" charset="0"/>
              </a:rPr>
              <a:t>p∨q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)</a:t>
            </a:r>
            <a:r>
              <a:rPr lang="en-US" dirty="0" smtClean="0"/>
              <a:t> is a tautology.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15364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25" y="2643188"/>
            <a:ext cx="7072313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Propositional Satisfiability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proposition is </a:t>
            </a:r>
            <a:r>
              <a:rPr lang="en-US" b="1" i="1" dirty="0" err="1" smtClean="0"/>
              <a:t>satisfiable</a:t>
            </a:r>
            <a:r>
              <a:rPr lang="en-US" b="1" dirty="0" smtClean="0"/>
              <a:t> </a:t>
            </a:r>
            <a:r>
              <a:rPr lang="en-US" dirty="0" smtClean="0"/>
              <a:t>if there is an assignment of truth values to its variables that make it true. When no such assignments exist, the compound proposition is </a:t>
            </a:r>
            <a:r>
              <a:rPr lang="en-US" b="1" i="1" dirty="0" err="1" smtClean="0"/>
              <a:t>unsatisfiable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compound proposition is </a:t>
            </a:r>
            <a:r>
              <a:rPr lang="en-US" b="1" dirty="0" err="1" smtClean="0"/>
              <a:t>unsatisfiable</a:t>
            </a:r>
            <a:r>
              <a:rPr lang="en-US" dirty="0" smtClean="0"/>
              <a:t> if and only if its negation is a tautology.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Questions on Propositional </a:t>
            </a:r>
            <a:r>
              <a:rPr lang="en-US" sz="2800" dirty="0" err="1" smtClean="0"/>
              <a:t>Satisfiability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7643866" cy="4786346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Determine the </a:t>
            </a:r>
            <a:r>
              <a:rPr lang="en-US" sz="2000" dirty="0" err="1" smtClean="0"/>
              <a:t>satisfiability</a:t>
            </a:r>
            <a:r>
              <a:rPr lang="en-US" sz="2000" dirty="0" smtClean="0"/>
              <a:t> of the following compound propositions: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b="1" dirty="0" smtClean="0"/>
              <a:t>   </a:t>
            </a:r>
          </a:p>
          <a:p>
            <a:pPr>
              <a:buFont typeface="Wingdings" pitchFamily="2" charset="2"/>
              <a:buNone/>
            </a:pPr>
            <a:endParaRPr lang="en-US" sz="2000" b="1" dirty="0" smtClean="0"/>
          </a:p>
          <a:p>
            <a:pPr>
              <a:buFont typeface="Wingdings" pitchFamily="2" charset="2"/>
              <a:buNone/>
            </a:pPr>
            <a:endParaRPr lang="en-US" sz="2000" b="1" dirty="0" smtClean="0"/>
          </a:p>
          <a:p>
            <a:pPr>
              <a:buFont typeface="Wingdings" pitchFamily="2" charset="2"/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</a:t>
            </a:r>
            <a:r>
              <a:rPr lang="en-US" sz="2000" dirty="0" err="1" smtClean="0"/>
              <a:t>Satisfiable</a:t>
            </a:r>
            <a:r>
              <a:rPr lang="en-US" sz="2000" dirty="0" smtClean="0"/>
              <a:t>. Assign </a:t>
            </a:r>
            <a:r>
              <a:rPr lang="en-US" sz="2000" b="1" dirty="0" smtClean="0"/>
              <a:t>T</a:t>
            </a:r>
            <a:r>
              <a:rPr lang="en-US" sz="2000" dirty="0" smtClean="0"/>
              <a:t> to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p, q, </a:t>
            </a:r>
            <a:r>
              <a:rPr lang="en-US" sz="2000" dirty="0" smtClean="0"/>
              <a:t>and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r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/>
              <a:t>Solution:</a:t>
            </a:r>
            <a:r>
              <a:rPr lang="en-US" sz="2000" dirty="0" smtClean="0"/>
              <a:t> </a:t>
            </a:r>
            <a:r>
              <a:rPr lang="en-US" sz="2000" dirty="0" err="1" smtClean="0"/>
              <a:t>Satisfiable</a:t>
            </a:r>
            <a:r>
              <a:rPr lang="en-US" sz="2000" dirty="0" smtClean="0"/>
              <a:t>. Assign </a:t>
            </a:r>
            <a:r>
              <a:rPr lang="en-US" sz="2000" b="1" dirty="0" smtClean="0"/>
              <a:t>T</a:t>
            </a:r>
            <a:r>
              <a:rPr lang="en-US" sz="2000" dirty="0" smtClean="0"/>
              <a:t> to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p 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and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b="1" i="1" dirty="0" smtClean="0">
                <a:ea typeface="Cambria Math" pitchFamily="18" charset="0"/>
                <a:cs typeface="Cambria Math" pitchFamily="18" charset="0"/>
              </a:rPr>
              <a:t>F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to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 q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/>
              <a:t>Solution:  </a:t>
            </a:r>
            <a:r>
              <a:rPr lang="en-US" sz="2000" dirty="0" smtClean="0"/>
              <a:t>Not </a:t>
            </a:r>
            <a:r>
              <a:rPr lang="en-US" sz="2000" dirty="0" err="1" smtClean="0"/>
              <a:t>satisfiable</a:t>
            </a:r>
            <a:r>
              <a:rPr lang="en-US" sz="2000" dirty="0" smtClean="0"/>
              <a:t>. Check each possible assignment of truth values to the propositional variables and none will make the proposition true.</a:t>
            </a:r>
            <a:endParaRPr lang="en-US" sz="2000" b="1" dirty="0" smtClean="0"/>
          </a:p>
          <a:p>
            <a:pPr algn="ctr">
              <a:buFont typeface="Wingdings" pitchFamily="2" charset="2"/>
              <a:buNone/>
            </a:pPr>
            <a:endParaRPr lang="en-US" sz="2000" dirty="0" smtClean="0"/>
          </a:p>
          <a:p>
            <a:pPr algn="ctr">
              <a:buFont typeface="Wingdings" pitchFamily="2" charset="2"/>
              <a:buNone/>
            </a:pPr>
            <a:endParaRPr lang="en-US" sz="2000" b="1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1500166" y="2143116"/>
            <a:ext cx="6429420" cy="928693"/>
            <a:chOff x="1071538" y="1928802"/>
            <a:chExt cx="7000924" cy="988312"/>
          </a:xfrm>
        </p:grpSpPr>
        <p:pic>
          <p:nvPicPr>
            <p:cNvPr id="17413" name="Picture 3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71538" y="1928802"/>
              <a:ext cx="3571900" cy="285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4" name="Picture 4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71538" y="2285992"/>
              <a:ext cx="3359067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6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71538" y="2643182"/>
              <a:ext cx="7000924" cy="27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Notation</a:t>
            </a:r>
          </a:p>
        </p:txBody>
      </p:sp>
      <p:pic>
        <p:nvPicPr>
          <p:cNvPr id="18435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828800" y="2209800"/>
            <a:ext cx="5969000" cy="477838"/>
          </a:xfrm>
        </p:spPr>
      </p:pic>
      <p:sp>
        <p:nvSpPr>
          <p:cNvPr id="18436" name="Picture 4" descr="addin_tmp.png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905000" y="3276600"/>
            <a:ext cx="59690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209800" y="4495800"/>
            <a:ext cx="4648200" cy="461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Needed for the next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Sudoku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 Sudoku puzzle </a:t>
            </a:r>
            <a:r>
              <a:rPr lang="en-US" dirty="0" smtClean="0"/>
              <a:t>is represented by a 9</a:t>
            </a:r>
            <a:r>
              <a:rPr lang="en-US" dirty="0" smtClean="0">
                <a:sym typeface="Symbol" pitchFamily="18" charset="2"/>
              </a:rPr>
              <a:t>9 grid made up of nine 33</a:t>
            </a:r>
            <a:r>
              <a:rPr lang="en-US" dirty="0" smtClean="0"/>
              <a:t> </a:t>
            </a:r>
            <a:r>
              <a:rPr lang="en-US" dirty="0" err="1" smtClean="0"/>
              <a:t>subgrids</a:t>
            </a:r>
            <a:r>
              <a:rPr lang="en-US" dirty="0" smtClean="0"/>
              <a:t>, known as </a:t>
            </a:r>
            <a:r>
              <a:rPr lang="en-US" b="1" dirty="0" smtClean="0"/>
              <a:t>blocks</a:t>
            </a:r>
            <a:r>
              <a:rPr lang="en-US" dirty="0" smtClean="0"/>
              <a:t>. Some of the 81 cells of the puzzle are assigned one of the numbers 1,2, …, 9.</a:t>
            </a:r>
          </a:p>
          <a:p>
            <a:r>
              <a:rPr lang="en-US" dirty="0" smtClean="0"/>
              <a:t>The puzzle is solved by assigning numbers to each blank cell so that every row, column and block contains each of the nine possible numbers.</a:t>
            </a:r>
          </a:p>
          <a:p>
            <a:r>
              <a:rPr lang="en-US" dirty="0" smtClean="0"/>
              <a:t>Example</a:t>
            </a:r>
          </a:p>
        </p:txBody>
      </p:sp>
      <p:pic>
        <p:nvPicPr>
          <p:cNvPr id="19460" name="Picture 3" descr="new_figure_3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4286250"/>
            <a:ext cx="2071687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as a Satisfiability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643187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 denote the proposition that is true when the number </a:t>
            </a:r>
            <a:r>
              <a:rPr lang="en-US" i="1" dirty="0" smtClean="0"/>
              <a:t>n</a:t>
            </a:r>
            <a:r>
              <a:rPr lang="en-US" dirty="0" smtClean="0"/>
              <a:t> is in the cell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and the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column.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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  <a:cs typeface="Cambria Math" pitchFamily="18" charset="0"/>
                <a:sym typeface="Symbol" pitchFamily="18" charset="2"/>
              </a:rPr>
              <a:t> 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9 </a:t>
            </a:r>
            <a:r>
              <a:rPr lang="en-US" dirty="0" smtClean="0"/>
              <a:t>= </a:t>
            </a:r>
            <a:r>
              <a:rPr lang="en-US" b="1" dirty="0" smtClean="0">
                <a:ea typeface="Cambria Math" pitchFamily="18" charset="0"/>
                <a:cs typeface="Cambria Math" pitchFamily="18" charset="0"/>
              </a:rPr>
              <a:t>729</a:t>
            </a:r>
            <a:r>
              <a:rPr lang="en-US" dirty="0" smtClean="0"/>
              <a:t> such propositions.</a:t>
            </a:r>
          </a:p>
          <a:p>
            <a:r>
              <a:rPr lang="en-US" dirty="0" smtClean="0"/>
              <a:t>In the sample puzzle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5,1,6</a:t>
            </a:r>
            <a:r>
              <a:rPr lang="en-US" dirty="0" smtClean="0"/>
              <a:t>) is true, but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i="1" dirty="0" smtClean="0"/>
              <a:t>j</a:t>
            </a:r>
            <a:r>
              <a:rPr lang="en-US" dirty="0" smtClean="0"/>
              <a:t>,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6</a:t>
            </a:r>
            <a:r>
              <a:rPr lang="en-US" dirty="0" smtClean="0"/>
              <a:t>) is false for </a:t>
            </a:r>
            <a:r>
              <a:rPr lang="en-US" i="1" dirty="0" smtClean="0"/>
              <a:t>j </a:t>
            </a:r>
            <a:r>
              <a:rPr lang="en-US" dirty="0" smtClean="0"/>
              <a:t>=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2,3,…9</a:t>
            </a:r>
          </a:p>
        </p:txBody>
      </p:sp>
      <p:pic>
        <p:nvPicPr>
          <p:cNvPr id="20484" name="Picture 3" descr="new_figure_3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143375"/>
            <a:ext cx="2071688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(cont)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cell with a given value, assert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), when the cell in row </a:t>
            </a:r>
            <a:r>
              <a:rPr lang="en-US" i="1" dirty="0" err="1" smtClean="0"/>
              <a:t>i</a:t>
            </a:r>
            <a:r>
              <a:rPr lang="en-US" dirty="0" smtClean="0"/>
              <a:t> and column </a:t>
            </a:r>
            <a:r>
              <a:rPr lang="en-US" i="1" dirty="0" smtClean="0"/>
              <a:t>j</a:t>
            </a:r>
            <a:r>
              <a:rPr lang="en-US" dirty="0" smtClean="0"/>
              <a:t> has the given value.</a:t>
            </a:r>
          </a:p>
          <a:p>
            <a:r>
              <a:rPr lang="en-US" dirty="0" smtClean="0"/>
              <a:t>Assert that every row contains every number.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Assert that every column contains every number.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21508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00438" y="2643188"/>
            <a:ext cx="2047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500438" y="4286250"/>
            <a:ext cx="20558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new_figure_3_1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4357688"/>
            <a:ext cx="2071688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 Summary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643187"/>
          </a:xfrm>
        </p:spPr>
        <p:txBody>
          <a:bodyPr/>
          <a:lstStyle/>
          <a:p>
            <a:r>
              <a:rPr lang="en-US" smtClean="0"/>
              <a:t>Tautologies, Contradictions, and Contingencies. </a:t>
            </a:r>
          </a:p>
          <a:p>
            <a:r>
              <a:rPr lang="en-US" smtClean="0"/>
              <a:t>Logical Equivalence</a:t>
            </a:r>
          </a:p>
          <a:p>
            <a:pPr lvl="1"/>
            <a:r>
              <a:rPr lang="en-US" smtClean="0"/>
              <a:t>Important Logical Equivalences</a:t>
            </a:r>
          </a:p>
          <a:p>
            <a:pPr lvl="1"/>
            <a:r>
              <a:rPr lang="en-US" smtClean="0"/>
              <a:t>Showing Logical Equivalence</a:t>
            </a:r>
          </a:p>
          <a:p>
            <a:r>
              <a:rPr lang="en-US" smtClean="0"/>
              <a:t>Propositional Satisfiability</a:t>
            </a:r>
          </a:p>
          <a:p>
            <a:pPr lvl="1"/>
            <a:r>
              <a:rPr lang="en-US" smtClean="0"/>
              <a:t>Sudoku Example</a:t>
            </a:r>
          </a:p>
          <a:p>
            <a:pPr lvl="1">
              <a:buFontTx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Tautologies, Contradictions, and Contingencies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643187"/>
          </a:xfrm>
        </p:spPr>
        <p:txBody>
          <a:bodyPr/>
          <a:lstStyle/>
          <a:p>
            <a:r>
              <a:rPr lang="en-US" dirty="0" smtClean="0"/>
              <a:t>A  </a:t>
            </a:r>
            <a:r>
              <a:rPr lang="en-US" b="1" dirty="0" smtClean="0"/>
              <a:t>tautology</a:t>
            </a:r>
            <a:r>
              <a:rPr lang="en-US" dirty="0" smtClean="0"/>
              <a:t> is a proposition which is always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∨¬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 </a:t>
            </a:r>
            <a:r>
              <a:rPr lang="en-US" b="1" dirty="0" smtClean="0"/>
              <a:t>contradiction</a:t>
            </a:r>
            <a:r>
              <a:rPr lang="en-US" dirty="0" smtClean="0"/>
              <a:t> is a proposition which is always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∧¬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A  </a:t>
            </a:r>
            <a:r>
              <a:rPr lang="en-US" b="1" dirty="0" smtClean="0"/>
              <a:t>contingency</a:t>
            </a:r>
            <a:r>
              <a:rPr lang="en-US" dirty="0" smtClean="0"/>
              <a:t> is a proposition which is neither a </a:t>
            </a:r>
            <a:r>
              <a:rPr lang="en-US" b="1" dirty="0" smtClean="0"/>
              <a:t>tautology</a:t>
            </a:r>
            <a:r>
              <a:rPr lang="en-US" dirty="0" smtClean="0"/>
              <a:t> nor a </a:t>
            </a:r>
            <a:r>
              <a:rPr lang="en-US" b="1" dirty="0" smtClean="0"/>
              <a:t>contradiction</a:t>
            </a:r>
            <a:r>
              <a:rPr lang="en-US" dirty="0" smtClean="0"/>
              <a:t>, such as  </a:t>
            </a:r>
            <a:r>
              <a:rPr lang="en-US" i="1" dirty="0" smtClean="0"/>
              <a:t>p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           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5997575" y="955675"/>
            <a:ext cx="18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28938" y="4214813"/>
          <a:ext cx="321471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2942"/>
                <a:gridCol w="571504"/>
                <a:gridCol w="1071570"/>
                <a:gridCol w="928694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 ∨¬p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 ∧¬p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Logically Equivalent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2357437"/>
          </a:xfrm>
        </p:spPr>
        <p:txBody>
          <a:bodyPr/>
          <a:lstStyle/>
          <a:p>
            <a:pPr marL="514350" indent="-514350"/>
            <a:r>
              <a:rPr lang="en-US" sz="2000" dirty="0" smtClean="0"/>
              <a:t>Two </a:t>
            </a:r>
            <a:r>
              <a:rPr lang="en-US" sz="2000" b="1" dirty="0" smtClean="0"/>
              <a:t>compound</a:t>
            </a:r>
            <a:r>
              <a:rPr lang="en-US" sz="2000" dirty="0" smtClean="0"/>
              <a:t> propositions p and q are logically </a:t>
            </a:r>
            <a:r>
              <a:rPr lang="en-US" sz="2000" b="1" dirty="0" smtClean="0"/>
              <a:t>equivalent</a:t>
            </a:r>
            <a:r>
              <a:rPr lang="en-US" sz="2000" dirty="0" smtClean="0"/>
              <a:t> if  </a:t>
            </a:r>
            <a:r>
              <a:rPr lang="en-US" sz="2000" b="1" dirty="0" err="1" smtClean="0">
                <a:ea typeface="Cambria Math" pitchFamily="18" charset="0"/>
                <a:cs typeface="Cambria Math" pitchFamily="18" charset="0"/>
              </a:rPr>
              <a:t>p↔q</a:t>
            </a:r>
            <a:r>
              <a:rPr lang="en-US" sz="2000" b="1" dirty="0" smtClean="0"/>
              <a:t>  is a tautology</a:t>
            </a:r>
            <a:r>
              <a:rPr lang="en-US" sz="2000" dirty="0" smtClean="0"/>
              <a:t>.</a:t>
            </a:r>
          </a:p>
          <a:p>
            <a:pPr marL="514350" indent="-514350"/>
            <a:r>
              <a:rPr lang="en-US" sz="2000" dirty="0" smtClean="0"/>
              <a:t>We write this as </a:t>
            </a:r>
            <a:r>
              <a:rPr lang="en-US" sz="2000" b="1" dirty="0" err="1" smtClean="0">
                <a:ea typeface="Cambria Math" pitchFamily="18" charset="0"/>
                <a:cs typeface="Cambria Math" pitchFamily="18" charset="0"/>
              </a:rPr>
              <a:t>p⇔q</a:t>
            </a:r>
            <a:r>
              <a:rPr lang="en-US" sz="2000" b="1" dirty="0" smtClean="0"/>
              <a:t>   or as </a:t>
            </a:r>
            <a:r>
              <a:rPr lang="en-US" sz="2000" b="1" dirty="0" err="1" smtClean="0">
                <a:ea typeface="Cambria Math" pitchFamily="18" charset="0"/>
                <a:cs typeface="Cambria Math" pitchFamily="18" charset="0"/>
              </a:rPr>
              <a:t>p≡q</a:t>
            </a:r>
            <a:r>
              <a:rPr lang="en-US" sz="2000" b="1" dirty="0" smtClean="0"/>
              <a:t> </a:t>
            </a:r>
            <a:r>
              <a:rPr lang="en-US" sz="2000" dirty="0" smtClean="0"/>
              <a:t>where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p</a:t>
            </a:r>
            <a:r>
              <a:rPr lang="en-US" sz="2000" dirty="0" smtClean="0"/>
              <a:t> and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q</a:t>
            </a:r>
            <a:r>
              <a:rPr lang="en-US" sz="2000" dirty="0" smtClean="0"/>
              <a:t> are compound propositions.</a:t>
            </a:r>
          </a:p>
          <a:p>
            <a:pPr marL="514350" indent="-514350"/>
            <a:r>
              <a:rPr lang="en-US" sz="2000" dirty="0" smtClean="0"/>
              <a:t>This truth table shows that 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¬a ∨ b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  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is equivalent to a → b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.</a:t>
            </a:r>
          </a:p>
          <a:p>
            <a:pPr marL="1771650" lvl="3" indent="-514350"/>
            <a:r>
              <a:rPr lang="en-US" dirty="0" smtClean="0">
                <a:ea typeface="Cambria Math" pitchFamily="18" charset="0"/>
                <a:cs typeface="Cambria Math" pitchFamily="18" charset="0"/>
              </a:rPr>
              <a:t>p: ¬a ∨ b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 </a:t>
            </a:r>
          </a:p>
          <a:p>
            <a:pPr marL="1771650" lvl="3" indent="-514350"/>
            <a:r>
              <a:rPr lang="en-US" dirty="0" smtClean="0">
                <a:ea typeface="Cambria Math" pitchFamily="18" charset="0"/>
                <a:cs typeface="Cambria Math" pitchFamily="18" charset="0"/>
              </a:rPr>
              <a:t>q: </a:t>
            </a:r>
            <a:r>
              <a:rPr lang="en-US" i="1" dirty="0" smtClean="0">
                <a:ea typeface="Cambria Math" pitchFamily="18" charset="0"/>
                <a:cs typeface="Cambria Math" pitchFamily="18" charset="0"/>
              </a:rPr>
              <a:t>a → b</a:t>
            </a:r>
            <a:endParaRPr lang="en-US" dirty="0" smtClean="0"/>
          </a:p>
          <a:p>
            <a:pPr marL="514350" indent="-514350"/>
            <a:endParaRPr lang="en-US" sz="2000" dirty="0" smtClean="0"/>
          </a:p>
          <a:p>
            <a:pPr marL="514350" indent="-514350"/>
            <a:endParaRPr lang="en-US" sz="2000" dirty="0" smtClean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1857375" y="3857625"/>
          <a:ext cx="5286375" cy="1851660"/>
        </p:xfrm>
        <a:graphic>
          <a:graphicData uri="http://schemas.openxmlformats.org/drawingml/2006/table">
            <a:tbl>
              <a:tblPr/>
              <a:tblGrid>
                <a:gridCol w="449263"/>
                <a:gridCol w="504825"/>
                <a:gridCol w="617537"/>
                <a:gridCol w="928688"/>
                <a:gridCol w="785812"/>
                <a:gridCol w="2000250"/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¬a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¬a ∨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a→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Cambria Math" pitchFamily="18" charset="0"/>
                          <a:cs typeface="Cambria Math" pitchFamily="18" charset="0"/>
                        </a:rPr>
                        <a:t>p ↔q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 Morgan’s Laws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1571625" y="3643313"/>
          <a:ext cx="6396054" cy="2008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1014"/>
                <a:gridCol w="714380"/>
                <a:gridCol w="785818"/>
                <a:gridCol w="857256"/>
                <a:gridCol w="928694"/>
                <a:gridCol w="928694"/>
                <a:gridCol w="1500198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Cambria Math" pitchFamily="18" charset="0"/>
                        <a:cs typeface="Cambria Math" pitchFamily="18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q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Cambria Math" pitchFamily="18" charset="0"/>
                        <a:cs typeface="Cambria Math" pitchFamily="18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¬p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Cambria Math" pitchFamily="18" charset="0"/>
                        <a:cs typeface="Cambria Math" pitchFamily="18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¬q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Cambria Math" pitchFamily="18" charset="0"/>
                        <a:cs typeface="Cambria Math" pitchFamily="18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p∨q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Cambria Math" pitchFamily="18" charset="0"/>
                        <a:cs typeface="Cambria Math" pitchFamily="18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¬(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p∨q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Cambria Math" pitchFamily="18" charset="0"/>
                        <a:cs typeface="Cambria Math" pitchFamily="18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¬p∧¬q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E9E2B6"/>
                        </a:solidFill>
                        <a:effectLst/>
                        <a:latin typeface="Comic Sans MS" pitchFamily="66" charset="0"/>
                        <a:ea typeface="Cambria Math" pitchFamily="18" charset="0"/>
                        <a:cs typeface="Cambria Math" pitchFamily="18" charset="0"/>
                      </a:endParaRPr>
                    </a:p>
                  </a:txBody>
                  <a:tcPr horzOverflow="overflow">
                    <a:solidFill>
                      <a:srgbClr val="EAEAEA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0293" name="TextBox 9"/>
          <p:cNvSpPr txBox="1">
            <a:spLocks noChangeArrowheads="1"/>
          </p:cNvSpPr>
          <p:nvPr/>
        </p:nvSpPr>
        <p:spPr bwMode="auto">
          <a:xfrm>
            <a:off x="428625" y="3071813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This truth table shows that De Morgan’s Second Law holds.</a:t>
            </a:r>
          </a:p>
        </p:txBody>
      </p:sp>
      <p:grpSp>
        <p:nvGrpSpPr>
          <p:cNvPr id="10294" name="Group 9"/>
          <p:cNvGrpSpPr>
            <a:grpSpLocks/>
          </p:cNvGrpSpPr>
          <p:nvPr/>
        </p:nvGrpSpPr>
        <p:grpSpPr bwMode="auto">
          <a:xfrm>
            <a:off x="5715008" y="1285875"/>
            <a:ext cx="2143125" cy="1020763"/>
            <a:chOff x="6072198" y="2071678"/>
            <a:chExt cx="2143140" cy="1020763"/>
          </a:xfrm>
        </p:grpSpPr>
        <p:pic>
          <p:nvPicPr>
            <p:cNvPr id="10296" name="Picture 10" descr="0106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2071678"/>
              <a:ext cx="874713" cy="1020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7" name="TextBox 11"/>
            <p:cNvSpPr txBox="1">
              <a:spLocks noChangeArrowheads="1"/>
            </p:cNvSpPr>
            <p:nvPr/>
          </p:nvSpPr>
          <p:spPr bwMode="auto">
            <a:xfrm>
              <a:off x="6929454" y="2071678"/>
              <a:ext cx="128588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Augustus De Morgan 1806-1871</a:t>
              </a:r>
            </a:p>
          </p:txBody>
        </p:sp>
      </p:grpSp>
      <p:pic>
        <p:nvPicPr>
          <p:cNvPr id="10295" name="Picture 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1214438"/>
            <a:ext cx="2638425" cy="163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Logical Equivalences</a:t>
            </a:r>
          </a:p>
        </p:txBody>
      </p:sp>
      <p:pic>
        <p:nvPicPr>
          <p:cNvPr id="11267" name="Picture 13"/>
          <p:cNvPicPr>
            <a:picLocks noChangeAspect="1" noChangeArrowheads="1"/>
          </p:cNvPicPr>
          <p:nvPr/>
        </p:nvPicPr>
        <p:blipFill>
          <a:blip r:embed="rId2"/>
          <a:srcRect b="46559"/>
          <a:stretch>
            <a:fillRect/>
          </a:stretch>
        </p:blipFill>
        <p:spPr bwMode="auto">
          <a:xfrm>
            <a:off x="1012844" y="1214454"/>
            <a:ext cx="6273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Logical Equivalences (</a:t>
            </a:r>
            <a:r>
              <a:rPr lang="en-US" i="1" smtClean="0"/>
              <a:t>cont</a:t>
            </a:r>
            <a:r>
              <a:rPr lang="en-US" smtClean="0"/>
              <a:t>)</a:t>
            </a:r>
          </a:p>
        </p:txBody>
      </p:sp>
      <p:grpSp>
        <p:nvGrpSpPr>
          <p:cNvPr id="12291" name="Group 14"/>
          <p:cNvGrpSpPr>
            <a:grpSpLocks/>
          </p:cNvGrpSpPr>
          <p:nvPr/>
        </p:nvGrpSpPr>
        <p:grpSpPr bwMode="auto">
          <a:xfrm>
            <a:off x="1285893" y="1214422"/>
            <a:ext cx="5857875" cy="4572000"/>
            <a:chOff x="2500298" y="1643050"/>
            <a:chExt cx="3823922" cy="3063584"/>
          </a:xfrm>
        </p:grpSpPr>
        <p:pic>
          <p:nvPicPr>
            <p:cNvPr id="12292" name="Picture 12"/>
            <p:cNvPicPr>
              <a:picLocks noChangeAspect="1" noChangeArrowheads="1"/>
            </p:cNvPicPr>
            <p:nvPr/>
          </p:nvPicPr>
          <p:blipFill>
            <a:blip r:embed="rId2"/>
            <a:srcRect b="88368"/>
            <a:stretch>
              <a:fillRect/>
            </a:stretch>
          </p:blipFill>
          <p:spPr bwMode="auto">
            <a:xfrm>
              <a:off x="2500298" y="1643050"/>
              <a:ext cx="3822700" cy="6064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2293" name="Picture 13"/>
            <p:cNvPicPr>
              <a:picLocks noChangeAspect="1" noChangeArrowheads="1"/>
            </p:cNvPicPr>
            <p:nvPr/>
          </p:nvPicPr>
          <p:blipFill>
            <a:blip r:embed="rId2"/>
            <a:srcRect t="52740"/>
            <a:stretch>
              <a:fillRect/>
            </a:stretch>
          </p:blipFill>
          <p:spPr bwMode="auto">
            <a:xfrm>
              <a:off x="2501520" y="2242835"/>
              <a:ext cx="3822700" cy="24637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Logical Equivalences</a:t>
            </a:r>
          </a:p>
        </p:txBody>
      </p:sp>
      <p:pic>
        <p:nvPicPr>
          <p:cNvPr id="13315" name="Content Placeholder 3" descr="table17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2976" y="1643063"/>
            <a:ext cx="3429000" cy="3657600"/>
          </a:xfrm>
        </p:spPr>
      </p:pic>
      <p:pic>
        <p:nvPicPr>
          <p:cNvPr id="13316" name="Picture 4" descr="table1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343160"/>
            <a:ext cx="2971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Equivalence Proofs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357188" y="1357313"/>
            <a:ext cx="8501062" cy="1357312"/>
          </a:xfrm>
        </p:spPr>
        <p:txBody>
          <a:bodyPr/>
          <a:lstStyle/>
          <a:p>
            <a:pPr algn="l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Show </a:t>
            </a:r>
            <a:r>
              <a:rPr lang="en-US" dirty="0" smtClean="0"/>
              <a:t>that </a:t>
            </a:r>
            <a:r>
              <a:rPr lang="en-US" dirty="0" smtClean="0">
                <a:ea typeface="Cambria Math" pitchFamily="18" charset="0"/>
              </a:rPr>
              <a:t>¬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(p∨(</a:t>
            </a:r>
            <a:r>
              <a:rPr lang="en-US" dirty="0" smtClean="0">
                <a:ea typeface="Cambria Math" pitchFamily="18" charset="0"/>
              </a:rPr>
              <a:t>¬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p ∧q))</a:t>
            </a:r>
            <a:r>
              <a:rPr lang="en-US" b="1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dirty="0" smtClean="0"/>
              <a:t>is logically equivalent to </a:t>
            </a:r>
            <a:r>
              <a:rPr lang="en-US" dirty="0" smtClean="0">
                <a:ea typeface="Cambria Math" pitchFamily="18" charset="0"/>
              </a:rPr>
              <a:t>¬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p∧</a:t>
            </a:r>
            <a:r>
              <a:rPr lang="en-US" dirty="0" smtClean="0">
                <a:ea typeface="Cambria Math" pitchFamily="18" charset="0"/>
              </a:rPr>
              <a:t>¬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q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14340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14625"/>
            <a:ext cx="7500938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q \vee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vee_{j = 1}^{n} p_j \; \mbox{is used for}\; p_1 \vee p_2 \vee \ldots \vee p_n$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wedge_{j = 1}^{n} p_j \; \mbox{is used for}\; p_1 \wedge p_2 \wedge \ldots \wedge p_n$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heme/theme1.xml><?xml version="1.0" encoding="utf-8"?>
<a:theme xmlns:a="http://schemas.openxmlformats.org/drawingml/2006/main" name="Theme1">
  <a:themeElements>
    <a:clrScheme name="Стратегия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Стратег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Стратегия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ратегия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ратегия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ратегия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1677</TotalTime>
  <Words>638</Words>
  <Application>Microsoft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Theme1</vt:lpstr>
      <vt:lpstr>Propositional Equivalences</vt:lpstr>
      <vt:lpstr>Section Summary</vt:lpstr>
      <vt:lpstr>Tautologies, Contradictions, and Contingencies</vt:lpstr>
      <vt:lpstr>Logically Equivalent</vt:lpstr>
      <vt:lpstr>De Morgan’s Laws</vt:lpstr>
      <vt:lpstr>Key Logical Equivalences</vt:lpstr>
      <vt:lpstr>Key Logical Equivalences (cont)</vt:lpstr>
      <vt:lpstr>More Logical Equivalences</vt:lpstr>
      <vt:lpstr>Equivalence Proofs</vt:lpstr>
      <vt:lpstr> Equivalence Proofs</vt:lpstr>
      <vt:lpstr>Propositional Satisfiability</vt:lpstr>
      <vt:lpstr>Questions on Propositional Satisfiability</vt:lpstr>
      <vt:lpstr>Notation</vt:lpstr>
      <vt:lpstr>Sudoku</vt:lpstr>
      <vt:lpstr>Encoding as a Satisfiability Problem</vt:lpstr>
      <vt:lpstr>Encoding (cont)</vt:lpstr>
      <vt:lpstr>Query??</vt:lpstr>
    </vt:vector>
  </TitlesOfParts>
  <Company>Мышиная нора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  Булевы функции и алгебра логики.</dc:title>
  <dc:creator>Настенька</dc:creator>
  <cp:lastModifiedBy>Windows User</cp:lastModifiedBy>
  <cp:revision>177</cp:revision>
  <cp:lastPrinted>1601-01-01T00:00:00Z</cp:lastPrinted>
  <dcterms:created xsi:type="dcterms:W3CDTF">2004-03-31T13:25:40Z</dcterms:created>
  <dcterms:modified xsi:type="dcterms:W3CDTF">2020-02-28T09:54:59Z</dcterms:modified>
</cp:coreProperties>
</file>