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tags/tag4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1" r:id="rId1"/>
  </p:sldMasterIdLst>
  <p:notesMasterIdLst>
    <p:notesMasterId r:id="rId36"/>
  </p:notesMasterIdLst>
  <p:sldIdLst>
    <p:sldId id="457" r:id="rId2"/>
    <p:sldId id="450" r:id="rId3"/>
    <p:sldId id="413" r:id="rId4"/>
    <p:sldId id="414" r:id="rId5"/>
    <p:sldId id="415" r:id="rId6"/>
    <p:sldId id="416" r:id="rId7"/>
    <p:sldId id="417" r:id="rId8"/>
    <p:sldId id="418" r:id="rId9"/>
    <p:sldId id="451" r:id="rId10"/>
    <p:sldId id="452" r:id="rId11"/>
    <p:sldId id="419" r:id="rId12"/>
    <p:sldId id="420" r:id="rId13"/>
    <p:sldId id="421" r:id="rId14"/>
    <p:sldId id="422" r:id="rId15"/>
    <p:sldId id="453" r:id="rId16"/>
    <p:sldId id="454" r:id="rId17"/>
    <p:sldId id="455" r:id="rId18"/>
    <p:sldId id="456" r:id="rId19"/>
    <p:sldId id="423" r:id="rId20"/>
    <p:sldId id="426" r:id="rId21"/>
    <p:sldId id="427" r:id="rId22"/>
    <p:sldId id="429" r:id="rId23"/>
    <p:sldId id="430" r:id="rId24"/>
    <p:sldId id="431" r:id="rId25"/>
    <p:sldId id="433" r:id="rId26"/>
    <p:sldId id="434" r:id="rId27"/>
    <p:sldId id="441" r:id="rId28"/>
    <p:sldId id="442" r:id="rId29"/>
    <p:sldId id="445" r:id="rId30"/>
    <p:sldId id="446" r:id="rId31"/>
    <p:sldId id="447" r:id="rId32"/>
    <p:sldId id="448" r:id="rId33"/>
    <p:sldId id="449" r:id="rId34"/>
    <p:sldId id="458" r:id="rId35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AEAEA"/>
    <a:srgbClr val="C00000"/>
    <a:srgbClr val="AC0000"/>
  </p:clrMru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19" autoAdjust="0"/>
    <p:restoredTop sz="94581" autoAdjust="0"/>
  </p:normalViewPr>
  <p:slideViewPr>
    <p:cSldViewPr>
      <p:cViewPr varScale="1">
        <p:scale>
          <a:sx n="80" d="100"/>
          <a:sy n="80" d="100"/>
        </p:scale>
        <p:origin x="-1301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EA2DBC4-9EBF-4556-B3DA-4F383290AFC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65996C-9C9A-42EF-8D2C-F64D68134CDA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A03F31-2419-4F35-BB76-85E4506F7E78}" type="slidenum">
              <a:rPr lang="en-US" smtClean="0"/>
              <a:pPr/>
              <a:t>23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sccilabs.org/dmwiki/resources/assets/DM_Logo.png"/>
          <p:cNvPicPr>
            <a:picLocks noChangeAspect="1" noChangeArrowheads="1"/>
          </p:cNvPicPr>
          <p:nvPr/>
        </p:nvPicPr>
        <p:blipFill>
          <a:blip r:embed="rId2"/>
          <a:srcRect l="17323" t="11765" r="24931" b="11765"/>
          <a:stretch>
            <a:fillRect/>
          </a:stretch>
        </p:blipFill>
        <p:spPr bwMode="auto">
          <a:xfrm>
            <a:off x="3500438" y="571500"/>
            <a:ext cx="1428750" cy="9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857625" y="4929188"/>
            <a:ext cx="4786313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cap="small" dirty="0" err="1">
                <a:latin typeface="Comic Sans MS" pitchFamily="66" charset="0"/>
                <a:ea typeface="Verdana" pitchFamily="34" charset="0"/>
                <a:cs typeface="Verdana" pitchFamily="34" charset="0"/>
              </a:rPr>
              <a:t>Rizoan</a:t>
            </a:r>
            <a:r>
              <a:rPr lang="en-US" cap="small" dirty="0">
                <a:latin typeface="Comic Sans MS" pitchFamily="66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cap="small" dirty="0" err="1">
                <a:latin typeface="Comic Sans MS" pitchFamily="66" charset="0"/>
                <a:ea typeface="Verdana" pitchFamily="34" charset="0"/>
                <a:cs typeface="Verdana" pitchFamily="34" charset="0"/>
              </a:rPr>
              <a:t>Toufiq</a:t>
            </a:r>
            <a:endParaRPr lang="en-US" cap="small" dirty="0">
              <a:latin typeface="Comic Sans MS" pitchFamily="66" charset="0"/>
              <a:ea typeface="Verdana" pitchFamily="34" charset="0"/>
              <a:cs typeface="Verdana" pitchFamily="34" charset="0"/>
            </a:endParaRPr>
          </a:p>
          <a:p>
            <a:pPr algn="ctr">
              <a:defRPr/>
            </a:pPr>
            <a:r>
              <a:rPr lang="en-US" sz="1200" cap="small" dirty="0">
                <a:latin typeface="Comic Sans MS" pitchFamily="66" charset="0"/>
                <a:ea typeface="Verdana" pitchFamily="34" charset="0"/>
                <a:cs typeface="Verdana" pitchFamily="34" charset="0"/>
              </a:rPr>
              <a:t>Assistant Professor</a:t>
            </a:r>
          </a:p>
          <a:p>
            <a:pPr algn="ctr">
              <a:defRPr/>
            </a:pPr>
            <a:r>
              <a:rPr lang="en-US" sz="1200" cap="small" dirty="0">
                <a:latin typeface="Comic Sans MS" pitchFamily="66" charset="0"/>
                <a:ea typeface="Verdana" pitchFamily="34" charset="0"/>
                <a:cs typeface="Verdana" pitchFamily="34" charset="0"/>
              </a:rPr>
              <a:t>Department of Computer Science &amp; Engineering</a:t>
            </a:r>
          </a:p>
          <a:p>
            <a:pPr algn="ctr">
              <a:defRPr/>
            </a:pPr>
            <a:r>
              <a:rPr lang="en-US" sz="1200" cap="small" dirty="0" err="1">
                <a:latin typeface="Comic Sans MS" pitchFamily="66" charset="0"/>
                <a:ea typeface="Verdana" pitchFamily="34" charset="0"/>
                <a:cs typeface="Verdana" pitchFamily="34" charset="0"/>
              </a:rPr>
              <a:t>Rajshahi</a:t>
            </a:r>
            <a:r>
              <a:rPr lang="en-US" sz="1200" cap="small" dirty="0">
                <a:latin typeface="Comic Sans MS" pitchFamily="66" charset="0"/>
                <a:ea typeface="Verdana" pitchFamily="34" charset="0"/>
                <a:cs typeface="Verdana" pitchFamily="34" charset="0"/>
              </a:rPr>
              <a:t> University of Engineering &amp; Technology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1500166" y="1785926"/>
            <a:ext cx="5927735" cy="885812"/>
          </a:xfrm>
        </p:spPr>
        <p:txBody>
          <a:bodyPr/>
          <a:lstStyle>
            <a:lvl1pPr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571736" y="3000372"/>
            <a:ext cx="3960813" cy="571504"/>
          </a:xfrm>
          <a:ln w="9525">
            <a:headEnd/>
            <a:tailEnd/>
          </a:ln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 b="1">
                <a:solidFill>
                  <a:schemeClr val="bg2"/>
                </a:solidFill>
                <a:latin typeface="Comic Sans MS" pitchFamily="66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 dirty="0">
                <a:solidFill>
                  <a:srgbClr val="EAEAEA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dirty="0">
                <a:solidFill>
                  <a:srgbClr val="EAEAEA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z="1400" i="0">
                <a:solidFill>
                  <a:srgbClr val="EAEAEA"/>
                </a:solidFill>
              </a:defRPr>
            </a:lvl1pPr>
          </a:lstStyle>
          <a:p>
            <a:pPr>
              <a:defRPr/>
            </a:pPr>
            <a:fld id="{2E033F04-86A1-41B1-BB9D-188088D2B6D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sccilabs.org/dmwiki/resources/assets/DM_Logo.png"/>
          <p:cNvPicPr>
            <a:picLocks noChangeAspect="1" noChangeArrowheads="1"/>
          </p:cNvPicPr>
          <p:nvPr/>
        </p:nvPicPr>
        <p:blipFill>
          <a:blip r:embed="rId2"/>
          <a:srcRect l="17323" t="11765" r="24931" b="11765"/>
          <a:stretch>
            <a:fillRect/>
          </a:stretch>
        </p:blipFill>
        <p:spPr bwMode="auto">
          <a:xfrm>
            <a:off x="7791450" y="71438"/>
            <a:ext cx="1209675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9"/>
          <p:cNvCxnSpPr>
            <a:cxnSpLocks noChangeShapeType="1"/>
          </p:cNvCxnSpPr>
          <p:nvPr/>
        </p:nvCxnSpPr>
        <p:spPr bwMode="auto">
          <a:xfrm>
            <a:off x="0" y="1000125"/>
            <a:ext cx="7929563" cy="1588"/>
          </a:xfrm>
          <a:prstGeom prst="line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406" y="142860"/>
            <a:ext cx="7858180" cy="85724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1214422"/>
            <a:ext cx="8501122" cy="4786346"/>
          </a:xfrm>
        </p:spPr>
        <p:txBody>
          <a:bodyPr/>
          <a:lstStyle>
            <a:lvl1pPr algn="just">
              <a:defRPr>
                <a:latin typeface="Comic Sans MS" pitchFamily="66" charset="0"/>
              </a:defRPr>
            </a:lvl1pPr>
            <a:lvl2pPr algn="just">
              <a:defRPr>
                <a:latin typeface="Comic Sans MS" pitchFamily="66" charset="0"/>
              </a:defRPr>
            </a:lvl2pPr>
            <a:lvl3pPr algn="just">
              <a:defRPr>
                <a:latin typeface="Comic Sans MS" pitchFamily="66" charset="0"/>
              </a:defRPr>
            </a:lvl3pPr>
            <a:lvl4pPr algn="just">
              <a:defRPr>
                <a:latin typeface="Comic Sans MS" pitchFamily="66" charset="0"/>
              </a:defRPr>
            </a:lvl4pPr>
            <a:lvl5pPr algn="just">
              <a:defRPr>
                <a:latin typeface="Comic Sans MS" pitchFamily="66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428625" y="6248400"/>
            <a:ext cx="1676400" cy="3238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6215063"/>
            <a:ext cx="4572000" cy="357187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smtClean="0"/>
            </a:lvl1pPr>
          </a:lstStyle>
          <a:p>
            <a:pPr>
              <a:defRPr/>
            </a:pPr>
            <a:fld id="{4EAE2F52-4A30-41BE-A36D-8ADB70035180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sccilabs.org/dmwiki/resources/assets/DM_Logo.png"/>
          <p:cNvPicPr>
            <a:picLocks noChangeAspect="1" noChangeArrowheads="1"/>
          </p:cNvPicPr>
          <p:nvPr/>
        </p:nvPicPr>
        <p:blipFill>
          <a:blip r:embed="rId2"/>
          <a:srcRect l="17323" t="11765" r="24931" b="11765"/>
          <a:stretch>
            <a:fillRect/>
          </a:stretch>
        </p:blipFill>
        <p:spPr bwMode="auto">
          <a:xfrm>
            <a:off x="7791450" y="71438"/>
            <a:ext cx="1209675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Straight Connector 9"/>
          <p:cNvCxnSpPr>
            <a:cxnSpLocks noChangeShapeType="1"/>
          </p:cNvCxnSpPr>
          <p:nvPr/>
        </p:nvCxnSpPr>
        <p:spPr bwMode="auto">
          <a:xfrm>
            <a:off x="142875" y="928688"/>
            <a:ext cx="7572375" cy="1587"/>
          </a:xfrm>
          <a:prstGeom prst="line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pic>
        <p:nvPicPr>
          <p:cNvPr id="5" name="Picture 2" descr="ask question এর ছবির ফলাফল&quot;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30438" y="1071563"/>
            <a:ext cx="4341812" cy="473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844" y="214290"/>
            <a:ext cx="7572428" cy="7143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E500CD-4E14-4A14-B7AF-12D4D616A4C6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42875" y="142875"/>
            <a:ext cx="7572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3850" y="6248400"/>
            <a:ext cx="1676400" cy="3238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400" dirty="0">
                <a:latin typeface="Comic Sans MS" pitchFamily="66" charset="0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14563" y="6248400"/>
            <a:ext cx="4643437" cy="3238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 dirty="0">
                <a:latin typeface="Comic Sans MS" pitchFamily="66" charset="0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3238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600" i="1" smtClean="0">
                <a:solidFill>
                  <a:schemeClr val="bg2"/>
                </a:solidFill>
                <a:cs typeface="+mn-cs"/>
              </a:defRPr>
            </a:lvl1pPr>
          </a:lstStyle>
          <a:p>
            <a:pPr>
              <a:defRPr/>
            </a:pPr>
            <a:fld id="{840DD840-E39D-4D06-BA5C-D8017C871E90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1030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501062" cy="49291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pic>
        <p:nvPicPr>
          <p:cNvPr id="1031" name="Picture 2" descr="http://sccilabs.org/dmwiki/resources/assets/DM_Logo.png"/>
          <p:cNvPicPr>
            <a:picLocks noChangeAspect="1" noChangeArrowheads="1"/>
          </p:cNvPicPr>
          <p:nvPr/>
        </p:nvPicPr>
        <p:blipFill>
          <a:blip r:embed="rId5"/>
          <a:srcRect l="17323" t="11765" r="24931" b="11765"/>
          <a:stretch>
            <a:fillRect/>
          </a:stretch>
        </p:blipFill>
        <p:spPr bwMode="auto">
          <a:xfrm>
            <a:off x="7791450" y="71438"/>
            <a:ext cx="1209675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13"/>
          <p:cNvSpPr>
            <a:spLocks noChangeShapeType="1"/>
          </p:cNvSpPr>
          <p:nvPr userDrawn="1"/>
        </p:nvSpPr>
        <p:spPr bwMode="auto">
          <a:xfrm>
            <a:off x="0" y="1143000"/>
            <a:ext cx="9144000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pPr>
              <a:defRPr/>
            </a:pP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omic Sans MS" pitchFamily="66" charset="0"/>
          <a:ea typeface="Verdana" pitchFamily="34" charset="0"/>
          <a:cs typeface="Verdana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omic Sans MS" pitchFamily="66" charset="0"/>
          <a:ea typeface="Verdana" pitchFamily="34" charset="0"/>
          <a:cs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omic Sans MS" pitchFamily="66" charset="0"/>
          <a:ea typeface="Verdana" pitchFamily="34" charset="0"/>
          <a:cs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omic Sans MS" pitchFamily="66" charset="0"/>
          <a:ea typeface="Verdana" pitchFamily="34" charset="0"/>
          <a:cs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omic Sans MS" pitchFamily="66" charset="0"/>
          <a:ea typeface="Verdana" pitchFamily="34" charset="0"/>
          <a:cs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w"/>
        <a:defRPr sz="2400">
          <a:solidFill>
            <a:schemeClr val="tx1"/>
          </a:solidFill>
          <a:latin typeface="Comic Sans MS" pitchFamily="66" charset="0"/>
          <a:ea typeface="Verdana" pitchFamily="34" charset="0"/>
          <a:cs typeface="Verdana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5000"/>
        <a:buChar char="–"/>
        <a:defRPr sz="2000">
          <a:solidFill>
            <a:schemeClr val="tx1"/>
          </a:solidFill>
          <a:latin typeface="Comic Sans MS" pitchFamily="66" charset="0"/>
          <a:ea typeface="Verdana" pitchFamily="34" charset="0"/>
          <a:cs typeface="Verdan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Comic Sans MS" pitchFamily="66" charset="0"/>
          <a:ea typeface="Verdana" pitchFamily="34" charset="0"/>
          <a:cs typeface="Verdan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Comic Sans MS" pitchFamily="66" charset="0"/>
          <a:ea typeface="Verdana" pitchFamily="34" charset="0"/>
          <a:cs typeface="Verdan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Comic Sans MS" pitchFamily="66" charset="0"/>
          <a:ea typeface="Verdana" pitchFamily="34" charset="0"/>
          <a:cs typeface="Verdana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earnprolognow.org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Predicates and Quantifiers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 smtClean="0"/>
              <a:t>Section 1.4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Preconditions and postconditions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785813" y="1285875"/>
            <a:ext cx="74295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1800" b="1" dirty="0">
                <a:latin typeface="Comic Sans MS" pitchFamily="66" charset="0"/>
              </a:rPr>
              <a:t>Precondition</a:t>
            </a:r>
            <a:r>
              <a:rPr lang="en-US" sz="1800" dirty="0">
                <a:latin typeface="Comic Sans MS" pitchFamily="66" charset="0"/>
              </a:rPr>
              <a:t> → P(</a:t>
            </a:r>
            <a:r>
              <a:rPr lang="en-US" sz="1800" dirty="0" err="1">
                <a:latin typeface="Comic Sans MS" pitchFamily="66" charset="0"/>
              </a:rPr>
              <a:t>x,y</a:t>
            </a:r>
            <a:r>
              <a:rPr lang="en-US" sz="1800" dirty="0">
                <a:latin typeface="Comic Sans MS" pitchFamily="66" charset="0"/>
              </a:rPr>
              <a:t>) predicate → “x = a and y = b,”</a:t>
            </a:r>
          </a:p>
          <a:p>
            <a:pPr algn="just"/>
            <a:r>
              <a:rPr lang="en-US" sz="1800" b="1" dirty="0" err="1">
                <a:latin typeface="Comic Sans MS" pitchFamily="66" charset="0"/>
              </a:rPr>
              <a:t>Postcondition</a:t>
            </a:r>
            <a:r>
              <a:rPr lang="en-US" sz="1800" dirty="0">
                <a:latin typeface="Comic Sans MS" pitchFamily="66" charset="0"/>
              </a:rPr>
              <a:t> → Q(</a:t>
            </a:r>
            <a:r>
              <a:rPr lang="en-US" sz="1800" dirty="0" err="1">
                <a:latin typeface="Comic Sans MS" pitchFamily="66" charset="0"/>
              </a:rPr>
              <a:t>x,y</a:t>
            </a:r>
            <a:r>
              <a:rPr lang="en-US" sz="1800" dirty="0">
                <a:latin typeface="Comic Sans MS" pitchFamily="66" charset="0"/>
              </a:rPr>
              <a:t>) predicate → “x = b and y = a,”</a:t>
            </a:r>
          </a:p>
        </p:txBody>
      </p:sp>
      <p:sp>
        <p:nvSpPr>
          <p:cNvPr id="6" name="Rectangle 5"/>
          <p:cNvSpPr/>
          <p:nvPr/>
        </p:nvSpPr>
        <p:spPr>
          <a:xfrm>
            <a:off x="857250" y="2000250"/>
            <a:ext cx="1053495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omic Sans MS" pitchFamily="66" charset="0"/>
              </a:rPr>
              <a:t>verify</a:t>
            </a:r>
          </a:p>
        </p:txBody>
      </p:sp>
      <p:sp>
        <p:nvSpPr>
          <p:cNvPr id="7" name="Rectangle 6"/>
          <p:cNvSpPr/>
          <p:nvPr/>
        </p:nvSpPr>
        <p:spPr>
          <a:xfrm>
            <a:off x="1857375" y="2214563"/>
            <a:ext cx="5929313" cy="36925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en-US" sz="1800" dirty="0">
                <a:latin typeface="Comic Sans MS" pitchFamily="66" charset="0"/>
              </a:rPr>
              <a:t>Suppose that the </a:t>
            </a:r>
            <a:r>
              <a:rPr lang="en-US" sz="1800" b="1" dirty="0">
                <a:latin typeface="Comic Sans MS" pitchFamily="66" charset="0"/>
              </a:rPr>
              <a:t>precondition</a:t>
            </a:r>
            <a:r>
              <a:rPr lang="en-US" sz="1800" dirty="0">
                <a:latin typeface="Comic Sans MS" pitchFamily="66" charset="0"/>
              </a:rPr>
              <a:t> P(</a:t>
            </a:r>
            <a:r>
              <a:rPr lang="en-US" sz="1800" dirty="0" err="1">
                <a:latin typeface="Comic Sans MS" pitchFamily="66" charset="0"/>
              </a:rPr>
              <a:t>x,y</a:t>
            </a:r>
            <a:r>
              <a:rPr lang="en-US" sz="1800" dirty="0">
                <a:latin typeface="Comic Sans MS" pitchFamily="66" charset="0"/>
              </a:rPr>
              <a:t>) holds. “x = a and y = b” is true.</a:t>
            </a:r>
          </a:p>
          <a:p>
            <a:pPr algn="just">
              <a:defRPr/>
            </a:pPr>
            <a:r>
              <a:rPr lang="en-US" sz="1800" b="1" dirty="0">
                <a:latin typeface="Comic Sans MS" pitchFamily="66" charset="0"/>
              </a:rPr>
              <a:t>First step</a:t>
            </a:r>
            <a:r>
              <a:rPr lang="en-US" sz="1800" dirty="0">
                <a:latin typeface="Comic Sans MS" pitchFamily="66" charset="0"/>
              </a:rPr>
              <a:t>: </a:t>
            </a:r>
          </a:p>
          <a:p>
            <a:pPr lvl="3" algn="just">
              <a:defRPr/>
            </a:pPr>
            <a:r>
              <a:rPr lang="en-US" sz="1800" dirty="0">
                <a:latin typeface="Comic Sans MS" pitchFamily="66" charset="0"/>
              </a:rPr>
              <a:t>temp:=x</a:t>
            </a:r>
          </a:p>
          <a:p>
            <a:pPr lvl="3" algn="just">
              <a:defRPr/>
            </a:pPr>
            <a:r>
              <a:rPr lang="en-US" sz="1800" dirty="0">
                <a:latin typeface="Comic Sans MS" pitchFamily="66" charset="0"/>
              </a:rPr>
              <a:t>Holds x = a, temp = a, and y = b</a:t>
            </a:r>
          </a:p>
          <a:p>
            <a:pPr algn="just">
              <a:defRPr/>
            </a:pPr>
            <a:r>
              <a:rPr lang="en-US" sz="1800" b="1" dirty="0">
                <a:latin typeface="Comic Sans MS" pitchFamily="66" charset="0"/>
              </a:rPr>
              <a:t>Second Step:</a:t>
            </a:r>
          </a:p>
          <a:p>
            <a:pPr lvl="3" algn="just">
              <a:defRPr/>
            </a:pPr>
            <a:r>
              <a:rPr lang="en-US" sz="1800" dirty="0">
                <a:latin typeface="Comic Sans MS" pitchFamily="66" charset="0"/>
              </a:rPr>
              <a:t>x:=y</a:t>
            </a:r>
          </a:p>
          <a:p>
            <a:pPr lvl="3" algn="just">
              <a:defRPr/>
            </a:pPr>
            <a:r>
              <a:rPr lang="en-US" sz="1800" dirty="0">
                <a:latin typeface="Comic Sans MS" pitchFamily="66" charset="0"/>
              </a:rPr>
              <a:t>Holds x = b, temp = a, and y = b</a:t>
            </a:r>
          </a:p>
          <a:p>
            <a:pPr algn="just">
              <a:defRPr/>
            </a:pPr>
            <a:r>
              <a:rPr lang="en-US" sz="1800" b="1" dirty="0">
                <a:latin typeface="Comic Sans MS" pitchFamily="66" charset="0"/>
              </a:rPr>
              <a:t>Third Step:</a:t>
            </a:r>
          </a:p>
          <a:p>
            <a:pPr lvl="3" algn="just">
              <a:defRPr/>
            </a:pPr>
            <a:r>
              <a:rPr lang="en-US" sz="1800" dirty="0">
                <a:latin typeface="Comic Sans MS" pitchFamily="66" charset="0"/>
              </a:rPr>
              <a:t>y:=temp</a:t>
            </a:r>
          </a:p>
          <a:p>
            <a:pPr lvl="3" algn="just">
              <a:defRPr/>
            </a:pPr>
            <a:r>
              <a:rPr lang="en-US" sz="1800" dirty="0">
                <a:latin typeface="Comic Sans MS" pitchFamily="66" charset="0"/>
              </a:rPr>
              <a:t>Holds x = b, temp = a, and y = a</a:t>
            </a:r>
          </a:p>
          <a:p>
            <a:pPr algn="just">
              <a:defRPr/>
            </a:pPr>
            <a:r>
              <a:rPr lang="en-US" sz="1800" dirty="0">
                <a:latin typeface="Comic Sans MS" pitchFamily="66" charset="0"/>
              </a:rPr>
              <a:t>The </a:t>
            </a:r>
            <a:r>
              <a:rPr lang="en-US" sz="1800" b="1" dirty="0" err="1">
                <a:latin typeface="Comic Sans MS" pitchFamily="66" charset="0"/>
              </a:rPr>
              <a:t>postcondition</a:t>
            </a:r>
            <a:r>
              <a:rPr lang="en-US" sz="1800" dirty="0">
                <a:latin typeface="Comic Sans MS" pitchFamily="66" charset="0"/>
              </a:rPr>
              <a:t> Q(x, y) holds, that is, the statement “x = b and y = a” is true.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Quantifiers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5072063" y="1643063"/>
            <a:ext cx="3500437" cy="928687"/>
          </a:xfrm>
        </p:spPr>
        <p:txBody>
          <a:bodyPr/>
          <a:lstStyle/>
          <a:p>
            <a:r>
              <a:rPr lang="en-US" sz="1800" smtClean="0"/>
              <a:t>“All men are Mortal.”</a:t>
            </a:r>
          </a:p>
          <a:p>
            <a:r>
              <a:rPr lang="en-US" sz="1800" smtClean="0"/>
              <a:t>“Some cats do not have fur.”</a:t>
            </a:r>
          </a:p>
        </p:txBody>
      </p:sp>
      <p:grpSp>
        <p:nvGrpSpPr>
          <p:cNvPr id="16388" name="Group 6"/>
          <p:cNvGrpSpPr>
            <a:grpSpLocks/>
          </p:cNvGrpSpPr>
          <p:nvPr/>
        </p:nvGrpSpPr>
        <p:grpSpPr bwMode="auto">
          <a:xfrm>
            <a:off x="6643702" y="2630488"/>
            <a:ext cx="1857375" cy="798512"/>
            <a:chOff x="6858016" y="214290"/>
            <a:chExt cx="1857388" cy="798235"/>
          </a:xfrm>
        </p:grpSpPr>
        <p:pic>
          <p:nvPicPr>
            <p:cNvPr id="16397" name="Picture 3" descr="0109.jp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858016" y="214290"/>
              <a:ext cx="785818" cy="798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398" name="TextBox 4"/>
            <p:cNvSpPr txBox="1">
              <a:spLocks noChangeArrowheads="1"/>
            </p:cNvSpPr>
            <p:nvPr/>
          </p:nvSpPr>
          <p:spPr bwMode="auto">
            <a:xfrm>
              <a:off x="7572396" y="214290"/>
              <a:ext cx="1143008" cy="738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Charles Peirce (1839-1914)</a:t>
              </a:r>
            </a:p>
          </p:txBody>
        </p:sp>
      </p:grpSp>
      <p:sp>
        <p:nvSpPr>
          <p:cNvPr id="16389" name="Rectangle 6"/>
          <p:cNvSpPr>
            <a:spLocks noChangeArrowheads="1"/>
          </p:cNvSpPr>
          <p:nvPr/>
        </p:nvSpPr>
        <p:spPr bwMode="auto">
          <a:xfrm>
            <a:off x="1071563" y="3214688"/>
            <a:ext cx="7500937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1800" dirty="0">
                <a:latin typeface="Comic Sans MS" pitchFamily="66" charset="0"/>
              </a:rPr>
              <a:t>The two most important quantifiers are:</a:t>
            </a:r>
          </a:p>
          <a:p>
            <a:pPr lvl="1" algn="just"/>
            <a:endParaRPr lang="en-US" sz="1800" b="1" dirty="0">
              <a:latin typeface="Comic Sans MS" pitchFamily="66" charset="0"/>
            </a:endParaRPr>
          </a:p>
          <a:p>
            <a:pPr lvl="1" algn="just"/>
            <a:r>
              <a:rPr lang="en-US" sz="1800" b="1" dirty="0">
                <a:latin typeface="Comic Sans MS" pitchFamily="66" charset="0"/>
              </a:rPr>
              <a:t>Universal Quantifier</a:t>
            </a:r>
            <a:r>
              <a:rPr lang="en-US" sz="1800" i="1" dirty="0">
                <a:latin typeface="Comic Sans MS" pitchFamily="66" charset="0"/>
              </a:rPr>
              <a:t>, </a:t>
            </a:r>
            <a:r>
              <a:rPr lang="en-US" sz="1800" b="1" dirty="0">
                <a:latin typeface="Comic Sans MS" pitchFamily="66" charset="0"/>
                <a:sym typeface="Symbol" pitchFamily="18" charset="2"/>
              </a:rPr>
              <a:t>“</a:t>
            </a:r>
            <a:r>
              <a:rPr lang="en-US" sz="1800" dirty="0">
                <a:latin typeface="Comic Sans MS" pitchFamily="66" charset="0"/>
              </a:rPr>
              <a:t>For all,”   </a:t>
            </a:r>
            <a:r>
              <a:rPr lang="en-US" sz="1800" b="1" dirty="0">
                <a:latin typeface="Comic Sans MS" pitchFamily="66" charset="0"/>
              </a:rPr>
              <a:t>symbol</a:t>
            </a:r>
            <a:r>
              <a:rPr lang="en-US" sz="1800" dirty="0">
                <a:latin typeface="Comic Sans MS" pitchFamily="66" charset="0"/>
              </a:rPr>
              <a:t>: </a:t>
            </a:r>
            <a:r>
              <a:rPr lang="en-US" sz="1800" b="1" dirty="0">
                <a:latin typeface="Comic Sans MS" pitchFamily="66" charset="0"/>
                <a:sym typeface="Symbol" pitchFamily="18" charset="2"/>
              </a:rPr>
              <a:t></a:t>
            </a:r>
            <a:endParaRPr lang="en-US" sz="1800" dirty="0">
              <a:latin typeface="Comic Sans MS" pitchFamily="66" charset="0"/>
            </a:endParaRPr>
          </a:p>
          <a:p>
            <a:pPr lvl="1" algn="just"/>
            <a:r>
              <a:rPr lang="en-US" sz="1800" b="1" dirty="0">
                <a:latin typeface="Comic Sans MS" pitchFamily="66" charset="0"/>
              </a:rPr>
              <a:t>Existential Quantifier</a:t>
            </a:r>
            <a:r>
              <a:rPr lang="en-US" sz="1800" dirty="0">
                <a:latin typeface="Comic Sans MS" pitchFamily="66" charset="0"/>
              </a:rPr>
              <a:t>, “There exists,”  </a:t>
            </a:r>
            <a:r>
              <a:rPr lang="en-US" sz="1800" b="1" dirty="0">
                <a:latin typeface="Comic Sans MS" pitchFamily="66" charset="0"/>
              </a:rPr>
              <a:t>symbol</a:t>
            </a:r>
            <a:r>
              <a:rPr lang="en-US" sz="1800" dirty="0">
                <a:latin typeface="Comic Sans MS" pitchFamily="66" charset="0"/>
              </a:rPr>
              <a:t>: </a:t>
            </a:r>
            <a:r>
              <a:rPr lang="en-US" sz="1800" b="1" dirty="0">
                <a:latin typeface="Comic Sans MS" pitchFamily="66" charset="0"/>
                <a:sym typeface="Symbol" pitchFamily="18" charset="2"/>
              </a:rPr>
              <a:t></a:t>
            </a:r>
            <a:endParaRPr lang="en-US" sz="1800" dirty="0">
              <a:latin typeface="Comic Sans MS" pitchFamily="66" charset="0"/>
            </a:endParaRPr>
          </a:p>
          <a:p>
            <a:pPr algn="just"/>
            <a:endParaRPr lang="en-US" sz="1800" dirty="0">
              <a:latin typeface="Comic Sans MS" pitchFamily="66" charset="0"/>
            </a:endParaRPr>
          </a:p>
          <a:p>
            <a:pPr algn="just"/>
            <a:r>
              <a:rPr lang="en-US" sz="1800" dirty="0">
                <a:latin typeface="Comic Sans MS" pitchFamily="66" charset="0"/>
              </a:rPr>
              <a:t>We write  as in </a:t>
            </a:r>
            <a:r>
              <a:rPr lang="en-US" sz="1800" dirty="0">
                <a:latin typeface="Comic Sans MS" pitchFamily="66" charset="0"/>
                <a:sym typeface="Symbol" pitchFamily="18" charset="2"/>
              </a:rPr>
              <a:t></a:t>
            </a:r>
            <a:r>
              <a:rPr lang="en-US" sz="1800" i="1" dirty="0">
                <a:latin typeface="Comic Sans MS" pitchFamily="66" charset="0"/>
                <a:sym typeface="Symbol" pitchFamily="18" charset="2"/>
              </a:rPr>
              <a:t>x P</a:t>
            </a:r>
            <a:r>
              <a:rPr lang="en-US" sz="1800" dirty="0">
                <a:latin typeface="Comic Sans MS" pitchFamily="66" charset="0"/>
                <a:sym typeface="Symbol" pitchFamily="18" charset="2"/>
              </a:rPr>
              <a:t>(</a:t>
            </a:r>
            <a:r>
              <a:rPr lang="en-US" sz="1800" i="1" dirty="0"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1800" dirty="0">
                <a:latin typeface="Comic Sans MS" pitchFamily="66" charset="0"/>
                <a:sym typeface="Symbol" pitchFamily="18" charset="2"/>
              </a:rPr>
              <a:t>) and </a:t>
            </a:r>
            <a:r>
              <a:rPr lang="en-US" sz="1800" i="1" dirty="0">
                <a:latin typeface="Comic Sans MS" pitchFamily="66" charset="0"/>
                <a:sym typeface="Symbol" pitchFamily="18" charset="2"/>
              </a:rPr>
              <a:t>x P</a:t>
            </a:r>
            <a:r>
              <a:rPr lang="en-US" sz="1800" dirty="0">
                <a:latin typeface="Comic Sans MS" pitchFamily="66" charset="0"/>
                <a:sym typeface="Symbol" pitchFamily="18" charset="2"/>
              </a:rPr>
              <a:t>(</a:t>
            </a:r>
            <a:r>
              <a:rPr lang="en-US" sz="1800" i="1" dirty="0"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1800" dirty="0">
                <a:latin typeface="Comic Sans MS" pitchFamily="66" charset="0"/>
                <a:sym typeface="Symbol" pitchFamily="18" charset="2"/>
              </a:rPr>
              <a:t>).</a:t>
            </a:r>
          </a:p>
          <a:p>
            <a:pPr lvl="1" algn="just"/>
            <a:r>
              <a:rPr lang="en-US" sz="1800" dirty="0">
                <a:latin typeface="Comic Sans MS" pitchFamily="66" charset="0"/>
                <a:sym typeface="Symbol" pitchFamily="18" charset="2"/>
              </a:rPr>
              <a:t></a:t>
            </a:r>
            <a:r>
              <a:rPr lang="en-US" sz="1800" i="1" dirty="0">
                <a:latin typeface="Comic Sans MS" pitchFamily="66" charset="0"/>
                <a:sym typeface="Symbol" pitchFamily="18" charset="2"/>
              </a:rPr>
              <a:t>x P</a:t>
            </a:r>
            <a:r>
              <a:rPr lang="en-US" sz="1800" dirty="0">
                <a:latin typeface="Comic Sans MS" pitchFamily="66" charset="0"/>
                <a:sym typeface="Symbol" pitchFamily="18" charset="2"/>
              </a:rPr>
              <a:t>(</a:t>
            </a:r>
            <a:r>
              <a:rPr lang="en-US" sz="1800" i="1" dirty="0"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1800" dirty="0">
                <a:latin typeface="Comic Sans MS" pitchFamily="66" charset="0"/>
                <a:sym typeface="Symbol" pitchFamily="18" charset="2"/>
              </a:rPr>
              <a:t>) asserts </a:t>
            </a:r>
            <a:r>
              <a:rPr lang="en-US" sz="1800" i="1" dirty="0">
                <a:latin typeface="Comic Sans MS" pitchFamily="66" charset="0"/>
                <a:sym typeface="Symbol" pitchFamily="18" charset="2"/>
              </a:rPr>
              <a:t>P</a:t>
            </a:r>
            <a:r>
              <a:rPr lang="en-US" sz="1800" dirty="0">
                <a:latin typeface="Comic Sans MS" pitchFamily="66" charset="0"/>
                <a:sym typeface="Symbol" pitchFamily="18" charset="2"/>
              </a:rPr>
              <a:t>(</a:t>
            </a:r>
            <a:r>
              <a:rPr lang="en-US" sz="1800" i="1" dirty="0"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1800" dirty="0">
                <a:latin typeface="Comic Sans MS" pitchFamily="66" charset="0"/>
                <a:sym typeface="Symbol" pitchFamily="18" charset="2"/>
              </a:rPr>
              <a:t>) is true for </a:t>
            </a:r>
            <a:r>
              <a:rPr lang="en-US" sz="1800" u="sng" dirty="0">
                <a:latin typeface="Comic Sans MS" pitchFamily="66" charset="0"/>
                <a:sym typeface="Symbol" pitchFamily="18" charset="2"/>
              </a:rPr>
              <a:t>every</a:t>
            </a:r>
            <a:r>
              <a:rPr lang="en-US" sz="1800" dirty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1800" i="1" dirty="0"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1800" dirty="0">
                <a:latin typeface="Comic Sans MS" pitchFamily="66" charset="0"/>
                <a:sym typeface="Symbol" pitchFamily="18" charset="2"/>
              </a:rPr>
              <a:t> in the </a:t>
            </a:r>
            <a:r>
              <a:rPr lang="en-US" sz="1800" i="1" dirty="0">
                <a:latin typeface="Comic Sans MS" pitchFamily="66" charset="0"/>
                <a:sym typeface="Symbol" pitchFamily="18" charset="2"/>
              </a:rPr>
              <a:t>domain</a:t>
            </a:r>
            <a:r>
              <a:rPr lang="en-US" sz="1800" dirty="0">
                <a:latin typeface="Comic Sans MS" pitchFamily="66" charset="0"/>
                <a:sym typeface="Symbol" pitchFamily="18" charset="2"/>
              </a:rPr>
              <a:t>.</a:t>
            </a:r>
          </a:p>
          <a:p>
            <a:pPr lvl="1" algn="just"/>
            <a:r>
              <a:rPr lang="en-US" sz="1800" dirty="0">
                <a:latin typeface="Comic Sans MS" pitchFamily="66" charset="0"/>
                <a:sym typeface="Symbol" pitchFamily="18" charset="2"/>
              </a:rPr>
              <a:t></a:t>
            </a:r>
            <a:r>
              <a:rPr lang="en-US" sz="1800" i="1" dirty="0">
                <a:latin typeface="Comic Sans MS" pitchFamily="66" charset="0"/>
                <a:sym typeface="Symbol" pitchFamily="18" charset="2"/>
              </a:rPr>
              <a:t>x P</a:t>
            </a:r>
            <a:r>
              <a:rPr lang="en-US" sz="1800" dirty="0">
                <a:latin typeface="Comic Sans MS" pitchFamily="66" charset="0"/>
                <a:sym typeface="Symbol" pitchFamily="18" charset="2"/>
              </a:rPr>
              <a:t>(</a:t>
            </a:r>
            <a:r>
              <a:rPr lang="en-US" sz="1800" i="1" dirty="0"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1800" dirty="0">
                <a:latin typeface="Comic Sans MS" pitchFamily="66" charset="0"/>
                <a:sym typeface="Symbol" pitchFamily="18" charset="2"/>
              </a:rPr>
              <a:t>) asserts </a:t>
            </a:r>
            <a:r>
              <a:rPr lang="en-US" sz="1800" i="1" dirty="0">
                <a:latin typeface="Comic Sans MS" pitchFamily="66" charset="0"/>
                <a:sym typeface="Symbol" pitchFamily="18" charset="2"/>
              </a:rPr>
              <a:t>P</a:t>
            </a:r>
            <a:r>
              <a:rPr lang="en-US" sz="1800" dirty="0">
                <a:latin typeface="Comic Sans MS" pitchFamily="66" charset="0"/>
                <a:sym typeface="Symbol" pitchFamily="18" charset="2"/>
              </a:rPr>
              <a:t>(</a:t>
            </a:r>
            <a:r>
              <a:rPr lang="en-US" sz="1800" i="1" dirty="0"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1800" dirty="0">
                <a:latin typeface="Comic Sans MS" pitchFamily="66" charset="0"/>
                <a:sym typeface="Symbol" pitchFamily="18" charset="2"/>
              </a:rPr>
              <a:t>) is true for </a:t>
            </a:r>
            <a:r>
              <a:rPr lang="en-US" sz="1800" u="sng" dirty="0">
                <a:latin typeface="Comic Sans MS" pitchFamily="66" charset="0"/>
                <a:sym typeface="Symbol" pitchFamily="18" charset="2"/>
              </a:rPr>
              <a:t>some</a:t>
            </a:r>
            <a:r>
              <a:rPr lang="en-US" sz="1800" dirty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1800" i="1" dirty="0"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1800" dirty="0">
                <a:latin typeface="Comic Sans MS" pitchFamily="66" charset="0"/>
                <a:sym typeface="Symbol" pitchFamily="18" charset="2"/>
              </a:rPr>
              <a:t> in the </a:t>
            </a:r>
            <a:r>
              <a:rPr lang="en-US" sz="1800" i="1" dirty="0">
                <a:latin typeface="Comic Sans MS" pitchFamily="66" charset="0"/>
                <a:sym typeface="Symbol" pitchFamily="18" charset="2"/>
              </a:rPr>
              <a:t>domain</a:t>
            </a:r>
            <a:r>
              <a:rPr lang="en-US" sz="1800" dirty="0">
                <a:latin typeface="Comic Sans MS" pitchFamily="66" charset="0"/>
                <a:sym typeface="Symbol" pitchFamily="18" charset="2"/>
              </a:rPr>
              <a:t>.</a:t>
            </a:r>
          </a:p>
        </p:txBody>
      </p:sp>
      <p:grpSp>
        <p:nvGrpSpPr>
          <p:cNvPr id="16390" name="Group 19"/>
          <p:cNvGrpSpPr>
            <a:grpSpLocks/>
          </p:cNvGrpSpPr>
          <p:nvPr/>
        </p:nvGrpSpPr>
        <p:grpSpPr bwMode="auto">
          <a:xfrm>
            <a:off x="714375" y="1500188"/>
            <a:ext cx="4929188" cy="1441450"/>
            <a:chOff x="1071538" y="1428736"/>
            <a:chExt cx="4929222" cy="1440902"/>
          </a:xfrm>
        </p:grpSpPr>
        <p:sp>
          <p:nvSpPr>
            <p:cNvPr id="8" name="Flowchart: Process 7"/>
            <p:cNvSpPr/>
            <p:nvPr/>
          </p:nvSpPr>
          <p:spPr>
            <a:xfrm>
              <a:off x="1071538" y="2000019"/>
              <a:ext cx="2786082" cy="338425"/>
            </a:xfrm>
            <a:prstGeom prst="flowChartProcess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 algn="just">
                <a:defRPr/>
              </a:pPr>
              <a:r>
                <a:rPr lang="en-US" sz="1600" dirty="0">
                  <a:latin typeface="Comic Sans MS" pitchFamily="66" charset="0"/>
                </a:rPr>
                <a:t>Quantifier represent for</a:t>
              </a:r>
            </a:p>
          </p:txBody>
        </p:sp>
        <p:sp>
          <p:nvSpPr>
            <p:cNvPr id="16392" name="Rectangle 9"/>
            <p:cNvSpPr>
              <a:spLocks noChangeArrowheads="1"/>
            </p:cNvSpPr>
            <p:nvPr/>
          </p:nvSpPr>
          <p:spPr bwMode="auto">
            <a:xfrm>
              <a:off x="4643438" y="1428736"/>
              <a:ext cx="1357322" cy="571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just"/>
              <a:endParaRPr lang="en-US" sz="1800">
                <a:latin typeface="Century" pitchFamily="18" charset="0"/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4357686" y="1428736"/>
              <a:ext cx="571504" cy="369746"/>
            </a:xfrm>
            <a:prstGeom prst="flowChartProcess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 algn="just">
                <a:defRPr/>
              </a:pPr>
              <a:r>
                <a:rPr lang="en-US" sz="1800" dirty="0">
                  <a:latin typeface="Comic Sans MS" pitchFamily="66" charset="0"/>
                </a:rPr>
                <a:t>All</a:t>
              </a:r>
            </a:p>
          </p:txBody>
        </p:sp>
        <p:sp>
          <p:nvSpPr>
            <p:cNvPr id="12" name="Flowchart: Process 11"/>
            <p:cNvSpPr/>
            <p:nvPr/>
          </p:nvSpPr>
          <p:spPr>
            <a:xfrm>
              <a:off x="4357686" y="2499891"/>
              <a:ext cx="785818" cy="369747"/>
            </a:xfrm>
            <a:prstGeom prst="flowChartProcess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 algn="just">
                <a:defRPr/>
              </a:pPr>
              <a:r>
                <a:rPr lang="en-US" sz="1800" dirty="0">
                  <a:latin typeface="Comic Sans MS" pitchFamily="66" charset="0"/>
                </a:rPr>
                <a:t>Some</a:t>
              </a:r>
            </a:p>
          </p:txBody>
        </p:sp>
        <p:cxnSp>
          <p:nvCxnSpPr>
            <p:cNvPr id="16395" name="Straight Arrow Connector 13"/>
            <p:cNvCxnSpPr>
              <a:cxnSpLocks noChangeShapeType="1"/>
              <a:stCxn id="8" idx="3"/>
              <a:endCxn id="11" idx="1"/>
            </p:cNvCxnSpPr>
            <p:nvPr/>
          </p:nvCxnSpPr>
          <p:spPr bwMode="auto">
            <a:xfrm flipV="1">
              <a:off x="3857620" y="1613610"/>
              <a:ext cx="500065" cy="555622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16396" name="Straight Arrow Connector 15"/>
            <p:cNvCxnSpPr>
              <a:cxnSpLocks noChangeShapeType="1"/>
              <a:stCxn id="8" idx="3"/>
              <a:endCxn id="12" idx="1"/>
            </p:cNvCxnSpPr>
            <p:nvPr/>
          </p:nvCxnSpPr>
          <p:spPr bwMode="auto">
            <a:xfrm>
              <a:off x="3857620" y="2169231"/>
              <a:ext cx="500065" cy="515533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Universal Quantifier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 indent="-274320">
              <a:buClr>
                <a:schemeClr val="accent3"/>
              </a:buClr>
              <a:defRPr/>
            </a:pPr>
            <a:r>
              <a:rPr lang="en-US" dirty="0" smtClean="0">
                <a:sym typeface="Symbol"/>
              </a:rPr>
              <a:t></a:t>
            </a:r>
            <a:r>
              <a:rPr lang="en-US" i="1" dirty="0" smtClean="0">
                <a:sym typeface="Symbol"/>
              </a:rPr>
              <a:t>x 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</a:t>
            </a:r>
            <a:r>
              <a:rPr lang="en-US" i="1" dirty="0" smtClean="0"/>
              <a:t>  </a:t>
            </a:r>
            <a:r>
              <a:rPr lang="en-US" dirty="0" smtClean="0"/>
              <a:t>is </a:t>
            </a:r>
            <a:r>
              <a:rPr lang="en-US" b="1" dirty="0" smtClean="0"/>
              <a:t>read</a:t>
            </a:r>
            <a:r>
              <a:rPr lang="en-US" dirty="0" smtClean="0"/>
              <a:t> as </a:t>
            </a:r>
            <a:r>
              <a:rPr lang="en-US" i="1" dirty="0" smtClean="0"/>
              <a:t>“</a:t>
            </a:r>
            <a:r>
              <a:rPr lang="en-US" b="1" dirty="0" smtClean="0"/>
              <a:t>For all </a:t>
            </a:r>
            <a:r>
              <a:rPr lang="en-US" b="1" i="1" dirty="0" smtClean="0"/>
              <a:t>x</a:t>
            </a:r>
            <a:r>
              <a:rPr lang="en-US" b="1" dirty="0" smtClean="0"/>
              <a:t>, P(</a:t>
            </a:r>
            <a:r>
              <a:rPr lang="en-US" b="1" i="1" dirty="0" smtClean="0"/>
              <a:t>x</a:t>
            </a:r>
            <a:r>
              <a:rPr lang="en-US" b="1" dirty="0" smtClean="0"/>
              <a:t>)” </a:t>
            </a:r>
            <a:r>
              <a:rPr lang="en-US" dirty="0" smtClean="0"/>
              <a:t>or “</a:t>
            </a:r>
            <a:r>
              <a:rPr lang="en-US" b="1" dirty="0" smtClean="0"/>
              <a:t>For every </a:t>
            </a:r>
            <a:r>
              <a:rPr lang="en-US" b="1" i="1" dirty="0" smtClean="0"/>
              <a:t>x</a:t>
            </a:r>
            <a:r>
              <a:rPr lang="en-US" b="1" dirty="0" smtClean="0"/>
              <a:t>, P(</a:t>
            </a:r>
            <a:r>
              <a:rPr lang="en-US" b="1" i="1" dirty="0" smtClean="0"/>
              <a:t>x</a:t>
            </a:r>
            <a:r>
              <a:rPr lang="en-US" b="1" dirty="0" smtClean="0"/>
              <a:t>)”</a:t>
            </a:r>
          </a:p>
          <a:p>
            <a:pPr lvl="1">
              <a:buFontTx/>
              <a:buNone/>
              <a:defRPr/>
            </a:pPr>
            <a:r>
              <a:rPr lang="en-US" b="1" dirty="0" smtClean="0"/>
              <a:t>Examples</a:t>
            </a:r>
            <a:r>
              <a:rPr lang="en-US" dirty="0" smtClean="0"/>
              <a:t>:</a:t>
            </a:r>
          </a:p>
          <a:p>
            <a:pPr marL="1581912" lvl="3" indent="-457200">
              <a:buFontTx/>
              <a:buNone/>
              <a:defRPr/>
            </a:pPr>
            <a:r>
              <a:rPr lang="en-US" sz="1800" dirty="0" smtClean="0"/>
              <a:t>If</a:t>
            </a:r>
            <a:r>
              <a:rPr lang="en-US" sz="1800" i="1" dirty="0" smtClean="0"/>
              <a:t> P(x)</a:t>
            </a:r>
            <a:r>
              <a:rPr lang="en-US" sz="1800" dirty="0" smtClean="0"/>
              <a:t> denotes  “</a:t>
            </a:r>
            <a:r>
              <a:rPr lang="en-US" sz="1800" i="1" dirty="0" smtClean="0"/>
              <a:t>x</a:t>
            </a:r>
            <a:r>
              <a:rPr lang="en-US" sz="1800" dirty="0" smtClean="0"/>
              <a:t> &gt; </a:t>
            </a:r>
            <a:r>
              <a:rPr lang="en-US" sz="1800" dirty="0" smtClean="0">
                <a:ea typeface="Cambria Math" pitchFamily="18" charset="0"/>
              </a:rPr>
              <a:t>0” and </a:t>
            </a:r>
            <a:r>
              <a:rPr lang="en-US" sz="1800" i="1" dirty="0" smtClean="0">
                <a:ea typeface="Cambria Math" pitchFamily="18" charset="0"/>
              </a:rPr>
              <a:t>U</a:t>
            </a:r>
            <a:r>
              <a:rPr lang="en-US" sz="1800" dirty="0" smtClean="0">
                <a:ea typeface="Cambria Math" pitchFamily="18" charset="0"/>
              </a:rPr>
              <a:t> is the integers, then </a:t>
            </a:r>
            <a:r>
              <a:rPr lang="en-US" sz="1800" dirty="0" smtClean="0">
                <a:sym typeface="Symbol"/>
              </a:rPr>
              <a:t></a:t>
            </a:r>
            <a:r>
              <a:rPr lang="en-US" sz="1800" i="1" dirty="0" smtClean="0">
                <a:sym typeface="Symbol"/>
              </a:rPr>
              <a:t>x P</a:t>
            </a:r>
            <a:r>
              <a:rPr lang="en-US" sz="1800" dirty="0" smtClean="0">
                <a:sym typeface="Symbol"/>
              </a:rPr>
              <a:t>(</a:t>
            </a:r>
            <a:r>
              <a:rPr lang="en-US" sz="1800" i="1" dirty="0" smtClean="0">
                <a:sym typeface="Symbol"/>
              </a:rPr>
              <a:t>x</a:t>
            </a:r>
            <a:r>
              <a:rPr lang="en-US" sz="1800" dirty="0" smtClean="0">
                <a:sym typeface="Symbol"/>
              </a:rPr>
              <a:t>)  = ?</a:t>
            </a:r>
          </a:p>
          <a:p>
            <a:pPr marL="2039112" lvl="4" indent="-457200">
              <a:buFontTx/>
              <a:buNone/>
              <a:defRPr/>
            </a:pPr>
            <a:r>
              <a:rPr lang="en-US" sz="1800" b="1" dirty="0" smtClean="0">
                <a:sym typeface="Symbol"/>
              </a:rPr>
              <a:t>Solution: false.</a:t>
            </a:r>
          </a:p>
          <a:p>
            <a:pPr marL="2039112" lvl="4" indent="-457200">
              <a:buFontTx/>
              <a:buNone/>
              <a:defRPr/>
            </a:pPr>
            <a:endParaRPr lang="en-US" sz="1800" dirty="0" smtClean="0">
              <a:sym typeface="Symbol"/>
            </a:endParaRPr>
          </a:p>
          <a:p>
            <a:pPr marL="1581912" lvl="3" indent="-457200">
              <a:buFontTx/>
              <a:buNone/>
              <a:defRPr/>
            </a:pPr>
            <a:r>
              <a:rPr lang="en-US" sz="1800" dirty="0" smtClean="0"/>
              <a:t>If</a:t>
            </a:r>
            <a:r>
              <a:rPr lang="en-US" sz="1800" i="1" dirty="0" smtClean="0"/>
              <a:t> P(x)</a:t>
            </a:r>
            <a:r>
              <a:rPr lang="en-US" sz="1800" dirty="0" smtClean="0"/>
              <a:t> denotes  “</a:t>
            </a:r>
            <a:r>
              <a:rPr lang="en-US" sz="1800" i="1" dirty="0" smtClean="0"/>
              <a:t>x</a:t>
            </a:r>
            <a:r>
              <a:rPr lang="en-US" sz="1800" dirty="0" smtClean="0"/>
              <a:t> &gt; </a:t>
            </a:r>
            <a:r>
              <a:rPr lang="en-US" sz="1800" dirty="0" smtClean="0">
                <a:ea typeface="Cambria Math" pitchFamily="18" charset="0"/>
              </a:rPr>
              <a:t>0” and </a:t>
            </a:r>
            <a:r>
              <a:rPr lang="en-US" sz="1800" i="1" dirty="0" smtClean="0">
                <a:ea typeface="Cambria Math" pitchFamily="18" charset="0"/>
              </a:rPr>
              <a:t>U</a:t>
            </a:r>
            <a:r>
              <a:rPr lang="en-US" sz="1800" dirty="0" smtClean="0">
                <a:ea typeface="Cambria Math" pitchFamily="18" charset="0"/>
              </a:rPr>
              <a:t>  is the positive integers, then </a:t>
            </a:r>
            <a:r>
              <a:rPr lang="en-US" sz="1800" dirty="0" smtClean="0">
                <a:sym typeface="Symbol"/>
              </a:rPr>
              <a:t></a:t>
            </a:r>
            <a:r>
              <a:rPr lang="en-US" sz="1800" i="1" dirty="0" smtClean="0">
                <a:sym typeface="Symbol"/>
              </a:rPr>
              <a:t>x P</a:t>
            </a:r>
            <a:r>
              <a:rPr lang="en-US" sz="1800" dirty="0" smtClean="0">
                <a:sym typeface="Symbol"/>
              </a:rPr>
              <a:t>(</a:t>
            </a:r>
            <a:r>
              <a:rPr lang="en-US" sz="1800" i="1" dirty="0" smtClean="0">
                <a:sym typeface="Symbol"/>
              </a:rPr>
              <a:t>x</a:t>
            </a:r>
            <a:r>
              <a:rPr lang="en-US" sz="1800" dirty="0" smtClean="0">
                <a:sym typeface="Symbol"/>
              </a:rPr>
              <a:t>) =?</a:t>
            </a:r>
          </a:p>
          <a:p>
            <a:pPr marL="2039112" lvl="4" indent="-457200">
              <a:buFontTx/>
              <a:buNone/>
              <a:defRPr/>
            </a:pPr>
            <a:r>
              <a:rPr lang="en-US" sz="1800" b="1" dirty="0" smtClean="0">
                <a:sym typeface="Symbol"/>
              </a:rPr>
              <a:t>Solution: true.</a:t>
            </a:r>
          </a:p>
          <a:p>
            <a:pPr marL="2039112" lvl="4" indent="-457200">
              <a:buFontTx/>
              <a:buNone/>
              <a:defRPr/>
            </a:pPr>
            <a:endParaRPr lang="en-US" sz="1800" dirty="0" smtClean="0">
              <a:sym typeface="Symbol"/>
            </a:endParaRPr>
          </a:p>
          <a:p>
            <a:pPr marL="1581912" lvl="3" indent="-457200">
              <a:buFontTx/>
              <a:buNone/>
              <a:defRPr/>
            </a:pPr>
            <a:r>
              <a:rPr lang="en-US" sz="1800" dirty="0" smtClean="0"/>
              <a:t>If</a:t>
            </a:r>
            <a:r>
              <a:rPr lang="en-US" sz="1800" i="1" dirty="0" smtClean="0"/>
              <a:t> P(x)</a:t>
            </a:r>
            <a:r>
              <a:rPr lang="en-US" sz="1800" dirty="0" smtClean="0"/>
              <a:t> denotes  “</a:t>
            </a:r>
            <a:r>
              <a:rPr lang="en-US" sz="1800" i="1" dirty="0" smtClean="0"/>
              <a:t>x</a:t>
            </a:r>
            <a:r>
              <a:rPr lang="en-US" sz="1800" dirty="0" smtClean="0"/>
              <a:t> is even</a:t>
            </a:r>
            <a:r>
              <a:rPr lang="en-US" sz="1800" dirty="0" smtClean="0">
                <a:ea typeface="Cambria Math" pitchFamily="18" charset="0"/>
              </a:rPr>
              <a:t>” and </a:t>
            </a:r>
            <a:r>
              <a:rPr lang="en-US" sz="1800" i="1" dirty="0" smtClean="0">
                <a:ea typeface="Cambria Math" pitchFamily="18" charset="0"/>
              </a:rPr>
              <a:t>U</a:t>
            </a:r>
            <a:r>
              <a:rPr lang="en-US" sz="1800" dirty="0" smtClean="0">
                <a:ea typeface="Cambria Math" pitchFamily="18" charset="0"/>
              </a:rPr>
              <a:t>  is the integers,  then </a:t>
            </a:r>
            <a:r>
              <a:rPr lang="en-US" sz="1800" dirty="0" smtClean="0">
                <a:sym typeface="Symbol"/>
              </a:rPr>
              <a:t></a:t>
            </a:r>
            <a:r>
              <a:rPr lang="en-US" sz="1800" i="1" dirty="0" smtClean="0">
                <a:sym typeface="Symbol"/>
              </a:rPr>
              <a:t>x P</a:t>
            </a:r>
            <a:r>
              <a:rPr lang="en-US" sz="1800" dirty="0" smtClean="0">
                <a:sym typeface="Symbol"/>
              </a:rPr>
              <a:t>(</a:t>
            </a:r>
            <a:r>
              <a:rPr lang="en-US" sz="1800" i="1" dirty="0" smtClean="0">
                <a:sym typeface="Symbol"/>
              </a:rPr>
              <a:t>x</a:t>
            </a:r>
            <a:r>
              <a:rPr lang="en-US" sz="1800" dirty="0" smtClean="0">
                <a:sym typeface="Symbol"/>
              </a:rPr>
              <a:t>) = ?</a:t>
            </a:r>
          </a:p>
          <a:p>
            <a:pPr marL="2039112" lvl="4" indent="-457200">
              <a:buFontTx/>
              <a:buNone/>
              <a:defRPr/>
            </a:pPr>
            <a:r>
              <a:rPr lang="en-US" sz="1800" b="1" dirty="0" smtClean="0">
                <a:sym typeface="Symbol"/>
              </a:rPr>
              <a:t>Solution: false.</a:t>
            </a:r>
          </a:p>
          <a:p>
            <a:pPr lvl="2">
              <a:defRPr/>
            </a:pPr>
            <a:endParaRPr lang="en-US" dirty="0" smtClean="0"/>
          </a:p>
          <a:p>
            <a:pPr lvl="2">
              <a:defRPr/>
            </a:pPr>
            <a:endParaRPr lang="en-US" dirty="0" smtClean="0"/>
          </a:p>
          <a:p>
            <a:pPr lvl="2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Existential Quantifier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63" y="1357313"/>
            <a:ext cx="8286750" cy="4000500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900" dirty="0" smtClean="0">
                <a:sym typeface="Symbol"/>
              </a:rPr>
              <a:t>x P(x) is read as </a:t>
            </a:r>
            <a:r>
              <a:rPr lang="en-US" sz="1900" dirty="0" smtClean="0"/>
              <a:t>“</a:t>
            </a:r>
            <a:r>
              <a:rPr lang="en-US" sz="1900" b="1" dirty="0" smtClean="0"/>
              <a:t>For some x, P(x)</a:t>
            </a:r>
            <a:r>
              <a:rPr lang="en-US" sz="1900" dirty="0" smtClean="0"/>
              <a:t>”,  or as “</a:t>
            </a:r>
            <a:r>
              <a:rPr lang="en-US" sz="1900" b="1" dirty="0" smtClean="0"/>
              <a:t>There is an x such that P(x)</a:t>
            </a:r>
            <a:r>
              <a:rPr lang="en-US" sz="1900" dirty="0" smtClean="0"/>
              <a:t>,”  or “</a:t>
            </a:r>
            <a:r>
              <a:rPr lang="en-US" sz="1900" b="1" dirty="0" smtClean="0"/>
              <a:t>For at least one x, P(x).</a:t>
            </a:r>
            <a:r>
              <a:rPr lang="en-US" sz="1900" dirty="0" smtClean="0"/>
              <a:t>” 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buFontTx/>
              <a:buNone/>
              <a:defRPr/>
            </a:pPr>
            <a:endParaRPr lang="en-US" sz="1900" b="1" dirty="0" smtClean="0"/>
          </a:p>
          <a:p>
            <a:pPr marL="0" lvl="1" indent="0">
              <a:lnSpc>
                <a:spcPct val="110000"/>
              </a:lnSpc>
              <a:spcBef>
                <a:spcPts val="0"/>
              </a:spcBef>
              <a:buFontTx/>
              <a:buNone/>
              <a:defRPr/>
            </a:pPr>
            <a:r>
              <a:rPr lang="en-US" sz="1900" b="1" dirty="0" smtClean="0"/>
              <a:t>Examples</a:t>
            </a:r>
            <a:r>
              <a:rPr lang="en-US" sz="1900" dirty="0" smtClean="0"/>
              <a:t>:</a:t>
            </a:r>
          </a:p>
          <a:p>
            <a:pPr marL="457200" lvl="4" indent="0">
              <a:lnSpc>
                <a:spcPct val="110000"/>
              </a:lnSpc>
              <a:spcBef>
                <a:spcPts val="0"/>
              </a:spcBef>
              <a:buFontTx/>
              <a:buNone/>
              <a:defRPr/>
            </a:pPr>
            <a:r>
              <a:rPr lang="en-US" sz="1700" dirty="0" smtClean="0"/>
              <a:t>If</a:t>
            </a:r>
            <a:r>
              <a:rPr lang="en-US" sz="1700" i="1" dirty="0" smtClean="0"/>
              <a:t> P(x)</a:t>
            </a:r>
            <a:r>
              <a:rPr lang="en-US" sz="1700" dirty="0" smtClean="0"/>
              <a:t> denotes  “</a:t>
            </a:r>
            <a:r>
              <a:rPr lang="en-US" sz="1700" i="1" dirty="0" smtClean="0"/>
              <a:t>x</a:t>
            </a:r>
            <a:r>
              <a:rPr lang="en-US" sz="1700" dirty="0" smtClean="0"/>
              <a:t> &gt; </a:t>
            </a:r>
            <a:r>
              <a:rPr lang="en-US" sz="1700" dirty="0" smtClean="0">
                <a:ea typeface="Cambria Math" pitchFamily="18" charset="0"/>
              </a:rPr>
              <a:t>0” and </a:t>
            </a:r>
            <a:r>
              <a:rPr lang="en-US" sz="1700" i="1" dirty="0" smtClean="0">
                <a:ea typeface="Cambria Math" pitchFamily="18" charset="0"/>
              </a:rPr>
              <a:t>U </a:t>
            </a:r>
            <a:r>
              <a:rPr lang="en-US" sz="1700" dirty="0" smtClean="0">
                <a:ea typeface="Cambria Math" pitchFamily="18" charset="0"/>
              </a:rPr>
              <a:t> is the integers, then </a:t>
            </a:r>
            <a:r>
              <a:rPr lang="en-US" sz="1700" dirty="0" smtClean="0">
                <a:solidFill>
                  <a:srgbClr val="000000"/>
                </a:solidFill>
                <a:ea typeface="Cambria Math" pitchFamily="18" charset="0"/>
                <a:sym typeface="Symbol"/>
              </a:rPr>
              <a:t></a:t>
            </a:r>
            <a:r>
              <a:rPr lang="en-US" sz="1700" i="1" dirty="0" smtClean="0">
                <a:solidFill>
                  <a:srgbClr val="000000"/>
                </a:solidFill>
                <a:sym typeface="Symbol"/>
              </a:rPr>
              <a:t>x P</a:t>
            </a:r>
            <a:r>
              <a:rPr lang="en-US" sz="1700" dirty="0" smtClean="0">
                <a:solidFill>
                  <a:srgbClr val="000000"/>
                </a:solidFill>
                <a:sym typeface="Symbol"/>
              </a:rPr>
              <a:t>(</a:t>
            </a:r>
            <a:r>
              <a:rPr lang="en-US" sz="1700" i="1" dirty="0" smtClean="0">
                <a:solidFill>
                  <a:srgbClr val="000000"/>
                </a:solidFill>
                <a:sym typeface="Symbol"/>
              </a:rPr>
              <a:t>x</a:t>
            </a:r>
            <a:r>
              <a:rPr lang="en-US" sz="1700" dirty="0" smtClean="0">
                <a:solidFill>
                  <a:srgbClr val="000000"/>
                </a:solidFill>
                <a:sym typeface="Symbol"/>
              </a:rPr>
              <a:t>)</a:t>
            </a:r>
            <a:r>
              <a:rPr lang="en-US" sz="1700" dirty="0" smtClean="0">
                <a:sym typeface="Symbol"/>
              </a:rPr>
              <a:t>  = ?</a:t>
            </a:r>
          </a:p>
          <a:p>
            <a:pPr marL="457200" lvl="4" indent="0">
              <a:lnSpc>
                <a:spcPct val="110000"/>
              </a:lnSpc>
              <a:spcBef>
                <a:spcPts val="0"/>
              </a:spcBef>
              <a:buFontTx/>
              <a:buNone/>
              <a:defRPr/>
            </a:pPr>
            <a:endParaRPr lang="en-US" sz="1700" b="1" dirty="0" smtClean="0">
              <a:sym typeface="Symbol"/>
            </a:endParaRPr>
          </a:p>
          <a:p>
            <a:pPr marL="457200" lvl="4" indent="0">
              <a:lnSpc>
                <a:spcPct val="110000"/>
              </a:lnSpc>
              <a:spcBef>
                <a:spcPts val="0"/>
              </a:spcBef>
              <a:buFontTx/>
              <a:buNone/>
              <a:defRPr/>
            </a:pPr>
            <a:r>
              <a:rPr lang="en-US" sz="1900" b="1" dirty="0" smtClean="0">
                <a:sym typeface="Symbol"/>
              </a:rPr>
              <a:t>Solution: true.</a:t>
            </a:r>
          </a:p>
          <a:p>
            <a:pPr marL="457200" lvl="4" indent="0">
              <a:lnSpc>
                <a:spcPct val="110000"/>
              </a:lnSpc>
              <a:spcBef>
                <a:spcPts val="0"/>
              </a:spcBef>
              <a:buFontTx/>
              <a:buNone/>
              <a:defRPr/>
            </a:pPr>
            <a:endParaRPr lang="en-US" sz="1900" b="1" dirty="0" smtClean="0">
              <a:sym typeface="Symbol"/>
            </a:endParaRPr>
          </a:p>
          <a:p>
            <a:pPr marL="457200" lvl="4" indent="0">
              <a:lnSpc>
                <a:spcPct val="110000"/>
              </a:lnSpc>
              <a:spcBef>
                <a:spcPts val="0"/>
              </a:spcBef>
              <a:buFontTx/>
              <a:buNone/>
              <a:defRPr/>
            </a:pPr>
            <a:r>
              <a:rPr lang="en-US" sz="1900" dirty="0" smtClean="0"/>
              <a:t>If</a:t>
            </a:r>
            <a:r>
              <a:rPr lang="en-US" sz="1900" i="1" dirty="0" smtClean="0"/>
              <a:t> P(x)</a:t>
            </a:r>
            <a:r>
              <a:rPr lang="en-US" sz="1900" dirty="0" smtClean="0"/>
              <a:t> denotes  “</a:t>
            </a:r>
            <a:r>
              <a:rPr lang="en-US" sz="1900" i="1" dirty="0" smtClean="0"/>
              <a:t>x</a:t>
            </a:r>
            <a:r>
              <a:rPr lang="en-US" sz="1900" dirty="0" smtClean="0"/>
              <a:t> &lt; </a:t>
            </a:r>
            <a:r>
              <a:rPr lang="en-US" sz="1900" dirty="0" smtClean="0">
                <a:ea typeface="Cambria Math" pitchFamily="18" charset="0"/>
              </a:rPr>
              <a:t>0” and </a:t>
            </a:r>
            <a:r>
              <a:rPr lang="en-US" sz="1900" i="1" dirty="0" smtClean="0">
                <a:ea typeface="Cambria Math" pitchFamily="18" charset="0"/>
              </a:rPr>
              <a:t>U</a:t>
            </a:r>
            <a:r>
              <a:rPr lang="en-US" sz="1900" dirty="0" smtClean="0">
                <a:ea typeface="Cambria Math" pitchFamily="18" charset="0"/>
              </a:rPr>
              <a:t>  is the positive integers, then </a:t>
            </a:r>
            <a:r>
              <a:rPr lang="en-US" sz="1900" dirty="0" smtClean="0">
                <a:solidFill>
                  <a:srgbClr val="000000"/>
                </a:solidFill>
                <a:ea typeface="Cambria Math" pitchFamily="18" charset="0"/>
                <a:sym typeface="Symbol"/>
              </a:rPr>
              <a:t></a:t>
            </a:r>
            <a:r>
              <a:rPr lang="en-US" sz="1900" i="1" dirty="0" smtClean="0">
                <a:solidFill>
                  <a:srgbClr val="000000"/>
                </a:solidFill>
                <a:sym typeface="Symbol"/>
              </a:rPr>
              <a:t>x P</a:t>
            </a:r>
            <a:r>
              <a:rPr lang="en-US" sz="1900" dirty="0" smtClean="0">
                <a:solidFill>
                  <a:srgbClr val="000000"/>
                </a:solidFill>
                <a:sym typeface="Symbol"/>
              </a:rPr>
              <a:t>(</a:t>
            </a:r>
            <a:r>
              <a:rPr lang="en-US" sz="1900" i="1" dirty="0" smtClean="0">
                <a:solidFill>
                  <a:srgbClr val="000000"/>
                </a:solidFill>
                <a:sym typeface="Symbol"/>
              </a:rPr>
              <a:t>x</a:t>
            </a:r>
            <a:r>
              <a:rPr lang="en-US" sz="1900" dirty="0" smtClean="0">
                <a:solidFill>
                  <a:srgbClr val="000000"/>
                </a:solidFill>
                <a:sym typeface="Symbol"/>
              </a:rPr>
              <a:t>)</a:t>
            </a:r>
            <a:r>
              <a:rPr lang="en-US" sz="1900" dirty="0" smtClean="0">
                <a:sym typeface="Symbol"/>
              </a:rPr>
              <a:t> =?</a:t>
            </a:r>
          </a:p>
          <a:p>
            <a:pPr marL="457200" lvl="4" indent="0">
              <a:lnSpc>
                <a:spcPct val="110000"/>
              </a:lnSpc>
              <a:spcBef>
                <a:spcPts val="0"/>
              </a:spcBef>
              <a:buFontTx/>
              <a:buNone/>
              <a:defRPr/>
            </a:pPr>
            <a:endParaRPr lang="en-US" sz="1900" b="1" dirty="0" smtClean="0">
              <a:sym typeface="Symbol"/>
            </a:endParaRPr>
          </a:p>
          <a:p>
            <a:pPr marL="457200" lvl="4" indent="0">
              <a:lnSpc>
                <a:spcPct val="110000"/>
              </a:lnSpc>
              <a:spcBef>
                <a:spcPts val="0"/>
              </a:spcBef>
              <a:buFontTx/>
              <a:buNone/>
              <a:defRPr/>
            </a:pPr>
            <a:r>
              <a:rPr lang="en-US" sz="1900" b="1" dirty="0" smtClean="0">
                <a:sym typeface="Symbol"/>
              </a:rPr>
              <a:t>Solution: false.</a:t>
            </a:r>
          </a:p>
          <a:p>
            <a:pPr marL="457200" lvl="4" indent="0">
              <a:lnSpc>
                <a:spcPct val="110000"/>
              </a:lnSpc>
              <a:spcBef>
                <a:spcPts val="0"/>
              </a:spcBef>
              <a:buFontTx/>
              <a:buNone/>
              <a:defRPr/>
            </a:pPr>
            <a:endParaRPr lang="en-US" sz="1900" b="1" dirty="0" smtClean="0">
              <a:sym typeface="Symbol"/>
            </a:endParaRPr>
          </a:p>
          <a:p>
            <a:pPr marL="457200" lvl="4" indent="0">
              <a:lnSpc>
                <a:spcPct val="110000"/>
              </a:lnSpc>
              <a:spcBef>
                <a:spcPts val="0"/>
              </a:spcBef>
              <a:buFontTx/>
              <a:buNone/>
              <a:defRPr/>
            </a:pPr>
            <a:r>
              <a:rPr lang="en-US" sz="1900" dirty="0" smtClean="0"/>
              <a:t>If</a:t>
            </a:r>
            <a:r>
              <a:rPr lang="en-US" sz="1900" i="1" dirty="0" smtClean="0"/>
              <a:t> P(x)</a:t>
            </a:r>
            <a:r>
              <a:rPr lang="en-US" sz="1900" dirty="0" smtClean="0"/>
              <a:t> denotes  “</a:t>
            </a:r>
            <a:r>
              <a:rPr lang="en-US" sz="1900" i="1" dirty="0" smtClean="0"/>
              <a:t>x</a:t>
            </a:r>
            <a:r>
              <a:rPr lang="en-US" sz="1900" dirty="0" smtClean="0"/>
              <a:t> is even</a:t>
            </a:r>
            <a:r>
              <a:rPr lang="en-US" sz="1900" dirty="0" smtClean="0">
                <a:ea typeface="Cambria Math" pitchFamily="18" charset="0"/>
              </a:rPr>
              <a:t>” and </a:t>
            </a:r>
            <a:r>
              <a:rPr lang="en-US" sz="1900" i="1" dirty="0" smtClean="0">
                <a:ea typeface="Cambria Math" pitchFamily="18" charset="0"/>
              </a:rPr>
              <a:t>U</a:t>
            </a:r>
            <a:r>
              <a:rPr lang="en-US" sz="1900" dirty="0" smtClean="0">
                <a:ea typeface="Cambria Math" pitchFamily="18" charset="0"/>
              </a:rPr>
              <a:t>  is the integers,  then </a:t>
            </a:r>
            <a:r>
              <a:rPr lang="en-US" sz="1900" dirty="0" smtClean="0">
                <a:solidFill>
                  <a:srgbClr val="000000"/>
                </a:solidFill>
                <a:ea typeface="Cambria Math" pitchFamily="18" charset="0"/>
                <a:sym typeface="Symbol"/>
              </a:rPr>
              <a:t></a:t>
            </a:r>
            <a:r>
              <a:rPr lang="en-US" sz="1900" i="1" dirty="0" smtClean="0">
                <a:solidFill>
                  <a:srgbClr val="000000"/>
                </a:solidFill>
                <a:sym typeface="Symbol"/>
              </a:rPr>
              <a:t>x P</a:t>
            </a:r>
            <a:r>
              <a:rPr lang="en-US" sz="1900" dirty="0" smtClean="0">
                <a:solidFill>
                  <a:srgbClr val="000000"/>
                </a:solidFill>
                <a:sym typeface="Symbol"/>
              </a:rPr>
              <a:t>(</a:t>
            </a:r>
            <a:r>
              <a:rPr lang="en-US" sz="1900" i="1" dirty="0" smtClean="0">
                <a:solidFill>
                  <a:srgbClr val="000000"/>
                </a:solidFill>
                <a:sym typeface="Symbol"/>
              </a:rPr>
              <a:t>x</a:t>
            </a:r>
            <a:r>
              <a:rPr lang="en-US" sz="1900" dirty="0" smtClean="0">
                <a:solidFill>
                  <a:srgbClr val="000000"/>
                </a:solidFill>
                <a:sym typeface="Symbol"/>
              </a:rPr>
              <a:t>)</a:t>
            </a:r>
            <a:r>
              <a:rPr lang="en-US" sz="1900" dirty="0" smtClean="0">
                <a:sym typeface="Symbol"/>
              </a:rPr>
              <a:t> = ?</a:t>
            </a:r>
          </a:p>
          <a:p>
            <a:pPr marL="457200" lvl="4" indent="0">
              <a:lnSpc>
                <a:spcPct val="110000"/>
              </a:lnSpc>
              <a:spcBef>
                <a:spcPts val="0"/>
              </a:spcBef>
              <a:buFontTx/>
              <a:buNone/>
              <a:defRPr/>
            </a:pPr>
            <a:endParaRPr lang="en-US" sz="1900" b="1" dirty="0" smtClean="0">
              <a:sym typeface="Symbol"/>
            </a:endParaRPr>
          </a:p>
          <a:p>
            <a:pPr marL="457200" lvl="4" indent="0">
              <a:lnSpc>
                <a:spcPct val="110000"/>
              </a:lnSpc>
              <a:spcBef>
                <a:spcPts val="0"/>
              </a:spcBef>
              <a:buFontTx/>
              <a:buNone/>
              <a:defRPr/>
            </a:pPr>
            <a:r>
              <a:rPr lang="en-US" sz="1900" b="1" dirty="0" smtClean="0">
                <a:sym typeface="Symbol"/>
              </a:rPr>
              <a:t>Solution: true.</a:t>
            </a:r>
          </a:p>
          <a:p>
            <a:pPr lvl="1">
              <a:buFontTx/>
              <a:buNone/>
              <a:defRPr/>
            </a:pPr>
            <a:endParaRPr lang="en-US" b="1" dirty="0" smtClean="0"/>
          </a:p>
          <a:p>
            <a:pPr lvl="2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Uniqueness Quantifier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88" y="1357313"/>
            <a:ext cx="8501062" cy="292893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 dirty="0" smtClean="0">
                <a:sym typeface="Symbol" pitchFamily="18" charset="2"/>
              </a:rPr>
              <a:t>!</a:t>
            </a:r>
            <a:r>
              <a:rPr lang="en-US" sz="1800" i="1" dirty="0" smtClean="0">
                <a:sym typeface="Symbol" pitchFamily="18" charset="2"/>
              </a:rPr>
              <a:t>x P</a:t>
            </a:r>
            <a:r>
              <a:rPr lang="en-US" sz="1800" dirty="0" smtClean="0">
                <a:sym typeface="Symbol" pitchFamily="18" charset="2"/>
              </a:rPr>
              <a:t>(</a:t>
            </a:r>
            <a:r>
              <a:rPr lang="en-US" sz="1800" i="1" dirty="0" smtClean="0">
                <a:sym typeface="Symbol" pitchFamily="18" charset="2"/>
              </a:rPr>
              <a:t>x</a:t>
            </a:r>
            <a:r>
              <a:rPr lang="en-US" sz="1800" dirty="0" smtClean="0">
                <a:sym typeface="Symbol" pitchFamily="18" charset="2"/>
              </a:rPr>
              <a:t>) means that </a:t>
            </a:r>
            <a:r>
              <a:rPr lang="en-US" sz="1800" i="1" dirty="0" smtClean="0"/>
              <a:t>P</a:t>
            </a:r>
            <a:r>
              <a:rPr lang="en-US" sz="1800" dirty="0" smtClean="0"/>
              <a:t>(</a:t>
            </a:r>
            <a:r>
              <a:rPr lang="en-US" sz="1800" i="1" dirty="0" smtClean="0"/>
              <a:t>x</a:t>
            </a:r>
            <a:r>
              <a:rPr lang="en-US" sz="1800" dirty="0" smtClean="0"/>
              <a:t>) is true for </a:t>
            </a:r>
            <a:r>
              <a:rPr lang="en-US" sz="1800" b="1" u="sng" dirty="0" smtClean="0"/>
              <a:t>one and only one</a:t>
            </a:r>
            <a:r>
              <a:rPr lang="en-US" sz="1800" b="1" dirty="0" smtClean="0"/>
              <a:t> </a:t>
            </a:r>
            <a:r>
              <a:rPr lang="en-US" sz="1800" i="1" dirty="0" smtClean="0"/>
              <a:t>x </a:t>
            </a:r>
            <a:r>
              <a:rPr lang="en-US" sz="1800" dirty="0" smtClean="0"/>
              <a:t>in the universe of discourse.</a:t>
            </a:r>
            <a:endParaRPr lang="en-US" sz="1800" i="1" dirty="0" smtClean="0"/>
          </a:p>
          <a:p>
            <a:pPr>
              <a:lnSpc>
                <a:spcPct val="80000"/>
              </a:lnSpc>
            </a:pPr>
            <a:r>
              <a:rPr lang="en-US" sz="1800" dirty="0" smtClean="0"/>
              <a:t>This is commonly expressed in English in the following equivalent ways: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“There is a unique </a:t>
            </a:r>
            <a:r>
              <a:rPr lang="en-US" sz="1800" i="1" dirty="0" smtClean="0"/>
              <a:t>x </a:t>
            </a:r>
            <a:r>
              <a:rPr lang="en-US" sz="1800" dirty="0" smtClean="0"/>
              <a:t>such that </a:t>
            </a:r>
            <a:r>
              <a:rPr lang="en-US" sz="1800" i="1" dirty="0" smtClean="0"/>
              <a:t>P</a:t>
            </a:r>
            <a:r>
              <a:rPr lang="en-US" sz="1800" dirty="0" smtClean="0"/>
              <a:t>(</a:t>
            </a:r>
            <a:r>
              <a:rPr lang="en-US" sz="1800" i="1" dirty="0" smtClean="0"/>
              <a:t>x</a:t>
            </a:r>
            <a:r>
              <a:rPr lang="en-US" sz="1800" dirty="0" smtClean="0"/>
              <a:t>).” 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“There is one and only one </a:t>
            </a:r>
            <a:r>
              <a:rPr lang="en-US" sz="1800" i="1" dirty="0" smtClean="0"/>
              <a:t>x</a:t>
            </a:r>
            <a:r>
              <a:rPr lang="en-US" sz="1800" dirty="0" smtClean="0"/>
              <a:t> such that </a:t>
            </a:r>
            <a:r>
              <a:rPr lang="en-US" sz="1800" i="1" dirty="0" smtClean="0"/>
              <a:t>P</a:t>
            </a:r>
            <a:r>
              <a:rPr lang="en-US" sz="1800" dirty="0" smtClean="0"/>
              <a:t>(</a:t>
            </a:r>
            <a:r>
              <a:rPr lang="en-US" sz="1800" i="1" dirty="0" smtClean="0"/>
              <a:t>x</a:t>
            </a:r>
            <a:r>
              <a:rPr lang="en-US" sz="1800" dirty="0" smtClean="0"/>
              <a:t>)”</a:t>
            </a:r>
          </a:p>
          <a:p>
            <a:pPr>
              <a:lnSpc>
                <a:spcPct val="80000"/>
              </a:lnSpc>
            </a:pPr>
            <a:r>
              <a:rPr lang="en-US" sz="1800" dirty="0" smtClean="0"/>
              <a:t>Examples: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If </a:t>
            </a:r>
            <a:r>
              <a:rPr lang="en-US" sz="1800" i="1" dirty="0" smtClean="0"/>
              <a:t>P(x)</a:t>
            </a:r>
            <a:r>
              <a:rPr lang="en-US" sz="1800" dirty="0" smtClean="0"/>
              <a:t> denotes  “</a:t>
            </a:r>
            <a:r>
              <a:rPr lang="en-US" sz="1800" i="1" dirty="0" smtClean="0"/>
              <a:t>x</a:t>
            </a:r>
            <a:r>
              <a:rPr lang="en-US" sz="1800" dirty="0" smtClean="0"/>
              <a:t> + </a:t>
            </a:r>
            <a:r>
              <a:rPr lang="en-US" sz="1800" dirty="0" smtClean="0">
                <a:ea typeface="Cambria Math" pitchFamily="18" charset="0"/>
                <a:cs typeface="Cambria Math" pitchFamily="18" charset="0"/>
              </a:rPr>
              <a:t>1</a:t>
            </a:r>
            <a:r>
              <a:rPr lang="en-US" sz="1800" dirty="0" smtClean="0"/>
              <a:t> = </a:t>
            </a:r>
            <a:r>
              <a:rPr lang="en-US" sz="1800" dirty="0" smtClean="0">
                <a:ea typeface="Cambria Math" pitchFamily="18" charset="0"/>
                <a:cs typeface="Cambria Math" pitchFamily="18" charset="0"/>
              </a:rPr>
              <a:t>0”  and U is the integers, then </a:t>
            </a:r>
            <a:r>
              <a:rPr lang="en-US" sz="1800" dirty="0" smtClean="0">
                <a:sym typeface="Symbol" pitchFamily="18" charset="2"/>
              </a:rPr>
              <a:t>!</a:t>
            </a:r>
            <a:r>
              <a:rPr lang="en-US" sz="1800" i="1" dirty="0" smtClean="0">
                <a:sym typeface="Symbol" pitchFamily="18" charset="2"/>
              </a:rPr>
              <a:t>x P</a:t>
            </a:r>
            <a:r>
              <a:rPr lang="en-US" sz="1800" dirty="0" smtClean="0">
                <a:sym typeface="Symbol" pitchFamily="18" charset="2"/>
              </a:rPr>
              <a:t>(</a:t>
            </a:r>
            <a:r>
              <a:rPr lang="en-US" sz="1800" i="1" dirty="0" smtClean="0">
                <a:sym typeface="Symbol" pitchFamily="18" charset="2"/>
              </a:rPr>
              <a:t>x</a:t>
            </a:r>
            <a:r>
              <a:rPr lang="en-US" sz="1800" dirty="0" smtClean="0">
                <a:sym typeface="Symbol" pitchFamily="18" charset="2"/>
              </a:rPr>
              <a:t>) =?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 smtClean="0">
                <a:sym typeface="Symbol" pitchFamily="18" charset="2"/>
              </a:rPr>
              <a:t>     </a:t>
            </a:r>
            <a:r>
              <a:rPr lang="en-US" sz="1800" b="1" dirty="0" smtClean="0">
                <a:sym typeface="Symbol" pitchFamily="18" charset="2"/>
              </a:rPr>
              <a:t>Solution: true.</a:t>
            </a:r>
            <a:r>
              <a:rPr lang="en-US" sz="1800" dirty="0" smtClean="0">
                <a:sym typeface="Symbol" pitchFamily="18" charset="2"/>
              </a:rPr>
              <a:t> 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>
                <a:sym typeface="Symbol" pitchFamily="18" charset="2"/>
              </a:rPr>
              <a:t>But if </a:t>
            </a:r>
            <a:r>
              <a:rPr lang="en-US" sz="1800" i="1" dirty="0" smtClean="0"/>
              <a:t>P(x)</a:t>
            </a:r>
            <a:r>
              <a:rPr lang="en-US" sz="1800" dirty="0" smtClean="0"/>
              <a:t> denotes  “</a:t>
            </a:r>
            <a:r>
              <a:rPr lang="en-US" sz="1800" i="1" dirty="0" smtClean="0"/>
              <a:t>x</a:t>
            </a:r>
            <a:r>
              <a:rPr lang="en-US" sz="1800" dirty="0" smtClean="0"/>
              <a:t> &gt; </a:t>
            </a:r>
            <a:r>
              <a:rPr lang="en-US" sz="1800" dirty="0" smtClean="0">
                <a:ea typeface="Cambria Math" pitchFamily="18" charset="0"/>
                <a:cs typeface="Cambria Math" pitchFamily="18" charset="0"/>
              </a:rPr>
              <a:t>0,”  then </a:t>
            </a:r>
            <a:r>
              <a:rPr lang="en-US" sz="1800" dirty="0" smtClean="0">
                <a:sym typeface="Symbol" pitchFamily="18" charset="2"/>
              </a:rPr>
              <a:t>!</a:t>
            </a:r>
            <a:r>
              <a:rPr lang="en-US" sz="1800" i="1" dirty="0" smtClean="0">
                <a:sym typeface="Symbol" pitchFamily="18" charset="2"/>
              </a:rPr>
              <a:t>x P</a:t>
            </a:r>
            <a:r>
              <a:rPr lang="en-US" sz="1800" dirty="0" smtClean="0">
                <a:sym typeface="Symbol" pitchFamily="18" charset="2"/>
              </a:rPr>
              <a:t>(</a:t>
            </a:r>
            <a:r>
              <a:rPr lang="en-US" sz="1800" i="1" dirty="0" smtClean="0">
                <a:sym typeface="Symbol" pitchFamily="18" charset="2"/>
              </a:rPr>
              <a:t>x</a:t>
            </a:r>
            <a:r>
              <a:rPr lang="en-US" sz="1800" dirty="0" smtClean="0">
                <a:sym typeface="Symbol" pitchFamily="18" charset="2"/>
              </a:rPr>
              <a:t>) =?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 smtClean="0">
                <a:sym typeface="Symbol" pitchFamily="18" charset="2"/>
              </a:rPr>
              <a:t>     </a:t>
            </a:r>
            <a:r>
              <a:rPr lang="en-US" sz="1800" b="1" dirty="0" smtClean="0">
                <a:sym typeface="Symbol" pitchFamily="18" charset="2"/>
              </a:rPr>
              <a:t>Solution: false.</a:t>
            </a:r>
            <a:endParaRPr lang="en-US" sz="1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>
            <a:spLocks/>
          </p:cNvSpPr>
          <p:nvPr/>
        </p:nvSpPr>
        <p:spPr>
          <a:xfrm>
            <a:off x="2143125" y="2857500"/>
            <a:ext cx="3929063" cy="301783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just">
              <a:defRPr/>
            </a:pPr>
            <a:r>
              <a:rPr lang="en-US" dirty="0"/>
              <a:t>Domain</a:t>
            </a:r>
          </a:p>
        </p:txBody>
      </p:sp>
      <p:sp>
        <p:nvSpPr>
          <p:cNvPr id="204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Quantiﬁers with Restricted Domains</a:t>
            </a:r>
          </a:p>
        </p:txBody>
      </p:sp>
      <p:sp>
        <p:nvSpPr>
          <p:cNvPr id="20484" name="Content Placeholder 2"/>
          <p:cNvSpPr>
            <a:spLocks noGrp="1"/>
          </p:cNvSpPr>
          <p:nvPr>
            <p:ph idx="1"/>
          </p:nvPr>
        </p:nvSpPr>
        <p:spPr>
          <a:xfrm>
            <a:off x="357188" y="1357313"/>
            <a:ext cx="8501062" cy="10715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 smtClean="0">
                <a:sym typeface="Symbol" pitchFamily="18" charset="2"/>
              </a:rPr>
              <a:t>Used to restrict the domain of a quantiﬁer</a:t>
            </a:r>
            <a:r>
              <a:rPr lang="en-US" sz="1800" smtClean="0"/>
              <a:t>.</a:t>
            </a:r>
            <a:endParaRPr lang="en-US" sz="1800" i="1" smtClean="0"/>
          </a:p>
          <a:p>
            <a:pPr>
              <a:lnSpc>
                <a:spcPct val="80000"/>
              </a:lnSpc>
            </a:pPr>
            <a:r>
              <a:rPr lang="en-US" sz="1800" smtClean="0"/>
              <a:t>Examples:</a:t>
            </a:r>
          </a:p>
          <a:p>
            <a:pPr lvl="1">
              <a:lnSpc>
                <a:spcPct val="80000"/>
              </a:lnSpc>
            </a:pPr>
            <a:r>
              <a:rPr lang="en-US" sz="1800" b="1" smtClean="0"/>
              <a:t>∀x&lt; 0 (x</a:t>
            </a:r>
            <a:r>
              <a:rPr lang="en-US" sz="1800" b="1" baseline="30000" smtClean="0"/>
              <a:t>2</a:t>
            </a:r>
            <a:r>
              <a:rPr lang="en-US" sz="1800" b="1" smtClean="0"/>
              <a:t> &gt; 0)</a:t>
            </a:r>
            <a:r>
              <a:rPr lang="en-US" sz="1800" smtClean="0"/>
              <a:t>, x is the real numbers?</a:t>
            </a:r>
            <a:r>
              <a:rPr lang="en-US" sz="1800" smtClean="0">
                <a:sym typeface="Symbol" pitchFamily="18" charset="2"/>
              </a:rPr>
              <a:t>  </a:t>
            </a:r>
            <a:endParaRPr lang="en-US" sz="1800" b="1" smtClean="0"/>
          </a:p>
        </p:txBody>
      </p:sp>
      <p:sp>
        <p:nvSpPr>
          <p:cNvPr id="11" name="Oval 10"/>
          <p:cNvSpPr/>
          <p:nvPr/>
        </p:nvSpPr>
        <p:spPr>
          <a:xfrm>
            <a:off x="4429125" y="3786188"/>
            <a:ext cx="1214438" cy="10715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just">
              <a:defRPr/>
            </a:pPr>
            <a:endParaRPr lang="en-US" sz="1800" dirty="0">
              <a:latin typeface="Century" pitchFamily="18" charset="0"/>
            </a:endParaRPr>
          </a:p>
        </p:txBody>
      </p:sp>
      <p:cxnSp>
        <p:nvCxnSpPr>
          <p:cNvPr id="13" name="Straight Arrow Connector 12"/>
          <p:cNvCxnSpPr>
            <a:cxnSpLocks noChangeShapeType="1"/>
            <a:endCxn id="11" idx="1"/>
          </p:cNvCxnSpPr>
          <p:nvPr/>
        </p:nvCxnSpPr>
        <p:spPr bwMode="auto">
          <a:xfrm>
            <a:off x="1285875" y="2143125"/>
            <a:ext cx="3321050" cy="1800225"/>
          </a:xfrm>
          <a:prstGeom prst="straightConnector1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cxnSp>
        <p:nvCxnSpPr>
          <p:cNvPr id="15" name="Straight Arrow Connector 14"/>
          <p:cNvCxnSpPr>
            <a:cxnSpLocks noChangeShapeType="1"/>
          </p:cNvCxnSpPr>
          <p:nvPr/>
        </p:nvCxnSpPr>
        <p:spPr bwMode="auto">
          <a:xfrm rot="5400000">
            <a:off x="3571875" y="2428876"/>
            <a:ext cx="642937" cy="214312"/>
          </a:xfrm>
          <a:prstGeom prst="straightConnector1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Quantiﬁers with Restricted Domains</a:t>
            </a:r>
          </a:p>
        </p:txBody>
      </p:sp>
      <p:pic>
        <p:nvPicPr>
          <p:cNvPr id="2150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" y="1285875"/>
            <a:ext cx="7929563" cy="5778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sp>
        <p:nvSpPr>
          <p:cNvPr id="12" name="Rectangle 11"/>
          <p:cNvSpPr/>
          <p:nvPr/>
        </p:nvSpPr>
        <p:spPr>
          <a:xfrm>
            <a:off x="1000125" y="2286000"/>
            <a:ext cx="6858000" cy="64611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en-US" sz="1800" dirty="0">
                <a:latin typeface="Comic Sans MS" pitchFamily="66" charset="0"/>
              </a:rPr>
              <a:t>“The square of a negative real number is positive.”</a:t>
            </a:r>
          </a:p>
          <a:p>
            <a:pPr lvl="1" algn="just">
              <a:buFont typeface="Century" pitchFamily="18" charset="0"/>
              <a:buChar char="→"/>
              <a:defRPr/>
            </a:pPr>
            <a:r>
              <a:rPr lang="en-US" sz="1800" b="1" dirty="0">
                <a:latin typeface="Comic Sans MS" pitchFamily="66" charset="0"/>
              </a:rPr>
              <a:t>Equivalent Statement:</a:t>
            </a:r>
            <a:r>
              <a:rPr lang="en-US" sz="1800" dirty="0">
                <a:latin typeface="Comic Sans MS" pitchFamily="66" charset="0"/>
              </a:rPr>
              <a:t> ∀x(x &lt; 0 → x</a:t>
            </a:r>
            <a:r>
              <a:rPr lang="en-US" sz="1800" baseline="30000" dirty="0">
                <a:latin typeface="Comic Sans MS" pitchFamily="66" charset="0"/>
              </a:rPr>
              <a:t>2</a:t>
            </a:r>
            <a:r>
              <a:rPr lang="en-US" sz="1800" dirty="0">
                <a:latin typeface="Comic Sans MS" pitchFamily="66" charset="0"/>
              </a:rPr>
              <a:t> &gt; 0)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00125" y="3214688"/>
            <a:ext cx="6858000" cy="64611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en-US" sz="1800" dirty="0">
                <a:latin typeface="Comic Sans MS" pitchFamily="66" charset="0"/>
              </a:rPr>
              <a:t>“The cube of every nonzero real number is nonzero.”</a:t>
            </a:r>
          </a:p>
          <a:p>
            <a:pPr lvl="1" algn="just">
              <a:buFont typeface="Century" pitchFamily="18" charset="0"/>
              <a:buChar char="→"/>
              <a:defRPr/>
            </a:pPr>
            <a:r>
              <a:rPr lang="en-US" sz="1800" b="1" dirty="0">
                <a:latin typeface="Comic Sans MS" pitchFamily="66" charset="0"/>
              </a:rPr>
              <a:t>Equivalent Statement :</a:t>
            </a:r>
            <a:r>
              <a:rPr lang="en-US" sz="1800" dirty="0">
                <a:latin typeface="Comic Sans MS" pitchFamily="66" charset="0"/>
              </a:rPr>
              <a:t> ∀y(y ≠0 → y</a:t>
            </a:r>
            <a:r>
              <a:rPr lang="en-US" sz="1800" baseline="30000" dirty="0">
                <a:latin typeface="Comic Sans MS" pitchFamily="66" charset="0"/>
              </a:rPr>
              <a:t>3</a:t>
            </a:r>
            <a:r>
              <a:rPr lang="en-US" sz="1800" dirty="0">
                <a:latin typeface="Comic Sans MS" pitchFamily="66" charset="0"/>
              </a:rPr>
              <a:t>≠ 0).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00125" y="4214813"/>
            <a:ext cx="6858000" cy="64611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en-US" sz="1800" dirty="0">
                <a:latin typeface="Comic Sans MS" pitchFamily="66" charset="0"/>
              </a:rPr>
              <a:t>“There is a positive square root of 2.”</a:t>
            </a:r>
          </a:p>
          <a:p>
            <a:pPr lvl="1" algn="just">
              <a:buFont typeface="Century" pitchFamily="18" charset="0"/>
              <a:buChar char="→"/>
              <a:defRPr/>
            </a:pPr>
            <a:r>
              <a:rPr lang="en-US" sz="1800" b="1" dirty="0">
                <a:latin typeface="Comic Sans MS" pitchFamily="66" charset="0"/>
              </a:rPr>
              <a:t>Equivalent Statement :</a:t>
            </a:r>
            <a:r>
              <a:rPr lang="en-US" sz="1800" dirty="0">
                <a:latin typeface="Comic Sans MS" pitchFamily="66" charset="0"/>
              </a:rPr>
              <a:t> ∃z(z &gt; 0 ∧ z</a:t>
            </a:r>
            <a:r>
              <a:rPr lang="en-US" sz="1800" baseline="30000" dirty="0">
                <a:latin typeface="Comic Sans MS" pitchFamily="66" charset="0"/>
              </a:rPr>
              <a:t>2</a:t>
            </a:r>
            <a:r>
              <a:rPr lang="en-US" sz="1800" dirty="0">
                <a:latin typeface="Comic Sans MS" pitchFamily="66" charset="0"/>
              </a:rPr>
              <a:t> = 2)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Precedence of Quantiﬁers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00188" y="2143125"/>
            <a:ext cx="6072187" cy="64611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en-US" sz="1800" dirty="0">
                <a:latin typeface="Comic Sans MS" pitchFamily="66" charset="0"/>
              </a:rPr>
              <a:t>The </a:t>
            </a:r>
            <a:r>
              <a:rPr lang="en-US" sz="1800" b="1" dirty="0" err="1">
                <a:latin typeface="Comic Sans MS" pitchFamily="66" charset="0"/>
              </a:rPr>
              <a:t>quantiﬁers</a:t>
            </a:r>
            <a:r>
              <a:rPr lang="en-US" sz="1800" b="1" dirty="0">
                <a:latin typeface="Comic Sans MS" pitchFamily="66" charset="0"/>
              </a:rPr>
              <a:t> ∀ and ∃ </a:t>
            </a:r>
            <a:r>
              <a:rPr lang="en-US" sz="1800" dirty="0">
                <a:latin typeface="Comic Sans MS" pitchFamily="66" charset="0"/>
              </a:rPr>
              <a:t>have </a:t>
            </a:r>
            <a:r>
              <a:rPr lang="en-US" sz="1800" b="1" dirty="0">
                <a:latin typeface="Comic Sans MS" pitchFamily="66" charset="0"/>
              </a:rPr>
              <a:t>higher</a:t>
            </a:r>
            <a:r>
              <a:rPr lang="en-US" sz="1800" dirty="0">
                <a:latin typeface="Comic Sans MS" pitchFamily="66" charset="0"/>
              </a:rPr>
              <a:t> precedence than all logical operators from propositional calculus.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Binding Variables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71500" y="1500188"/>
            <a:ext cx="8072438" cy="1200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buFont typeface="Century" pitchFamily="18" charset="0"/>
              <a:buChar char="→"/>
              <a:defRPr/>
            </a:pPr>
            <a:r>
              <a:rPr lang="en-US" sz="1800" dirty="0">
                <a:latin typeface="Comic Sans MS" pitchFamily="66" charset="0"/>
              </a:rPr>
              <a:t>When a </a:t>
            </a:r>
            <a:r>
              <a:rPr lang="en-US" sz="1800" dirty="0" err="1">
                <a:latin typeface="Comic Sans MS" pitchFamily="66" charset="0"/>
              </a:rPr>
              <a:t>quantiﬁer</a:t>
            </a:r>
            <a:r>
              <a:rPr lang="en-US" sz="1800" dirty="0">
                <a:latin typeface="Comic Sans MS" pitchFamily="66" charset="0"/>
              </a:rPr>
              <a:t> is used on the variable x, we say that this occurrence of the variable is </a:t>
            </a:r>
            <a:r>
              <a:rPr lang="en-US" sz="1800" b="1" dirty="0">
                <a:latin typeface="Comic Sans MS" pitchFamily="66" charset="0"/>
              </a:rPr>
              <a:t>bound.</a:t>
            </a:r>
          </a:p>
          <a:p>
            <a:pPr algn="just">
              <a:buFont typeface="Century" pitchFamily="18" charset="0"/>
              <a:buChar char="→"/>
              <a:defRPr/>
            </a:pPr>
            <a:r>
              <a:rPr lang="en-US" sz="1800" dirty="0">
                <a:latin typeface="Comic Sans MS" pitchFamily="66" charset="0"/>
              </a:rPr>
              <a:t>An occurrence of a variable that is not bound by a </a:t>
            </a:r>
            <a:r>
              <a:rPr lang="en-US" sz="1800" dirty="0" err="1">
                <a:latin typeface="Comic Sans MS" pitchFamily="66" charset="0"/>
              </a:rPr>
              <a:t>quantiﬁer</a:t>
            </a:r>
            <a:r>
              <a:rPr lang="en-US" sz="1800" dirty="0">
                <a:latin typeface="Comic Sans MS" pitchFamily="66" charset="0"/>
              </a:rPr>
              <a:t> or set equal to a particular value is said to be </a:t>
            </a:r>
            <a:r>
              <a:rPr lang="en-US" sz="1800" b="1" dirty="0">
                <a:latin typeface="Comic Sans MS" pitchFamily="66" charset="0"/>
              </a:rPr>
              <a:t>free</a:t>
            </a:r>
            <a:r>
              <a:rPr lang="en-US" sz="1800" dirty="0">
                <a:latin typeface="Comic Sans MS" pitchFamily="66" charset="0"/>
              </a:rPr>
              <a:t>.</a:t>
            </a:r>
            <a:endParaRPr lang="en-US" sz="1800" b="1" dirty="0">
              <a:latin typeface="Comic Sans MS" pitchFamily="66" charset="0"/>
            </a:endParaRP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2857500" y="3000375"/>
            <a:ext cx="19207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∃x(x + y = 1)</a:t>
            </a:r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1214438" y="3714750"/>
            <a:ext cx="721518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1800" dirty="0">
                <a:latin typeface="Comic Sans MS" pitchFamily="66" charset="0"/>
              </a:rPr>
              <a:t>The variable x is </a:t>
            </a:r>
            <a:r>
              <a:rPr lang="en-US" sz="1800" b="1" dirty="0">
                <a:latin typeface="Comic Sans MS" pitchFamily="66" charset="0"/>
              </a:rPr>
              <a:t>bound</a:t>
            </a:r>
            <a:r>
              <a:rPr lang="en-US" sz="1800" dirty="0">
                <a:latin typeface="Comic Sans MS" pitchFamily="66" charset="0"/>
              </a:rPr>
              <a:t> by the existential </a:t>
            </a:r>
            <a:r>
              <a:rPr lang="en-US" sz="1800" dirty="0" err="1">
                <a:latin typeface="Comic Sans MS" pitchFamily="66" charset="0"/>
              </a:rPr>
              <a:t>quantiﬁcation</a:t>
            </a:r>
            <a:r>
              <a:rPr lang="en-US" sz="1800" dirty="0">
                <a:latin typeface="Comic Sans MS" pitchFamily="66" charset="0"/>
              </a:rPr>
              <a:t> ∃x,</a:t>
            </a:r>
          </a:p>
          <a:p>
            <a:pPr algn="just">
              <a:buFont typeface="Arial" pitchFamily="34" charset="0"/>
              <a:buChar char="•"/>
            </a:pPr>
            <a:r>
              <a:rPr lang="en-US" sz="1800" dirty="0">
                <a:latin typeface="Comic Sans MS" pitchFamily="66" charset="0"/>
              </a:rPr>
              <a:t>The variable y is </a:t>
            </a:r>
            <a:r>
              <a:rPr lang="en-US" sz="1800" b="1" dirty="0">
                <a:latin typeface="Comic Sans MS" pitchFamily="66" charset="0"/>
              </a:rPr>
              <a:t>free</a:t>
            </a:r>
            <a:r>
              <a:rPr lang="en-US" sz="1800" dirty="0">
                <a:latin typeface="Comic Sans MS" pitchFamily="66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Thinking about Quantifiers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357188" y="1357313"/>
            <a:ext cx="8501062" cy="4000500"/>
          </a:xfrm>
        </p:spPr>
        <p:txBody>
          <a:bodyPr/>
          <a:lstStyle/>
          <a:p>
            <a:r>
              <a:rPr lang="en-US" sz="1800" dirty="0" smtClean="0">
                <a:sym typeface="Symbol" pitchFamily="18" charset="2"/>
              </a:rPr>
              <a:t>When the  domain of discourse is finite, we can think of quantification as looping through the elements of the domain.</a:t>
            </a:r>
          </a:p>
          <a:p>
            <a:r>
              <a:rPr lang="en-US" sz="1800" dirty="0" smtClean="0">
                <a:sym typeface="Symbol" pitchFamily="18" charset="2"/>
              </a:rPr>
              <a:t>To evaluate </a:t>
            </a:r>
            <a:r>
              <a:rPr lang="en-US" sz="1800" i="1" dirty="0" smtClean="0">
                <a:sym typeface="Symbol" pitchFamily="18" charset="2"/>
              </a:rPr>
              <a:t>x P</a:t>
            </a:r>
            <a:r>
              <a:rPr lang="en-US" sz="1800" dirty="0" smtClean="0">
                <a:sym typeface="Symbol" pitchFamily="18" charset="2"/>
              </a:rPr>
              <a:t>(</a:t>
            </a:r>
            <a:r>
              <a:rPr lang="en-US" sz="1800" i="1" dirty="0" smtClean="0">
                <a:sym typeface="Symbol" pitchFamily="18" charset="2"/>
              </a:rPr>
              <a:t>x</a:t>
            </a:r>
            <a:r>
              <a:rPr lang="en-US" sz="1800" dirty="0" smtClean="0">
                <a:sym typeface="Symbol" pitchFamily="18" charset="2"/>
              </a:rPr>
              <a:t>) loop through all </a:t>
            </a:r>
            <a:r>
              <a:rPr lang="en-US" sz="1800" i="1" dirty="0" smtClean="0">
                <a:sym typeface="Symbol" pitchFamily="18" charset="2"/>
              </a:rPr>
              <a:t>x</a:t>
            </a:r>
            <a:r>
              <a:rPr lang="en-US" sz="1800" dirty="0" smtClean="0">
                <a:sym typeface="Symbol" pitchFamily="18" charset="2"/>
              </a:rPr>
              <a:t> in the domain. </a:t>
            </a:r>
          </a:p>
          <a:p>
            <a:pPr lvl="1"/>
            <a:r>
              <a:rPr lang="en-US" sz="1800" dirty="0" smtClean="0">
                <a:sym typeface="Symbol" pitchFamily="18" charset="2"/>
              </a:rPr>
              <a:t>If at every step P(</a:t>
            </a:r>
            <a:r>
              <a:rPr lang="en-US" sz="1800" i="1" dirty="0" smtClean="0">
                <a:sym typeface="Symbol" pitchFamily="18" charset="2"/>
              </a:rPr>
              <a:t>x</a:t>
            </a:r>
            <a:r>
              <a:rPr lang="en-US" sz="1800" dirty="0" smtClean="0">
                <a:sym typeface="Symbol" pitchFamily="18" charset="2"/>
              </a:rPr>
              <a:t>) is true, then </a:t>
            </a:r>
            <a:r>
              <a:rPr lang="en-US" sz="1800" i="1" dirty="0" smtClean="0">
                <a:sym typeface="Symbol" pitchFamily="18" charset="2"/>
              </a:rPr>
              <a:t>x P</a:t>
            </a:r>
            <a:r>
              <a:rPr lang="en-US" sz="1800" dirty="0" smtClean="0">
                <a:sym typeface="Symbol" pitchFamily="18" charset="2"/>
              </a:rPr>
              <a:t>(</a:t>
            </a:r>
            <a:r>
              <a:rPr lang="en-US" sz="1800" i="1" dirty="0" smtClean="0">
                <a:sym typeface="Symbol" pitchFamily="18" charset="2"/>
              </a:rPr>
              <a:t>x</a:t>
            </a:r>
            <a:r>
              <a:rPr lang="en-US" sz="1800" dirty="0" smtClean="0">
                <a:sym typeface="Symbol" pitchFamily="18" charset="2"/>
              </a:rPr>
              <a:t>) is true. </a:t>
            </a:r>
          </a:p>
          <a:p>
            <a:pPr lvl="1"/>
            <a:r>
              <a:rPr lang="en-US" sz="1800" dirty="0" smtClean="0">
                <a:sym typeface="Symbol" pitchFamily="18" charset="2"/>
              </a:rPr>
              <a:t>If at a step P(</a:t>
            </a:r>
            <a:r>
              <a:rPr lang="en-US" sz="1800" i="1" dirty="0" smtClean="0">
                <a:sym typeface="Symbol" pitchFamily="18" charset="2"/>
              </a:rPr>
              <a:t>x</a:t>
            </a:r>
            <a:r>
              <a:rPr lang="en-US" sz="1800" dirty="0" smtClean="0">
                <a:sym typeface="Symbol" pitchFamily="18" charset="2"/>
              </a:rPr>
              <a:t>) is false, then </a:t>
            </a:r>
            <a:r>
              <a:rPr lang="en-US" sz="1800" i="1" dirty="0" smtClean="0">
                <a:sym typeface="Symbol" pitchFamily="18" charset="2"/>
              </a:rPr>
              <a:t>x P</a:t>
            </a:r>
            <a:r>
              <a:rPr lang="en-US" sz="1800" dirty="0" smtClean="0">
                <a:sym typeface="Symbol" pitchFamily="18" charset="2"/>
              </a:rPr>
              <a:t>(</a:t>
            </a:r>
            <a:r>
              <a:rPr lang="en-US" sz="1800" i="1" dirty="0" smtClean="0">
                <a:sym typeface="Symbol" pitchFamily="18" charset="2"/>
              </a:rPr>
              <a:t>x</a:t>
            </a:r>
            <a:r>
              <a:rPr lang="en-US" sz="1800" dirty="0" smtClean="0">
                <a:sym typeface="Symbol" pitchFamily="18" charset="2"/>
              </a:rPr>
              <a:t>) is false and the loop terminates. </a:t>
            </a:r>
          </a:p>
          <a:p>
            <a:r>
              <a:rPr lang="en-US" sz="1800" dirty="0" smtClean="0">
                <a:sym typeface="Symbol" pitchFamily="18" charset="2"/>
              </a:rPr>
              <a:t>To evaluate </a:t>
            </a:r>
            <a:r>
              <a:rPr lang="en-US" sz="1800" i="1" dirty="0" smtClean="0">
                <a:sym typeface="Symbol" pitchFamily="18" charset="2"/>
              </a:rPr>
              <a:t>x P</a:t>
            </a:r>
            <a:r>
              <a:rPr lang="en-US" sz="1800" dirty="0" smtClean="0">
                <a:sym typeface="Symbol" pitchFamily="18" charset="2"/>
              </a:rPr>
              <a:t>(</a:t>
            </a:r>
            <a:r>
              <a:rPr lang="en-US" sz="1800" i="1" dirty="0" smtClean="0">
                <a:sym typeface="Symbol" pitchFamily="18" charset="2"/>
              </a:rPr>
              <a:t>x</a:t>
            </a:r>
            <a:r>
              <a:rPr lang="en-US" sz="1800" dirty="0" smtClean="0">
                <a:sym typeface="Symbol" pitchFamily="18" charset="2"/>
              </a:rPr>
              <a:t>) loop through all </a:t>
            </a:r>
            <a:r>
              <a:rPr lang="en-US" sz="1800" i="1" dirty="0" smtClean="0">
                <a:sym typeface="Symbol" pitchFamily="18" charset="2"/>
              </a:rPr>
              <a:t>x</a:t>
            </a:r>
            <a:r>
              <a:rPr lang="en-US" sz="1800" dirty="0" smtClean="0">
                <a:sym typeface="Symbol" pitchFamily="18" charset="2"/>
              </a:rPr>
              <a:t> in the domain. </a:t>
            </a:r>
          </a:p>
          <a:p>
            <a:pPr lvl="1"/>
            <a:r>
              <a:rPr lang="en-US" sz="1800" dirty="0" smtClean="0">
                <a:sym typeface="Symbol" pitchFamily="18" charset="2"/>
              </a:rPr>
              <a:t>If  at some step, P(</a:t>
            </a:r>
            <a:r>
              <a:rPr lang="en-US" sz="1800" i="1" dirty="0" smtClean="0">
                <a:sym typeface="Symbol" pitchFamily="18" charset="2"/>
              </a:rPr>
              <a:t>x</a:t>
            </a:r>
            <a:r>
              <a:rPr lang="en-US" sz="1800" dirty="0" smtClean="0">
                <a:sym typeface="Symbol" pitchFamily="18" charset="2"/>
              </a:rPr>
              <a:t>) is true, then </a:t>
            </a:r>
            <a:r>
              <a:rPr lang="en-US" sz="1800" i="1" dirty="0" smtClean="0">
                <a:sym typeface="Symbol" pitchFamily="18" charset="2"/>
              </a:rPr>
              <a:t>x P</a:t>
            </a:r>
            <a:r>
              <a:rPr lang="en-US" sz="1800" dirty="0" smtClean="0">
                <a:sym typeface="Symbol" pitchFamily="18" charset="2"/>
              </a:rPr>
              <a:t>(</a:t>
            </a:r>
            <a:r>
              <a:rPr lang="en-US" sz="1800" i="1" dirty="0" smtClean="0">
                <a:sym typeface="Symbol" pitchFamily="18" charset="2"/>
              </a:rPr>
              <a:t>x</a:t>
            </a:r>
            <a:r>
              <a:rPr lang="en-US" sz="1800" dirty="0" smtClean="0">
                <a:sym typeface="Symbol" pitchFamily="18" charset="2"/>
              </a:rPr>
              <a:t>) is true and the loop terminates. </a:t>
            </a:r>
          </a:p>
          <a:p>
            <a:pPr lvl="1"/>
            <a:r>
              <a:rPr lang="en-US" sz="1800" dirty="0" smtClean="0">
                <a:sym typeface="Symbol" pitchFamily="18" charset="2"/>
              </a:rPr>
              <a:t>If the loop ends without finding an </a:t>
            </a:r>
            <a:r>
              <a:rPr lang="en-US" sz="1800" i="1" dirty="0" smtClean="0">
                <a:sym typeface="Symbol" pitchFamily="18" charset="2"/>
              </a:rPr>
              <a:t>x</a:t>
            </a:r>
            <a:r>
              <a:rPr lang="en-US" sz="1800" dirty="0" smtClean="0">
                <a:sym typeface="Symbol" pitchFamily="18" charset="2"/>
              </a:rPr>
              <a:t> for which P(</a:t>
            </a:r>
            <a:r>
              <a:rPr lang="en-US" sz="1800" i="1" dirty="0" smtClean="0">
                <a:sym typeface="Symbol" pitchFamily="18" charset="2"/>
              </a:rPr>
              <a:t>x</a:t>
            </a:r>
            <a:r>
              <a:rPr lang="en-US" sz="1800" dirty="0" smtClean="0">
                <a:sym typeface="Symbol" pitchFamily="18" charset="2"/>
              </a:rPr>
              <a:t>) is true, then </a:t>
            </a:r>
            <a:r>
              <a:rPr lang="en-US" sz="1800" i="1" dirty="0" smtClean="0">
                <a:sym typeface="Symbol" pitchFamily="18" charset="2"/>
              </a:rPr>
              <a:t>x P</a:t>
            </a:r>
            <a:r>
              <a:rPr lang="en-US" sz="1800" dirty="0" smtClean="0">
                <a:sym typeface="Symbol" pitchFamily="18" charset="2"/>
              </a:rPr>
              <a:t>(</a:t>
            </a:r>
            <a:r>
              <a:rPr lang="en-US" sz="1800" i="1" dirty="0" smtClean="0">
                <a:sym typeface="Symbol" pitchFamily="18" charset="2"/>
              </a:rPr>
              <a:t>x</a:t>
            </a:r>
            <a:r>
              <a:rPr lang="en-US" sz="1800" dirty="0" smtClean="0">
                <a:sym typeface="Symbol" pitchFamily="18" charset="2"/>
              </a:rPr>
              <a:t>) is false.</a:t>
            </a:r>
          </a:p>
          <a:p>
            <a:r>
              <a:rPr lang="en-US" sz="1800" dirty="0" smtClean="0">
                <a:sym typeface="Symbol" pitchFamily="18" charset="2"/>
              </a:rPr>
              <a:t>Even if the domains are infinite, we can still think of the quantifiers this fashion, but the loops will not terminate in some cases.</a:t>
            </a:r>
            <a:endParaRPr lang="en-US" sz="1800" dirty="0" smtClean="0"/>
          </a:p>
          <a:p>
            <a:pPr lvl="2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Section Summary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Predicates </a:t>
            </a:r>
          </a:p>
          <a:p>
            <a:pPr lvl="1"/>
            <a:r>
              <a:rPr lang="en-US" smtClean="0"/>
              <a:t>Variables</a:t>
            </a:r>
          </a:p>
          <a:p>
            <a:r>
              <a:rPr lang="en-US" smtClean="0"/>
              <a:t>Quantifiers</a:t>
            </a:r>
          </a:p>
          <a:p>
            <a:pPr lvl="1"/>
            <a:r>
              <a:rPr lang="en-US" smtClean="0"/>
              <a:t>Universal Quantifier</a:t>
            </a:r>
          </a:p>
          <a:p>
            <a:pPr lvl="1"/>
            <a:r>
              <a:rPr lang="en-US" smtClean="0"/>
              <a:t>Existential Quantifier</a:t>
            </a:r>
          </a:p>
          <a:p>
            <a:pPr lvl="3"/>
            <a:r>
              <a:rPr lang="en-US" smtClean="0"/>
              <a:t>The Uniqueness Quantifier</a:t>
            </a:r>
          </a:p>
          <a:p>
            <a:r>
              <a:rPr lang="en-US" smtClean="0"/>
              <a:t>Quantiﬁers with Restricted Domains</a:t>
            </a:r>
          </a:p>
          <a:p>
            <a:r>
              <a:rPr lang="en-US" smtClean="0"/>
              <a:t>Precedence of Quantiﬁers</a:t>
            </a:r>
          </a:p>
          <a:p>
            <a:r>
              <a:rPr lang="en-US" smtClean="0"/>
              <a:t>Binding Variables</a:t>
            </a:r>
          </a:p>
          <a:p>
            <a:r>
              <a:rPr lang="en-US" smtClean="0"/>
              <a:t>Logical Equivalences Involving Quantiﬁers</a:t>
            </a:r>
          </a:p>
          <a:p>
            <a:endParaRPr lang="en-US" smtClean="0"/>
          </a:p>
          <a:p>
            <a:pPr lvl="1">
              <a:buFontTx/>
              <a:buNone/>
            </a:pPr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Translating from English to Logic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357188" y="1357313"/>
            <a:ext cx="8501062" cy="257175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 smtClean="0"/>
              <a:t>Example </a:t>
            </a:r>
            <a:r>
              <a:rPr lang="en-US" sz="1800" b="1" dirty="0" smtClean="0">
                <a:ea typeface="Cambria Math" pitchFamily="18" charset="0"/>
                <a:cs typeface="Cambria Math" pitchFamily="18" charset="0"/>
              </a:rPr>
              <a:t>1</a:t>
            </a:r>
            <a:r>
              <a:rPr lang="en-US" sz="1800" dirty="0" smtClean="0"/>
              <a:t>:  Translate the following sentence into predicate logic: “Every student in this class has taken a course in Java.”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 smtClean="0"/>
              <a:t>Solution</a:t>
            </a:r>
            <a:r>
              <a:rPr lang="en-US" sz="1800" dirty="0" smtClean="0"/>
              <a:t>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 smtClean="0"/>
              <a:t>  First decide on the domain </a:t>
            </a:r>
            <a:r>
              <a:rPr lang="en-US" sz="1800" i="1" dirty="0" smtClean="0"/>
              <a:t>U</a:t>
            </a:r>
            <a:r>
              <a:rPr lang="en-US" sz="1800" dirty="0" smtClean="0"/>
              <a:t>.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b="1" dirty="0" smtClean="0"/>
              <a:t>Solution </a:t>
            </a:r>
            <a:r>
              <a:rPr lang="en-US" sz="1800" b="1" dirty="0" smtClean="0">
                <a:ea typeface="Cambria Math" pitchFamily="18" charset="0"/>
                <a:cs typeface="Cambria Math" pitchFamily="18" charset="0"/>
              </a:rPr>
              <a:t>1</a:t>
            </a:r>
            <a:r>
              <a:rPr lang="en-US" sz="1800" dirty="0" smtClean="0"/>
              <a:t>: If </a:t>
            </a:r>
            <a:r>
              <a:rPr lang="en-US" sz="1800" i="1" dirty="0" smtClean="0"/>
              <a:t>U</a:t>
            </a:r>
            <a:r>
              <a:rPr lang="en-US" sz="1800" dirty="0" smtClean="0"/>
              <a:t> is all students in this class, define a propositional function </a:t>
            </a:r>
            <a:r>
              <a:rPr lang="en-US" sz="1800" b="1" dirty="0" smtClean="0"/>
              <a:t>J(</a:t>
            </a:r>
            <a:r>
              <a:rPr lang="en-US" sz="1800" b="1" i="1" dirty="0" smtClean="0"/>
              <a:t>x</a:t>
            </a:r>
            <a:r>
              <a:rPr lang="en-US" sz="1800" b="1" dirty="0" smtClean="0"/>
              <a:t>)</a:t>
            </a:r>
            <a:r>
              <a:rPr lang="en-US" sz="1800" dirty="0" smtClean="0"/>
              <a:t> denoting </a:t>
            </a:r>
            <a:r>
              <a:rPr lang="en-US" sz="1800" b="1" dirty="0" smtClean="0"/>
              <a:t>“x has taken a course in Java” </a:t>
            </a:r>
            <a:r>
              <a:rPr lang="en-US" sz="1800" dirty="0" smtClean="0"/>
              <a:t>and translate as </a:t>
            </a:r>
            <a:r>
              <a:rPr lang="en-US" sz="1800" i="1" dirty="0" smtClean="0">
                <a:ea typeface="Cambria Math" pitchFamily="18" charset="0"/>
                <a:cs typeface="Cambria Math" pitchFamily="18" charset="0"/>
                <a:sym typeface="Symbol" pitchFamily="18" charset="2"/>
              </a:rPr>
              <a:t>x J(x).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b="1" dirty="0" smtClean="0"/>
              <a:t>Solution </a:t>
            </a:r>
            <a:r>
              <a:rPr lang="en-US" sz="1800" b="1" dirty="0" smtClean="0">
                <a:ea typeface="Cambria Math" pitchFamily="18" charset="0"/>
                <a:cs typeface="Cambria Math" pitchFamily="18" charset="0"/>
              </a:rPr>
              <a:t>2</a:t>
            </a:r>
            <a:r>
              <a:rPr lang="en-US" sz="1800" dirty="0" smtClean="0"/>
              <a:t>:</a:t>
            </a:r>
            <a:r>
              <a:rPr lang="en-US" sz="1800" b="1" dirty="0" smtClean="0">
                <a:ea typeface="Cambria Math" pitchFamily="18" charset="0"/>
                <a:cs typeface="Cambria Math" pitchFamily="18" charset="0"/>
              </a:rPr>
              <a:t> </a:t>
            </a:r>
            <a:r>
              <a:rPr lang="en-US" sz="1800" dirty="0" smtClean="0"/>
              <a:t>But if </a:t>
            </a:r>
            <a:r>
              <a:rPr lang="en-US" sz="1800" i="1" dirty="0" smtClean="0"/>
              <a:t>U</a:t>
            </a:r>
            <a:r>
              <a:rPr lang="en-US" sz="1800" dirty="0" smtClean="0"/>
              <a:t> is all people, also define a propositional  function </a:t>
            </a:r>
            <a:r>
              <a:rPr lang="en-US" sz="1800" b="1" dirty="0" smtClean="0"/>
              <a:t>S(x) </a:t>
            </a:r>
            <a:r>
              <a:rPr lang="en-US" sz="1800" dirty="0" smtClean="0"/>
              <a:t>denoting </a:t>
            </a:r>
            <a:r>
              <a:rPr lang="en-US" sz="1800" b="1" dirty="0" smtClean="0"/>
              <a:t>“x is a student in this class” </a:t>
            </a:r>
            <a:r>
              <a:rPr lang="en-US" sz="1800" dirty="0" smtClean="0"/>
              <a:t>and translate as</a:t>
            </a:r>
            <a:r>
              <a:rPr lang="en-US" sz="1800" i="1" dirty="0" smtClean="0">
                <a:ea typeface="Cambria Math" pitchFamily="18" charset="0"/>
                <a:cs typeface="Cambria Math" pitchFamily="18" charset="0"/>
                <a:sym typeface="Symbol" pitchFamily="18" charset="2"/>
              </a:rPr>
              <a:t> x (S(x)→ J(x))</a:t>
            </a:r>
            <a:r>
              <a:rPr lang="en-US" sz="1800" dirty="0" smtClean="0">
                <a:ea typeface="Cambria Math" pitchFamily="18" charset="0"/>
                <a:cs typeface="Cambria Math" pitchFamily="18" charset="0"/>
                <a:sym typeface="Symbol" pitchFamily="18" charset="2"/>
              </a:rPr>
              <a:t>.</a:t>
            </a:r>
            <a:r>
              <a:rPr lang="en-US" sz="1800" i="1" dirty="0" smtClean="0">
                <a:ea typeface="Cambria Math" pitchFamily="18" charset="0"/>
                <a:cs typeface="Cambria Math" pitchFamily="18" charset="0"/>
                <a:sym typeface="Symbol" pitchFamily="18" charset="2"/>
              </a:rPr>
              <a:t>              </a:t>
            </a:r>
            <a:endParaRPr lang="en-US" sz="1800" b="1" dirty="0" smtClean="0">
              <a:ea typeface="Cambria Math" pitchFamily="18" charset="0"/>
              <a:cs typeface="Cambria Math" pitchFamily="18" charset="0"/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143125" y="4429125"/>
            <a:ext cx="4572000" cy="70788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2000" b="1" i="1" dirty="0">
                <a:solidFill>
                  <a:srgbClr val="000000"/>
                </a:solidFill>
                <a:latin typeface="Comic Sans MS" pitchFamily="66" charset="0"/>
                <a:ea typeface="Cambria Math" pitchFamily="18" charset="0"/>
                <a:cs typeface="Cambria Math" pitchFamily="18" charset="0"/>
                <a:sym typeface="Symbol" pitchFamily="18" charset="2"/>
              </a:rPr>
              <a:t>x (S(x) </a:t>
            </a:r>
            <a:r>
              <a:rPr lang="en-US" sz="2000" b="1" dirty="0">
                <a:solidFill>
                  <a:srgbClr val="000000"/>
                </a:solidFill>
                <a:latin typeface="Comic Sans MS" pitchFamily="66" charset="0"/>
                <a:ea typeface="Cambria Math" pitchFamily="18" charset="0"/>
                <a:cs typeface="Cambria Math" pitchFamily="18" charset="0"/>
                <a:sym typeface="Symbol" pitchFamily="18" charset="2"/>
              </a:rPr>
              <a:t>∧</a:t>
            </a:r>
            <a:r>
              <a:rPr lang="en-US" sz="2000" b="1" i="1" dirty="0">
                <a:solidFill>
                  <a:srgbClr val="000000"/>
                </a:solidFill>
                <a:latin typeface="Comic Sans MS" pitchFamily="66" charset="0"/>
                <a:ea typeface="Cambria Math" pitchFamily="18" charset="0"/>
                <a:cs typeface="Cambria Math" pitchFamily="18" charset="0"/>
                <a:sym typeface="Symbol" pitchFamily="18" charset="2"/>
              </a:rPr>
              <a:t> J(x))</a:t>
            </a:r>
            <a:r>
              <a:rPr lang="en-US" sz="2000" b="1" dirty="0">
                <a:solidFill>
                  <a:srgbClr val="000000"/>
                </a:solidFill>
                <a:latin typeface="Comic Sans MS" pitchFamily="66" charset="0"/>
                <a:ea typeface="Cambria Math" pitchFamily="18" charset="0"/>
                <a:cs typeface="Cambria Math" pitchFamily="18" charset="0"/>
                <a:sym typeface="Symbol" pitchFamily="18" charset="2"/>
              </a:rPr>
              <a:t>  is not correct.  What does it mean?</a:t>
            </a:r>
            <a:endParaRPr lang="en-US" sz="2000" dirty="0">
              <a:solidFill>
                <a:srgbClr val="00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Translating from English to Logic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357188" y="1357313"/>
            <a:ext cx="8501062" cy="24288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1800" b="1" dirty="0" smtClean="0"/>
              <a:t>Example 2</a:t>
            </a:r>
            <a:r>
              <a:rPr lang="en-US" sz="1800" dirty="0" smtClean="0"/>
              <a:t>: Translate the following sentence into predicate logic: “Some student in this class has taken a course in Java.” </a:t>
            </a:r>
          </a:p>
          <a:p>
            <a:pPr>
              <a:buFont typeface="Wingdings" pitchFamily="2" charset="2"/>
              <a:buNone/>
            </a:pPr>
            <a:r>
              <a:rPr lang="en-US" sz="1800" b="1" dirty="0" smtClean="0"/>
              <a:t>Solution</a:t>
            </a:r>
            <a:r>
              <a:rPr lang="en-US" sz="1800" dirty="0" smtClean="0"/>
              <a:t>:</a:t>
            </a:r>
          </a:p>
          <a:p>
            <a:pPr>
              <a:buFont typeface="Wingdings" pitchFamily="2" charset="2"/>
              <a:buNone/>
            </a:pPr>
            <a:r>
              <a:rPr lang="en-US" sz="1800" dirty="0" smtClean="0"/>
              <a:t>First decide on the domain </a:t>
            </a:r>
            <a:r>
              <a:rPr lang="en-US" sz="1800" i="1" dirty="0" smtClean="0"/>
              <a:t>U</a:t>
            </a:r>
            <a:r>
              <a:rPr lang="en-US" sz="1800" dirty="0" smtClean="0"/>
              <a:t>. </a:t>
            </a:r>
          </a:p>
          <a:p>
            <a:pPr lvl="1">
              <a:buFontTx/>
              <a:buNone/>
            </a:pPr>
            <a:r>
              <a:rPr lang="en-US" sz="1800" b="1" dirty="0" smtClean="0"/>
              <a:t>Solution </a:t>
            </a:r>
            <a:r>
              <a:rPr lang="en-US" sz="1800" b="1" dirty="0" smtClean="0">
                <a:ea typeface="Cambria Math" pitchFamily="18" charset="0"/>
                <a:cs typeface="Cambria Math" pitchFamily="18" charset="0"/>
              </a:rPr>
              <a:t>1</a:t>
            </a:r>
            <a:r>
              <a:rPr lang="en-US" sz="1800" dirty="0" smtClean="0"/>
              <a:t>: If </a:t>
            </a:r>
            <a:r>
              <a:rPr lang="en-US" sz="1800" i="1" dirty="0" smtClean="0"/>
              <a:t>U</a:t>
            </a:r>
            <a:r>
              <a:rPr lang="en-US" sz="1800" dirty="0" smtClean="0"/>
              <a:t> is all students in this class, translate as </a:t>
            </a:r>
          </a:p>
          <a:p>
            <a:pPr lvl="1">
              <a:buFontTx/>
              <a:buNone/>
            </a:pPr>
            <a:r>
              <a:rPr lang="en-US" sz="1800" i="1" dirty="0" smtClean="0">
                <a:ea typeface="Cambria Math" pitchFamily="18" charset="0"/>
                <a:cs typeface="Cambria Math" pitchFamily="18" charset="0"/>
                <a:sym typeface="Symbol" pitchFamily="18" charset="2"/>
              </a:rPr>
              <a:t>                           x J(x)</a:t>
            </a:r>
          </a:p>
          <a:p>
            <a:pPr lvl="1">
              <a:buFontTx/>
              <a:buNone/>
            </a:pPr>
            <a:r>
              <a:rPr lang="en-US" sz="1800" b="1" dirty="0" smtClean="0"/>
              <a:t>Solution </a:t>
            </a:r>
            <a:r>
              <a:rPr lang="en-US" sz="1800" b="1" dirty="0" smtClean="0">
                <a:ea typeface="Cambria Math" pitchFamily="18" charset="0"/>
                <a:cs typeface="Cambria Math" pitchFamily="18" charset="0"/>
              </a:rPr>
              <a:t>2</a:t>
            </a:r>
            <a:r>
              <a:rPr lang="en-US" sz="1800" dirty="0" smtClean="0"/>
              <a:t>: But if </a:t>
            </a:r>
            <a:r>
              <a:rPr lang="en-US" sz="1800" i="1" dirty="0" smtClean="0"/>
              <a:t>U</a:t>
            </a:r>
            <a:r>
              <a:rPr lang="en-US" sz="1800" dirty="0" smtClean="0"/>
              <a:t> is all people, then translate as  </a:t>
            </a:r>
            <a:r>
              <a:rPr lang="en-US" sz="1800" i="1" dirty="0" smtClean="0">
                <a:ea typeface="Cambria Math" pitchFamily="18" charset="0"/>
                <a:cs typeface="Cambria Math" pitchFamily="18" charset="0"/>
                <a:sym typeface="Symbol" pitchFamily="18" charset="2"/>
              </a:rPr>
              <a:t>x (S(x) ∧ J(x)) </a:t>
            </a:r>
          </a:p>
          <a:p>
            <a:pPr lvl="2">
              <a:buFontTx/>
              <a:buNone/>
            </a:pPr>
            <a:r>
              <a:rPr lang="en-US" sz="1800" i="1" dirty="0" smtClean="0">
                <a:ea typeface="Cambria Math" pitchFamily="18" charset="0"/>
                <a:cs typeface="Cambria Math" pitchFamily="18" charset="0"/>
                <a:sym typeface="Symbol" pitchFamily="18" charset="2"/>
              </a:rPr>
              <a:t>        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714625" y="4357688"/>
            <a:ext cx="4000500" cy="7080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lvl="2">
              <a:defRPr/>
            </a:pPr>
            <a:r>
              <a:rPr lang="en-US" sz="2000" dirty="0">
                <a:latin typeface="Comic Sans MS" pitchFamily="66" charset="0"/>
                <a:sym typeface="Symbol" pitchFamily="18" charset="2"/>
              </a:rPr>
              <a:t>x (S(x)→ J(x)) is not correct. What does it mean?</a:t>
            </a:r>
            <a:endParaRPr lang="en-US" sz="20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Equivalences in Predicate Logic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Statements involving predicates and quantifiers are </a:t>
            </a:r>
            <a:r>
              <a:rPr lang="en-US" b="1" i="1" dirty="0" smtClean="0"/>
              <a:t>logically</a:t>
            </a:r>
            <a:r>
              <a:rPr lang="en-US" i="1" dirty="0" smtClean="0"/>
              <a:t> </a:t>
            </a:r>
            <a:r>
              <a:rPr lang="en-US" b="1" i="1" dirty="0" smtClean="0"/>
              <a:t>equivalent</a:t>
            </a:r>
            <a:r>
              <a:rPr lang="en-US" i="1" dirty="0" smtClean="0"/>
              <a:t> </a:t>
            </a:r>
            <a:r>
              <a:rPr lang="en-US" dirty="0" smtClean="0"/>
              <a:t>if and only if they have the same truth value </a:t>
            </a:r>
          </a:p>
          <a:p>
            <a:pPr lvl="1"/>
            <a:r>
              <a:rPr lang="en-US" dirty="0" smtClean="0"/>
              <a:t>for every predicate substituted into these statements and </a:t>
            </a:r>
          </a:p>
          <a:p>
            <a:pPr lvl="1"/>
            <a:r>
              <a:rPr lang="en-US" dirty="0" smtClean="0"/>
              <a:t>for every domain of discourse used for the variables in the expressions. </a:t>
            </a:r>
          </a:p>
          <a:p>
            <a:r>
              <a:rPr lang="en-US" dirty="0" smtClean="0"/>
              <a:t>The notation </a:t>
            </a:r>
            <a:r>
              <a:rPr lang="en-US" i="1" dirty="0" smtClean="0"/>
              <a:t>S </a:t>
            </a:r>
            <a:r>
              <a:rPr lang="en-US" dirty="0" smtClean="0">
                <a:ea typeface="Cambria Math" pitchFamily="18" charset="0"/>
                <a:cs typeface="Cambria Math" pitchFamily="18" charset="0"/>
              </a:rPr>
              <a:t>≡</a:t>
            </a:r>
            <a:r>
              <a:rPr lang="en-US" i="1" dirty="0" smtClean="0">
                <a:ea typeface="Cambria Math" pitchFamily="18" charset="0"/>
                <a:cs typeface="Cambria Math" pitchFamily="18" charset="0"/>
              </a:rPr>
              <a:t>T</a:t>
            </a:r>
            <a:r>
              <a:rPr lang="en-US" dirty="0" smtClean="0">
                <a:ea typeface="Cambria Math" pitchFamily="18" charset="0"/>
                <a:cs typeface="Cambria Math" pitchFamily="18" charset="0"/>
              </a:rPr>
              <a:t>  indicates that </a:t>
            </a:r>
            <a:r>
              <a:rPr lang="en-US" i="1" dirty="0" smtClean="0">
                <a:ea typeface="Cambria Math" pitchFamily="18" charset="0"/>
                <a:cs typeface="Cambria Math" pitchFamily="18" charset="0"/>
              </a:rPr>
              <a:t>S</a:t>
            </a:r>
            <a:r>
              <a:rPr lang="en-US" dirty="0" smtClean="0">
                <a:ea typeface="Cambria Math" pitchFamily="18" charset="0"/>
                <a:cs typeface="Cambria Math" pitchFamily="18" charset="0"/>
              </a:rPr>
              <a:t> and </a:t>
            </a:r>
            <a:r>
              <a:rPr lang="en-US" i="1" dirty="0" smtClean="0">
                <a:ea typeface="Cambria Math" pitchFamily="18" charset="0"/>
                <a:cs typeface="Cambria Math" pitchFamily="18" charset="0"/>
              </a:rPr>
              <a:t>T</a:t>
            </a:r>
            <a:r>
              <a:rPr lang="en-US" dirty="0" smtClean="0">
                <a:ea typeface="Cambria Math" pitchFamily="18" charset="0"/>
                <a:cs typeface="Cambria Math" pitchFamily="18" charset="0"/>
              </a:rPr>
              <a:t>  are logically equivalent. </a:t>
            </a:r>
          </a:p>
          <a:p>
            <a:r>
              <a:rPr lang="en-US" b="1" dirty="0" smtClean="0">
                <a:ea typeface="Cambria Math" pitchFamily="18" charset="0"/>
                <a:cs typeface="Cambria Math" pitchFamily="18" charset="0"/>
              </a:rPr>
              <a:t>Example</a:t>
            </a:r>
            <a:r>
              <a:rPr lang="en-US" dirty="0" smtClean="0">
                <a:ea typeface="Cambria Math" pitchFamily="18" charset="0"/>
                <a:cs typeface="Cambria Math" pitchFamily="18" charset="0"/>
              </a:rPr>
              <a:t>: ∀x(P(x) ∧ Q(x)) ≡∀</a:t>
            </a:r>
            <a:r>
              <a:rPr lang="en-US" dirty="0" err="1" smtClean="0">
                <a:ea typeface="Cambria Math" pitchFamily="18" charset="0"/>
                <a:cs typeface="Cambria Math" pitchFamily="18" charset="0"/>
              </a:rPr>
              <a:t>xP</a:t>
            </a:r>
            <a:r>
              <a:rPr lang="en-US" dirty="0" smtClean="0">
                <a:ea typeface="Cambria Math" pitchFamily="18" charset="0"/>
                <a:cs typeface="Cambria Math" pitchFamily="18" charset="0"/>
              </a:rPr>
              <a:t>(x) ∧∀</a:t>
            </a:r>
            <a:r>
              <a:rPr lang="en-US" dirty="0" err="1" smtClean="0">
                <a:ea typeface="Cambria Math" pitchFamily="18" charset="0"/>
                <a:cs typeface="Cambria Math" pitchFamily="18" charset="0"/>
              </a:rPr>
              <a:t>xQ</a:t>
            </a:r>
            <a:r>
              <a:rPr lang="en-US" dirty="0" smtClean="0">
                <a:ea typeface="Cambria Math" pitchFamily="18" charset="0"/>
                <a:cs typeface="Cambria Math" pitchFamily="18" charset="0"/>
              </a:rPr>
              <a:t>(x).</a:t>
            </a:r>
            <a:endParaRPr lang="en-U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Thinking about Quantifiers as Conjunctions and Disjunctions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428625" y="1571625"/>
            <a:ext cx="8501063" cy="1643063"/>
          </a:xfrm>
        </p:spPr>
        <p:txBody>
          <a:bodyPr/>
          <a:lstStyle/>
          <a:p>
            <a:r>
              <a:rPr lang="en-US" sz="2100" dirty="0" smtClean="0">
                <a:sym typeface="Symbol" pitchFamily="18" charset="2"/>
              </a:rPr>
              <a:t>If </a:t>
            </a:r>
            <a:r>
              <a:rPr lang="en-US" sz="2100" i="1" dirty="0" smtClean="0">
                <a:sym typeface="Symbol" pitchFamily="18" charset="2"/>
              </a:rPr>
              <a:t>U</a:t>
            </a:r>
            <a:r>
              <a:rPr lang="en-US" sz="2100" dirty="0" smtClean="0">
                <a:sym typeface="Symbol" pitchFamily="18" charset="2"/>
              </a:rPr>
              <a:t> consists of the integers </a:t>
            </a:r>
            <a:r>
              <a:rPr lang="en-US" sz="2100" dirty="0" smtClean="0">
                <a:ea typeface="Cambria Math" pitchFamily="18" charset="0"/>
                <a:cs typeface="Cambria Math" pitchFamily="18" charset="0"/>
                <a:sym typeface="Symbol" pitchFamily="18" charset="2"/>
              </a:rPr>
              <a:t>1</a:t>
            </a:r>
            <a:r>
              <a:rPr lang="en-US" sz="2100" dirty="0" smtClean="0">
                <a:sym typeface="Symbol" pitchFamily="18" charset="2"/>
              </a:rPr>
              <a:t>,</a:t>
            </a:r>
            <a:r>
              <a:rPr lang="en-US" sz="2100" dirty="0" smtClean="0">
                <a:ea typeface="Cambria Math" pitchFamily="18" charset="0"/>
                <a:cs typeface="Cambria Math" pitchFamily="18" charset="0"/>
                <a:sym typeface="Symbol" pitchFamily="18" charset="2"/>
              </a:rPr>
              <a:t>2</a:t>
            </a:r>
            <a:r>
              <a:rPr lang="en-US" sz="2100" dirty="0" smtClean="0">
                <a:sym typeface="Symbol" pitchFamily="18" charset="2"/>
              </a:rPr>
              <a:t>, and </a:t>
            </a:r>
            <a:r>
              <a:rPr lang="en-US" sz="2100" dirty="0" smtClean="0">
                <a:ea typeface="Cambria Math" pitchFamily="18" charset="0"/>
                <a:cs typeface="Cambria Math" pitchFamily="18" charset="0"/>
                <a:sym typeface="Symbol" pitchFamily="18" charset="2"/>
              </a:rPr>
              <a:t>3</a:t>
            </a:r>
            <a:r>
              <a:rPr lang="en-US" sz="2100" dirty="0" smtClean="0">
                <a:sym typeface="Symbol" pitchFamily="18" charset="2"/>
              </a:rPr>
              <a:t>:</a:t>
            </a:r>
          </a:p>
          <a:p>
            <a:pPr>
              <a:buFont typeface="Wingdings" pitchFamily="2" charset="2"/>
              <a:buNone/>
            </a:pPr>
            <a:endParaRPr lang="en-US" sz="2100" dirty="0" smtClean="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endParaRPr lang="en-US" sz="2100" dirty="0" smtClean="0">
              <a:sym typeface="Symbol" pitchFamily="18" charset="2"/>
            </a:endParaRPr>
          </a:p>
          <a:p>
            <a:pPr lvl="2"/>
            <a:endParaRPr lang="en-US" dirty="0" smtClean="0"/>
          </a:p>
        </p:txBody>
      </p:sp>
      <p:pic>
        <p:nvPicPr>
          <p:cNvPr id="2867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2500313" y="2527298"/>
            <a:ext cx="3214687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7" name="Picture 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2500313" y="2955923"/>
            <a:ext cx="3286125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Negating Quantified Expressions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Consider </a:t>
            </a:r>
            <a:r>
              <a:rPr lang="en-US" sz="2000" i="1" dirty="0" smtClean="0">
                <a:ea typeface="Cambria Math" pitchFamily="18" charset="0"/>
                <a:cs typeface="Cambria Math" pitchFamily="18" charset="0"/>
                <a:sym typeface="Symbol" pitchFamily="18" charset="2"/>
              </a:rPr>
              <a:t>x J(x)</a:t>
            </a:r>
            <a:endParaRPr lang="en-US" sz="2000" dirty="0" smtClean="0"/>
          </a:p>
          <a:p>
            <a:pPr marL="849313" lvl="1" indent="-457200">
              <a:buFontTx/>
              <a:buNone/>
            </a:pPr>
            <a:r>
              <a:rPr lang="en-US" dirty="0" smtClean="0"/>
              <a:t>“Every student in your class has taken a course in Java.”</a:t>
            </a:r>
          </a:p>
          <a:p>
            <a:pPr marL="857250" lvl="3" indent="0">
              <a:spcBef>
                <a:spcPct val="0"/>
              </a:spcBef>
              <a:buFontTx/>
              <a:buNone/>
            </a:pPr>
            <a:endParaRPr lang="en-US" dirty="0" smtClean="0"/>
          </a:p>
          <a:p>
            <a:pPr marL="857250" lvl="3" indent="0">
              <a:spcBef>
                <a:spcPct val="0"/>
              </a:spcBef>
            </a:pPr>
            <a:r>
              <a:rPr lang="en-US" i="1" dirty="0" smtClean="0">
                <a:ea typeface="Cambria Math" pitchFamily="18" charset="0"/>
                <a:cs typeface="Cambria Math" pitchFamily="18" charset="0"/>
                <a:sym typeface="Symbol" pitchFamily="18" charset="2"/>
              </a:rPr>
              <a:t>J(x)</a:t>
            </a:r>
            <a:r>
              <a:rPr lang="en-US" dirty="0" smtClean="0"/>
              <a:t>  is “x has taken a course in Java”  </a:t>
            </a:r>
          </a:p>
          <a:p>
            <a:pPr marL="857250" lvl="3" indent="0">
              <a:spcBef>
                <a:spcPct val="0"/>
              </a:spcBef>
            </a:pPr>
            <a:r>
              <a:rPr lang="en-US" dirty="0" smtClean="0"/>
              <a:t>The domain is students in your class.</a:t>
            </a:r>
          </a:p>
          <a:p>
            <a:pPr marL="857250" lvl="3" indent="0">
              <a:spcBef>
                <a:spcPct val="0"/>
              </a:spcBef>
              <a:buFontTx/>
              <a:buNone/>
            </a:pPr>
            <a:r>
              <a:rPr lang="en-US" dirty="0" smtClean="0"/>
              <a:t> </a:t>
            </a:r>
          </a:p>
          <a:p>
            <a:r>
              <a:rPr lang="en-US" sz="2000" dirty="0" smtClean="0"/>
              <a:t>Negating the original statement gives “It is not the case that every student in your class has taken Java.” This implies that “There is a student in your class who has not taken Java.”</a:t>
            </a:r>
          </a:p>
          <a:p>
            <a:endParaRPr lang="en-US" sz="2000" dirty="0" smtClean="0"/>
          </a:p>
          <a:p>
            <a:r>
              <a:rPr lang="en-US" sz="2000" dirty="0" smtClean="0"/>
              <a:t>The negation of </a:t>
            </a:r>
            <a:r>
              <a:rPr lang="en-US" sz="2000" i="1" dirty="0" smtClean="0">
                <a:ea typeface="Cambria Math" pitchFamily="18" charset="0"/>
                <a:cs typeface="Cambria Math" pitchFamily="18" charset="0"/>
                <a:sym typeface="Symbol" pitchFamily="18" charset="2"/>
              </a:rPr>
              <a:t>x J(x) is x ¬J(x) </a:t>
            </a:r>
            <a:endParaRPr lang="en-US" sz="2000" dirty="0" smtClean="0"/>
          </a:p>
          <a:p>
            <a:pPr marL="857250" lvl="3" indent="0">
              <a:buFont typeface="Wingdings" pitchFamily="2" charset="2"/>
              <a:buNone/>
            </a:pPr>
            <a:r>
              <a:rPr lang="en-US" i="1" dirty="0" smtClean="0">
                <a:ea typeface="Cambria Math" pitchFamily="18" charset="0"/>
                <a:cs typeface="Cambria Math" pitchFamily="18" charset="0"/>
                <a:sym typeface="Symbol" pitchFamily="18" charset="2"/>
              </a:rPr>
              <a:t>     </a:t>
            </a:r>
            <a:r>
              <a:rPr lang="en-US" dirty="0" smtClean="0">
                <a:ea typeface="Cambria Math" pitchFamily="18" charset="0"/>
                <a:cs typeface="Cambria Math" pitchFamily="18" charset="0"/>
                <a:sym typeface="Symbol" pitchFamily="18" charset="2"/>
              </a:rPr>
              <a:t>Symbolically</a:t>
            </a:r>
            <a:r>
              <a:rPr lang="en-US" i="1" dirty="0" smtClean="0">
                <a:ea typeface="Cambria Math" pitchFamily="18" charset="0"/>
                <a:cs typeface="Cambria Math" pitchFamily="18" charset="0"/>
                <a:sym typeface="Symbol" pitchFamily="18" charset="2"/>
              </a:rPr>
              <a:t>  ¬x J(x) ≡ x ¬J(x)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 Morgan’s Laws for Quantifiers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357188" y="1357313"/>
            <a:ext cx="8501062" cy="2428875"/>
          </a:xfrm>
        </p:spPr>
        <p:txBody>
          <a:bodyPr/>
          <a:lstStyle/>
          <a:p>
            <a:r>
              <a:rPr lang="en-US" sz="2000" smtClean="0"/>
              <a:t>The reasoning in the table shows that:</a:t>
            </a:r>
          </a:p>
          <a:p>
            <a:endParaRPr lang="en-US" sz="2000" smtClean="0"/>
          </a:p>
          <a:p>
            <a:endParaRPr lang="en-US" sz="2000" smtClean="0"/>
          </a:p>
          <a:p>
            <a:endParaRPr lang="en-US" sz="2000" smtClean="0"/>
          </a:p>
          <a:p>
            <a:r>
              <a:rPr lang="en-US" sz="2000" smtClean="0"/>
              <a:t>These are important. You will use these. </a:t>
            </a:r>
          </a:p>
        </p:txBody>
      </p:sp>
      <p:pic>
        <p:nvPicPr>
          <p:cNvPr id="30724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2643188" y="1928813"/>
            <a:ext cx="2714625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5" name="Picture 7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2643188" y="2428875"/>
            <a:ext cx="2714625" cy="3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Translation from English to Logic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b="1" dirty="0" smtClean="0"/>
              <a:t>Examples</a:t>
            </a:r>
            <a:r>
              <a:rPr lang="en-US" dirty="0" smtClean="0"/>
              <a:t>:</a:t>
            </a:r>
          </a:p>
          <a:p>
            <a:pPr lvl="1">
              <a:buFont typeface="Times New Roman" pitchFamily="18" charset="0"/>
              <a:buAutoNum type="arabicPeriod"/>
            </a:pPr>
            <a:r>
              <a:rPr lang="en-US" dirty="0" smtClean="0"/>
              <a:t>“Some student in this class has visited Mexico.”</a:t>
            </a:r>
          </a:p>
          <a:p>
            <a:pPr marL="1249363" lvl="2" indent="-457200">
              <a:buFontTx/>
              <a:buNone/>
            </a:pPr>
            <a:r>
              <a:rPr lang="en-US" dirty="0" smtClean="0"/>
              <a:t>   </a:t>
            </a:r>
            <a:r>
              <a:rPr lang="en-US" b="1" dirty="0" smtClean="0"/>
              <a:t>Solution</a:t>
            </a:r>
            <a:r>
              <a:rPr lang="en-US" dirty="0" smtClean="0"/>
              <a:t>: Let </a:t>
            </a:r>
            <a:r>
              <a:rPr lang="en-US" i="1" dirty="0" smtClean="0"/>
              <a:t>M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denote “</a:t>
            </a:r>
            <a:r>
              <a:rPr lang="en-US" i="1" dirty="0" smtClean="0"/>
              <a:t>x</a:t>
            </a:r>
            <a:r>
              <a:rPr lang="en-US" dirty="0" smtClean="0"/>
              <a:t> has visited Mexico” and </a:t>
            </a:r>
            <a:r>
              <a:rPr lang="en-US" i="1" dirty="0" smtClean="0"/>
              <a:t>S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denote “</a:t>
            </a:r>
            <a:r>
              <a:rPr lang="en-US" i="1" dirty="0" smtClean="0"/>
              <a:t>x</a:t>
            </a:r>
            <a:r>
              <a:rPr lang="en-US" dirty="0" smtClean="0"/>
              <a:t> is a student in this class,”  and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Cambria Math" pitchFamily="18" charset="0"/>
                <a:sym typeface="Symbol" pitchFamily="18" charset="2"/>
              </a:rPr>
              <a:t>U  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Cambria Math" pitchFamily="18" charset="0"/>
                <a:sym typeface="Symbol" pitchFamily="18" charset="2"/>
              </a:rPr>
              <a:t>be all people.</a:t>
            </a:r>
            <a:endParaRPr lang="en-US" dirty="0" smtClean="0"/>
          </a:p>
          <a:p>
            <a:pPr marL="1249363" lvl="2" indent="-457200">
              <a:buFontTx/>
              <a:buNone/>
            </a:pPr>
            <a:r>
              <a:rPr lang="en-US" dirty="0" smtClean="0"/>
              <a:t>                      </a:t>
            </a:r>
            <a:r>
              <a:rPr lang="en-US" dirty="0" smtClean="0">
                <a:sym typeface="Symbol" pitchFamily="18" charset="2"/>
              </a:rPr>
              <a:t>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Cambria Math" pitchFamily="18" charset="0"/>
                <a:sym typeface="Symbol" pitchFamily="18" charset="2"/>
              </a:rPr>
              <a:t>x  (S(x) 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Cambria Math" pitchFamily="18" charset="0"/>
                <a:sym typeface="Symbol" pitchFamily="18" charset="2"/>
              </a:rPr>
              <a:t>∧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Cambria Math" pitchFamily="18" charset="0"/>
                <a:sym typeface="Symbol" pitchFamily="18" charset="2"/>
              </a:rPr>
              <a:t>M(x))</a:t>
            </a:r>
            <a:endParaRPr lang="en-US" dirty="0" smtClean="0"/>
          </a:p>
          <a:p>
            <a:pPr lvl="1">
              <a:buFont typeface="Times New Roman" pitchFamily="18" charset="0"/>
              <a:buAutoNum type="arabicPeriod"/>
            </a:pPr>
            <a:r>
              <a:rPr lang="en-US" dirty="0" smtClean="0"/>
              <a:t>“Every student in this class has visited Canada or Mexico.”</a:t>
            </a:r>
          </a:p>
          <a:p>
            <a:pPr marL="1249363" lvl="2" indent="-457200">
              <a:buFontTx/>
              <a:buNone/>
            </a:pPr>
            <a:r>
              <a:rPr lang="en-US" dirty="0" smtClean="0"/>
              <a:t>  </a:t>
            </a:r>
            <a:r>
              <a:rPr lang="en-US" b="1" dirty="0" smtClean="0"/>
              <a:t>Solution</a:t>
            </a:r>
            <a:r>
              <a:rPr lang="en-US" dirty="0" smtClean="0"/>
              <a:t>: Add </a:t>
            </a:r>
            <a:r>
              <a:rPr lang="en-US" i="1" dirty="0" smtClean="0"/>
              <a:t>C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denoting “</a:t>
            </a:r>
            <a:r>
              <a:rPr lang="en-US" i="1" dirty="0" smtClean="0"/>
              <a:t>x</a:t>
            </a:r>
            <a:r>
              <a:rPr lang="en-US" dirty="0" smtClean="0"/>
              <a:t> has visited Canada.”</a:t>
            </a:r>
          </a:p>
          <a:p>
            <a:pPr marL="1249363" lvl="2" indent="-457200">
              <a:buFontTx/>
              <a:buNone/>
            </a:pPr>
            <a:r>
              <a:rPr lang="en-US" i="1" dirty="0" smtClean="0">
                <a:latin typeface="Cambria Math" pitchFamily="18" charset="0"/>
                <a:ea typeface="Cambria Math" pitchFamily="18" charset="0"/>
                <a:cs typeface="Cambria Math" pitchFamily="18" charset="0"/>
                <a:sym typeface="Symbol" pitchFamily="18" charset="2"/>
              </a:rPr>
              <a:t>                    x (S(x)→ (M(x)∨C(x)))</a:t>
            </a:r>
            <a:endParaRPr lang="en-US" i="1" dirty="0" smtClean="0">
              <a:latin typeface="Cambria Math" pitchFamily="18" charset="0"/>
              <a:ea typeface="Cambria Math" pitchFamily="18" charset="0"/>
              <a:cs typeface="Cambria Math" pitchFamily="18" charset="0"/>
            </a:endParaRP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System Specification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88" y="1214438"/>
            <a:ext cx="8229600" cy="4389437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000" dirty="0" smtClean="0"/>
              <a:t>Predicate logic is used for specifying properties that systems must satisfy.</a:t>
            </a:r>
          </a:p>
          <a:p>
            <a:pPr>
              <a:defRPr/>
            </a:pPr>
            <a:r>
              <a:rPr lang="en-US" sz="2000" dirty="0" smtClean="0"/>
              <a:t>For example, translate into predicate logic:</a:t>
            </a:r>
          </a:p>
          <a:p>
            <a:pPr lvl="1">
              <a:defRPr/>
            </a:pPr>
            <a:r>
              <a:rPr lang="en-US" dirty="0" smtClean="0"/>
              <a:t>“Every mail message larger than one megabyte will be compressed.”</a:t>
            </a:r>
          </a:p>
          <a:p>
            <a:pPr lvl="1">
              <a:defRPr/>
            </a:pPr>
            <a:r>
              <a:rPr lang="en-US" dirty="0" smtClean="0"/>
              <a:t>“If a user is active, at least one network link will be available.”</a:t>
            </a:r>
          </a:p>
          <a:p>
            <a:pPr>
              <a:defRPr/>
            </a:pPr>
            <a:r>
              <a:rPr lang="en-US" sz="2000" dirty="0" smtClean="0"/>
              <a:t>Decide on predicates and domains (left implicit here) for the variables:</a:t>
            </a:r>
          </a:p>
          <a:p>
            <a:pPr lvl="1">
              <a:defRPr/>
            </a:pPr>
            <a:r>
              <a:rPr lang="en-US" sz="1800" dirty="0" smtClean="0"/>
              <a:t>Let </a:t>
            </a:r>
            <a:r>
              <a:rPr lang="en-US" sz="1800" i="1" dirty="0" smtClean="0"/>
              <a:t>L</a:t>
            </a:r>
            <a:r>
              <a:rPr lang="en-US" sz="1800" dirty="0" smtClean="0"/>
              <a:t>(</a:t>
            </a:r>
            <a:r>
              <a:rPr lang="en-US" sz="1800" i="1" dirty="0" smtClean="0"/>
              <a:t>m</a:t>
            </a:r>
            <a:r>
              <a:rPr lang="en-US" sz="1800" dirty="0" smtClean="0"/>
              <a:t>, </a:t>
            </a:r>
            <a:r>
              <a:rPr lang="en-US" sz="1800" i="1" dirty="0" smtClean="0"/>
              <a:t>y</a:t>
            </a:r>
            <a:r>
              <a:rPr lang="en-US" sz="1800" dirty="0" smtClean="0"/>
              <a:t>) be “Mail message </a:t>
            </a:r>
            <a:r>
              <a:rPr lang="en-US" sz="1800" i="1" dirty="0" smtClean="0"/>
              <a:t>m</a:t>
            </a:r>
            <a:r>
              <a:rPr lang="en-US" sz="1800" dirty="0" smtClean="0"/>
              <a:t> is larger than </a:t>
            </a:r>
            <a:r>
              <a:rPr lang="en-US" sz="1800" i="1" dirty="0" smtClean="0"/>
              <a:t>y</a:t>
            </a:r>
            <a:r>
              <a:rPr lang="en-US" sz="1800" dirty="0" smtClean="0"/>
              <a:t> megabytes.”</a:t>
            </a:r>
          </a:p>
          <a:p>
            <a:pPr lvl="1">
              <a:defRPr/>
            </a:pPr>
            <a:r>
              <a:rPr lang="en-US" sz="1800" dirty="0" smtClean="0"/>
              <a:t>Let </a:t>
            </a:r>
            <a:r>
              <a:rPr lang="en-US" sz="1800" i="1" dirty="0" smtClean="0"/>
              <a:t>C</a:t>
            </a:r>
            <a:r>
              <a:rPr lang="en-US" sz="1800" dirty="0" smtClean="0"/>
              <a:t>(</a:t>
            </a:r>
            <a:r>
              <a:rPr lang="en-US" sz="1800" i="1" dirty="0" smtClean="0"/>
              <a:t>m</a:t>
            </a:r>
            <a:r>
              <a:rPr lang="en-US" sz="1800" dirty="0" smtClean="0"/>
              <a:t>) denote “Mail message </a:t>
            </a:r>
            <a:r>
              <a:rPr lang="en-US" sz="1800" i="1" dirty="0" smtClean="0"/>
              <a:t>m</a:t>
            </a:r>
            <a:r>
              <a:rPr lang="en-US" sz="1800" dirty="0" smtClean="0"/>
              <a:t> will be compressed.”</a:t>
            </a:r>
          </a:p>
          <a:p>
            <a:pPr lvl="1">
              <a:defRPr/>
            </a:pPr>
            <a:r>
              <a:rPr lang="en-US" sz="1800" dirty="0" smtClean="0"/>
              <a:t>Let </a:t>
            </a:r>
            <a:r>
              <a:rPr lang="en-US" sz="1800" i="1" dirty="0" smtClean="0"/>
              <a:t>A</a:t>
            </a:r>
            <a:r>
              <a:rPr lang="en-US" sz="1800" dirty="0" smtClean="0"/>
              <a:t>(</a:t>
            </a:r>
            <a:r>
              <a:rPr lang="en-US" sz="1800" i="1" dirty="0" smtClean="0"/>
              <a:t>u</a:t>
            </a:r>
            <a:r>
              <a:rPr lang="en-US" sz="1800" dirty="0" smtClean="0"/>
              <a:t>) represent “User </a:t>
            </a:r>
            <a:r>
              <a:rPr lang="en-US" sz="1800" i="1" dirty="0" smtClean="0"/>
              <a:t>u</a:t>
            </a:r>
            <a:r>
              <a:rPr lang="en-US" sz="1800" dirty="0" smtClean="0"/>
              <a:t> is active.”</a:t>
            </a:r>
          </a:p>
          <a:p>
            <a:pPr lvl="1">
              <a:defRPr/>
            </a:pPr>
            <a:r>
              <a:rPr lang="en-US" sz="1800" dirty="0" smtClean="0"/>
              <a:t>Let </a:t>
            </a:r>
            <a:r>
              <a:rPr lang="en-US" sz="1800" i="1" dirty="0" smtClean="0"/>
              <a:t>S</a:t>
            </a:r>
            <a:r>
              <a:rPr lang="en-US" sz="1800" dirty="0" smtClean="0"/>
              <a:t>(</a:t>
            </a:r>
            <a:r>
              <a:rPr lang="en-US" sz="1800" i="1" dirty="0" smtClean="0"/>
              <a:t>n, x</a:t>
            </a:r>
            <a:r>
              <a:rPr lang="en-US" sz="1800" dirty="0" smtClean="0"/>
              <a:t>) represent “Network link </a:t>
            </a:r>
            <a:r>
              <a:rPr lang="en-US" sz="1800" i="1" dirty="0" smtClean="0"/>
              <a:t>n</a:t>
            </a:r>
            <a:r>
              <a:rPr lang="en-US" sz="1800" dirty="0" smtClean="0"/>
              <a:t> is state </a:t>
            </a:r>
            <a:r>
              <a:rPr lang="en-US" sz="1800" i="1" dirty="0" smtClean="0"/>
              <a:t>x</a:t>
            </a:r>
            <a:r>
              <a:rPr lang="en-US" sz="1800" dirty="0" smtClean="0"/>
              <a:t>.</a:t>
            </a:r>
          </a:p>
          <a:p>
            <a:pPr>
              <a:defRPr/>
            </a:pPr>
            <a:r>
              <a:rPr lang="en-US" sz="2000" dirty="0" smtClean="0"/>
              <a:t>Now we have:</a:t>
            </a:r>
          </a:p>
          <a:p>
            <a:pPr>
              <a:defRPr/>
            </a:pPr>
            <a:endParaRPr lang="en-US" sz="2000" dirty="0" smtClean="0"/>
          </a:p>
          <a:p>
            <a:pPr>
              <a:buFont typeface="Wingdings" pitchFamily="2" charset="2"/>
              <a:buNone/>
              <a:defRPr/>
            </a:pPr>
            <a:endParaRPr lang="en-US" sz="2000" dirty="0" smtClean="0"/>
          </a:p>
          <a:p>
            <a:pPr>
              <a:defRPr/>
            </a:pPr>
            <a:endParaRPr lang="en-US" sz="2000" dirty="0" smtClean="0"/>
          </a:p>
          <a:p>
            <a:pPr>
              <a:defRPr/>
            </a:pPr>
            <a:endParaRPr lang="en-US" sz="2000" dirty="0" smtClean="0"/>
          </a:p>
          <a:p>
            <a:pPr>
              <a:defRPr/>
            </a:pPr>
            <a:endParaRPr lang="en-US" sz="2000" dirty="0" smtClean="0"/>
          </a:p>
          <a:p>
            <a:pPr lvl="1">
              <a:buFontTx/>
              <a:buNone/>
              <a:defRPr/>
            </a:pPr>
            <a:endParaRPr lang="en-US" dirty="0" smtClean="0"/>
          </a:p>
        </p:txBody>
      </p:sp>
      <p:pic>
        <p:nvPicPr>
          <p:cNvPr id="32772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2714625" y="5500688"/>
            <a:ext cx="2973388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3" name="Picture 5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2571750" y="5929313"/>
            <a:ext cx="3987800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Lewis Carroll Example</a:t>
            </a:r>
          </a:p>
        </p:txBody>
      </p:sp>
      <p:sp>
        <p:nvSpPr>
          <p:cNvPr id="33795" name="Content Placeholder 4"/>
          <p:cNvSpPr>
            <a:spLocks noGrp="1"/>
          </p:cNvSpPr>
          <p:nvPr>
            <p:ph idx="1"/>
          </p:nvPr>
        </p:nvSpPr>
        <p:spPr>
          <a:xfrm>
            <a:off x="357188" y="1357313"/>
            <a:ext cx="8501062" cy="350043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 dirty="0" smtClean="0"/>
              <a:t>The first two are called </a:t>
            </a:r>
            <a:r>
              <a:rPr lang="en-US" sz="1800" i="1" dirty="0" smtClean="0"/>
              <a:t>premises</a:t>
            </a:r>
            <a:r>
              <a:rPr lang="en-US" sz="1800" dirty="0" smtClean="0"/>
              <a:t> and the third is called the </a:t>
            </a:r>
            <a:r>
              <a:rPr lang="en-US" sz="1800" i="1" dirty="0" smtClean="0"/>
              <a:t>conclusion</a:t>
            </a:r>
            <a:r>
              <a:rPr lang="en-US" sz="1800" dirty="0" smtClean="0"/>
              <a:t>. </a:t>
            </a:r>
          </a:p>
          <a:p>
            <a:pPr marL="1706563" lvl="3" indent="-457200">
              <a:lnSpc>
                <a:spcPct val="80000"/>
              </a:lnSpc>
              <a:buFont typeface="Times New Roman" pitchFamily="18" charset="0"/>
              <a:buAutoNum type="arabicPeriod"/>
            </a:pPr>
            <a:r>
              <a:rPr lang="en-US" dirty="0" smtClean="0"/>
              <a:t>“All lions are fierce.”</a:t>
            </a:r>
          </a:p>
          <a:p>
            <a:pPr marL="1706563" lvl="3" indent="-457200">
              <a:lnSpc>
                <a:spcPct val="80000"/>
              </a:lnSpc>
              <a:buFont typeface="Times New Roman" pitchFamily="18" charset="0"/>
              <a:buAutoNum type="arabicPeriod"/>
            </a:pPr>
            <a:r>
              <a:rPr lang="en-US" dirty="0" smtClean="0"/>
              <a:t>“Some lions do not drink coffee.”</a:t>
            </a:r>
          </a:p>
          <a:p>
            <a:pPr marL="1706563" lvl="3" indent="-457200">
              <a:lnSpc>
                <a:spcPct val="80000"/>
              </a:lnSpc>
              <a:buFont typeface="Times New Roman" pitchFamily="18" charset="0"/>
              <a:buAutoNum type="arabicPeriod"/>
            </a:pPr>
            <a:r>
              <a:rPr lang="en-US" dirty="0" smtClean="0"/>
              <a:t>“Some fierce creatures do not drink coffee.”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/>
              <a:t>     Let P(x), Q(x), and R(x) be the propositional functions “x is a lion,” “x is fierce,” and “x drinks coffee,” respectively. Assuming that the domain consists of all creatures, express the statements in the argument using </a:t>
            </a:r>
            <a:r>
              <a:rPr lang="en-US" sz="1800" dirty="0" err="1" smtClean="0"/>
              <a:t>quantiﬁers</a:t>
            </a:r>
            <a:r>
              <a:rPr lang="en-US" sz="1800" dirty="0" smtClean="0"/>
              <a:t> and P(x), Q(x), and R(x).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800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/>
              <a:t>Solution:</a:t>
            </a:r>
          </a:p>
          <a:p>
            <a:pPr marL="1706563" lvl="3" indent="-457200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1500" i="1" dirty="0" smtClean="0">
                <a:ea typeface="Cambria Math" pitchFamily="18" charset="0"/>
                <a:cs typeface="Cambria Math" pitchFamily="18" charset="0"/>
                <a:sym typeface="Symbol" pitchFamily="18" charset="2"/>
              </a:rPr>
              <a:t>x (P(x)→ Q(x))</a:t>
            </a:r>
          </a:p>
          <a:p>
            <a:pPr marL="1706563" lvl="3" indent="-457200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1500" dirty="0" smtClean="0">
                <a:sym typeface="Symbol" pitchFamily="18" charset="2"/>
              </a:rPr>
              <a:t></a:t>
            </a:r>
            <a:r>
              <a:rPr lang="en-US" sz="1500" i="1" dirty="0" smtClean="0">
                <a:ea typeface="Cambria Math" pitchFamily="18" charset="0"/>
                <a:cs typeface="Cambria Math" pitchFamily="18" charset="0"/>
                <a:sym typeface="Symbol" pitchFamily="18" charset="2"/>
              </a:rPr>
              <a:t>x (P(x) </a:t>
            </a:r>
            <a:r>
              <a:rPr lang="en-US" sz="1500" dirty="0" smtClean="0">
                <a:ea typeface="Cambria Math" pitchFamily="18" charset="0"/>
                <a:cs typeface="Cambria Math" pitchFamily="18" charset="0"/>
                <a:sym typeface="Symbol" pitchFamily="18" charset="2"/>
              </a:rPr>
              <a:t>∧ ¬</a:t>
            </a:r>
            <a:r>
              <a:rPr lang="en-US" sz="1500" i="1" dirty="0" smtClean="0">
                <a:ea typeface="Cambria Math" pitchFamily="18" charset="0"/>
                <a:cs typeface="Cambria Math" pitchFamily="18" charset="0"/>
                <a:sym typeface="Symbol" pitchFamily="18" charset="2"/>
              </a:rPr>
              <a:t>R(x))</a:t>
            </a:r>
          </a:p>
          <a:p>
            <a:pPr marL="1706563" lvl="3" indent="-457200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1500" dirty="0" smtClean="0">
                <a:sym typeface="Symbol" pitchFamily="18" charset="2"/>
              </a:rPr>
              <a:t></a:t>
            </a:r>
            <a:r>
              <a:rPr lang="en-US" sz="1500" i="1" dirty="0" smtClean="0">
                <a:ea typeface="Cambria Math" pitchFamily="18" charset="0"/>
                <a:cs typeface="Cambria Math" pitchFamily="18" charset="0"/>
                <a:sym typeface="Symbol" pitchFamily="18" charset="2"/>
              </a:rPr>
              <a:t>x (Q(x) </a:t>
            </a:r>
            <a:r>
              <a:rPr lang="en-US" sz="1500" dirty="0" smtClean="0">
                <a:ea typeface="Cambria Math" pitchFamily="18" charset="0"/>
                <a:cs typeface="Cambria Math" pitchFamily="18" charset="0"/>
                <a:sym typeface="Symbol" pitchFamily="18" charset="2"/>
              </a:rPr>
              <a:t>∧ ¬</a:t>
            </a:r>
            <a:r>
              <a:rPr lang="en-US" sz="1500" i="1" dirty="0" smtClean="0">
                <a:ea typeface="Cambria Math" pitchFamily="18" charset="0"/>
                <a:cs typeface="Cambria Math" pitchFamily="18" charset="0"/>
                <a:sym typeface="Symbol" pitchFamily="18" charset="2"/>
              </a:rPr>
              <a:t>R(x))</a:t>
            </a:r>
          </a:p>
          <a:p>
            <a:pPr marL="849313" lvl="1" indent="-457200">
              <a:lnSpc>
                <a:spcPct val="80000"/>
              </a:lnSpc>
              <a:buFont typeface="Times New Roman" pitchFamily="18" charset="0"/>
              <a:buAutoNum type="arabicPeriod"/>
            </a:pPr>
            <a:endParaRPr lang="en-US" sz="19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5000625" y="5072063"/>
            <a:ext cx="2106666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Comic Sans MS" pitchFamily="66" charset="0"/>
              </a:rPr>
              <a:t>∃x(P(x) →¬R(x))</a:t>
            </a:r>
          </a:p>
        </p:txBody>
      </p:sp>
      <p:sp>
        <p:nvSpPr>
          <p:cNvPr id="7" name="Rectangle 6"/>
          <p:cNvSpPr/>
          <p:nvPr/>
        </p:nvSpPr>
        <p:spPr>
          <a:xfrm>
            <a:off x="5000625" y="5643563"/>
            <a:ext cx="2262158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Comic Sans MS" pitchFamily="66" charset="0"/>
              </a:rPr>
              <a:t>∃x(Q(x) →¬R(x)).</a:t>
            </a:r>
          </a:p>
        </p:txBody>
      </p:sp>
      <p:cxnSp>
        <p:nvCxnSpPr>
          <p:cNvPr id="9" name="Straight Arrow Connector 8"/>
          <p:cNvCxnSpPr>
            <a:cxnSpLocks noChangeShapeType="1"/>
          </p:cNvCxnSpPr>
          <p:nvPr/>
        </p:nvCxnSpPr>
        <p:spPr bwMode="auto">
          <a:xfrm>
            <a:off x="3643313" y="4143375"/>
            <a:ext cx="1357312" cy="928688"/>
          </a:xfrm>
          <a:prstGeom prst="straightConnector1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3643313" y="4429125"/>
            <a:ext cx="1357312" cy="1214438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auto">
          <a:xfrm rot="5400000">
            <a:off x="5322094" y="4750594"/>
            <a:ext cx="1714500" cy="1643062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auto">
          <a:xfrm rot="16200000" flipH="1">
            <a:off x="5286376" y="4714875"/>
            <a:ext cx="1714500" cy="1571625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286644" y="4143375"/>
            <a:ext cx="1214437" cy="40011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C00000"/>
                </a:solidFill>
                <a:latin typeface="Comic Sans MS" pitchFamily="66" charset="0"/>
              </a:rPr>
              <a:t>WHY?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Logic Programming (optional)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900" dirty="0" smtClean="0"/>
              <a:t>Prolog (from </a:t>
            </a:r>
            <a:r>
              <a:rPr lang="en-US" sz="1900" i="1" dirty="0" smtClean="0"/>
              <a:t>Pro</a:t>
            </a:r>
            <a:r>
              <a:rPr lang="en-US" sz="1900" dirty="0" smtClean="0"/>
              <a:t>gramming in </a:t>
            </a:r>
            <a:r>
              <a:rPr lang="en-US" sz="1900" i="1" dirty="0" smtClean="0"/>
              <a:t>Log</a:t>
            </a:r>
            <a:r>
              <a:rPr lang="en-US" sz="1900" dirty="0" smtClean="0"/>
              <a:t>ic) is a programming language developed in the </a:t>
            </a:r>
            <a:r>
              <a:rPr lang="en-US" sz="1900" dirty="0" smtClean="0">
                <a:ea typeface="Cambria Math" pitchFamily="18" charset="0"/>
                <a:cs typeface="Cambria Math" pitchFamily="18" charset="0"/>
              </a:rPr>
              <a:t>1970</a:t>
            </a:r>
            <a:r>
              <a:rPr lang="en-US" sz="1900" dirty="0" smtClean="0"/>
              <a:t>s by researchers in artificial intelligence (AI).</a:t>
            </a:r>
          </a:p>
          <a:p>
            <a:r>
              <a:rPr lang="en-US" sz="1900" dirty="0" smtClean="0"/>
              <a:t>Prolog programs include </a:t>
            </a:r>
            <a:r>
              <a:rPr lang="en-US" sz="1900" i="1" dirty="0" smtClean="0"/>
              <a:t>Prolog facts </a:t>
            </a:r>
            <a:r>
              <a:rPr lang="en-US" sz="1900" dirty="0" smtClean="0"/>
              <a:t>and </a:t>
            </a:r>
            <a:r>
              <a:rPr lang="en-US" sz="1900" i="1" dirty="0" smtClean="0"/>
              <a:t>Prolog rules</a:t>
            </a:r>
            <a:r>
              <a:rPr lang="en-US" sz="1900" dirty="0" smtClean="0"/>
              <a:t>.</a:t>
            </a:r>
          </a:p>
          <a:p>
            <a:r>
              <a:rPr lang="en-US" sz="1900" dirty="0" smtClean="0"/>
              <a:t>As an example of a set of Prolog facts consider the following:</a:t>
            </a:r>
          </a:p>
          <a:p>
            <a:pPr lvl="1">
              <a:buFontTx/>
              <a:buNone/>
            </a:pPr>
            <a:r>
              <a:rPr lang="en-US" sz="1200" dirty="0" smtClean="0">
                <a:latin typeface="Lucida Sans Typewriter" pitchFamily="49" charset="0"/>
              </a:rPr>
              <a:t>   instructor(</a:t>
            </a:r>
            <a:r>
              <a:rPr lang="en-US" sz="1200" dirty="0" err="1" smtClean="0">
                <a:latin typeface="Lucida Sans Typewriter" pitchFamily="49" charset="0"/>
              </a:rPr>
              <a:t>chan</a:t>
            </a:r>
            <a:r>
              <a:rPr lang="en-US" sz="1200" dirty="0" smtClean="0">
                <a:latin typeface="Lucida Sans Typewriter" pitchFamily="49" charset="0"/>
              </a:rPr>
              <a:t>, math273).</a:t>
            </a:r>
          </a:p>
          <a:p>
            <a:pPr lvl="1">
              <a:buFontTx/>
              <a:buNone/>
            </a:pPr>
            <a:r>
              <a:rPr lang="en-US" sz="1200" dirty="0" smtClean="0">
                <a:latin typeface="Lucida Sans Typewriter" pitchFamily="49" charset="0"/>
              </a:rPr>
              <a:t>   instructor(</a:t>
            </a:r>
            <a:r>
              <a:rPr lang="en-US" sz="1200" dirty="0" err="1" smtClean="0">
                <a:latin typeface="Lucida Sans Typewriter" pitchFamily="49" charset="0"/>
              </a:rPr>
              <a:t>patel</a:t>
            </a:r>
            <a:r>
              <a:rPr lang="en-US" sz="1200" dirty="0" smtClean="0">
                <a:latin typeface="Lucida Sans Typewriter" pitchFamily="49" charset="0"/>
              </a:rPr>
              <a:t>, ee222).</a:t>
            </a:r>
          </a:p>
          <a:p>
            <a:pPr lvl="1">
              <a:buFontTx/>
              <a:buNone/>
            </a:pPr>
            <a:r>
              <a:rPr lang="en-US" sz="1200" dirty="0" smtClean="0">
                <a:latin typeface="Lucida Sans Typewriter" pitchFamily="49" charset="0"/>
              </a:rPr>
              <a:t>   instructor(</a:t>
            </a:r>
            <a:r>
              <a:rPr lang="en-US" sz="1200" dirty="0" err="1" smtClean="0">
                <a:latin typeface="Lucida Sans Typewriter" pitchFamily="49" charset="0"/>
              </a:rPr>
              <a:t>grossman</a:t>
            </a:r>
            <a:r>
              <a:rPr lang="en-US" sz="1200" dirty="0" smtClean="0">
                <a:latin typeface="Lucida Sans Typewriter" pitchFamily="49" charset="0"/>
              </a:rPr>
              <a:t>, cs301).</a:t>
            </a:r>
          </a:p>
          <a:p>
            <a:pPr lvl="1">
              <a:buFontTx/>
              <a:buNone/>
            </a:pPr>
            <a:r>
              <a:rPr lang="en-US" sz="1200" dirty="0" smtClean="0">
                <a:latin typeface="Lucida Sans Typewriter" pitchFamily="49" charset="0"/>
              </a:rPr>
              <a:t>   enrolled(</a:t>
            </a:r>
            <a:r>
              <a:rPr lang="en-US" sz="1200" dirty="0" err="1" smtClean="0">
                <a:latin typeface="Lucida Sans Typewriter" pitchFamily="49" charset="0"/>
              </a:rPr>
              <a:t>kevin</a:t>
            </a:r>
            <a:r>
              <a:rPr lang="en-US" sz="1200" dirty="0" smtClean="0">
                <a:latin typeface="Lucida Sans Typewriter" pitchFamily="49" charset="0"/>
              </a:rPr>
              <a:t>, math273).</a:t>
            </a:r>
          </a:p>
          <a:p>
            <a:pPr lvl="1">
              <a:buFontTx/>
              <a:buNone/>
            </a:pPr>
            <a:r>
              <a:rPr lang="en-US" sz="1200" dirty="0" smtClean="0">
                <a:latin typeface="Lucida Sans Typewriter" pitchFamily="49" charset="0"/>
              </a:rPr>
              <a:t>   enrolled(</a:t>
            </a:r>
            <a:r>
              <a:rPr lang="en-US" sz="1200" dirty="0" err="1" smtClean="0">
                <a:latin typeface="Lucida Sans Typewriter" pitchFamily="49" charset="0"/>
              </a:rPr>
              <a:t>juana</a:t>
            </a:r>
            <a:r>
              <a:rPr lang="en-US" sz="1200" dirty="0" smtClean="0">
                <a:latin typeface="Lucida Sans Typewriter" pitchFamily="49" charset="0"/>
              </a:rPr>
              <a:t>, ee222).</a:t>
            </a:r>
          </a:p>
          <a:p>
            <a:pPr lvl="1">
              <a:buFontTx/>
              <a:buNone/>
            </a:pPr>
            <a:r>
              <a:rPr lang="en-US" sz="1200" dirty="0" smtClean="0">
                <a:latin typeface="Lucida Sans Typewriter" pitchFamily="49" charset="0"/>
              </a:rPr>
              <a:t>   enrolled(</a:t>
            </a:r>
            <a:r>
              <a:rPr lang="en-US" sz="1200" dirty="0" err="1" smtClean="0">
                <a:latin typeface="Lucida Sans Typewriter" pitchFamily="49" charset="0"/>
              </a:rPr>
              <a:t>juana</a:t>
            </a:r>
            <a:r>
              <a:rPr lang="en-US" sz="1200" dirty="0" smtClean="0">
                <a:latin typeface="Lucida Sans Typewriter" pitchFamily="49" charset="0"/>
              </a:rPr>
              <a:t>, cs301).</a:t>
            </a:r>
          </a:p>
          <a:p>
            <a:pPr lvl="1">
              <a:buFontTx/>
              <a:buNone/>
            </a:pPr>
            <a:r>
              <a:rPr lang="en-US" sz="1200" dirty="0" smtClean="0">
                <a:latin typeface="Lucida Sans Typewriter" pitchFamily="49" charset="0"/>
              </a:rPr>
              <a:t>   enrolled(</a:t>
            </a:r>
            <a:r>
              <a:rPr lang="en-US" sz="1200" dirty="0" err="1" smtClean="0">
                <a:latin typeface="Lucida Sans Typewriter" pitchFamily="49" charset="0"/>
              </a:rPr>
              <a:t>kiko</a:t>
            </a:r>
            <a:r>
              <a:rPr lang="en-US" sz="1200" dirty="0" smtClean="0">
                <a:latin typeface="Lucida Sans Typewriter" pitchFamily="49" charset="0"/>
              </a:rPr>
              <a:t>, math273).</a:t>
            </a:r>
          </a:p>
          <a:p>
            <a:pPr lvl="1">
              <a:buFontTx/>
              <a:buNone/>
            </a:pPr>
            <a:r>
              <a:rPr lang="en-US" sz="1200" dirty="0" smtClean="0">
                <a:latin typeface="Lucida Sans Typewriter" pitchFamily="49" charset="0"/>
              </a:rPr>
              <a:t>   enrolled(</a:t>
            </a:r>
            <a:r>
              <a:rPr lang="en-US" sz="1200" dirty="0" err="1" smtClean="0">
                <a:latin typeface="Lucida Sans Typewriter" pitchFamily="49" charset="0"/>
              </a:rPr>
              <a:t>kiko</a:t>
            </a:r>
            <a:r>
              <a:rPr lang="en-US" sz="1200" dirty="0" smtClean="0">
                <a:latin typeface="Lucida Sans Typewriter" pitchFamily="49" charset="0"/>
              </a:rPr>
              <a:t>, cs301).</a:t>
            </a:r>
          </a:p>
          <a:p>
            <a:r>
              <a:rPr lang="en-US" sz="1800" dirty="0" smtClean="0"/>
              <a:t>Here the predicates </a:t>
            </a:r>
          </a:p>
          <a:p>
            <a:pPr lvl="1"/>
            <a:r>
              <a:rPr lang="en-US" sz="1400" i="1" dirty="0" smtClean="0"/>
              <a:t>instructor(</a:t>
            </a:r>
            <a:r>
              <a:rPr lang="en-US" sz="1400" i="1" dirty="0" err="1" smtClean="0"/>
              <a:t>p,c</a:t>
            </a:r>
            <a:r>
              <a:rPr lang="en-US" sz="1400" i="1" dirty="0" smtClean="0"/>
              <a:t>)</a:t>
            </a:r>
            <a:r>
              <a:rPr lang="en-US" sz="1400" dirty="0" smtClean="0"/>
              <a:t>  represents “professor </a:t>
            </a:r>
            <a:r>
              <a:rPr lang="en-US" sz="1400" i="1" dirty="0" smtClean="0"/>
              <a:t>p </a:t>
            </a:r>
            <a:r>
              <a:rPr lang="en-US" sz="1400" dirty="0" smtClean="0"/>
              <a:t>is the instructor of course </a:t>
            </a:r>
            <a:r>
              <a:rPr lang="en-US" sz="1400" i="1" dirty="0" smtClean="0"/>
              <a:t>c.”</a:t>
            </a:r>
            <a:r>
              <a:rPr lang="en-US" sz="1400" dirty="0" smtClean="0"/>
              <a:t> </a:t>
            </a:r>
          </a:p>
          <a:p>
            <a:pPr lvl="1"/>
            <a:r>
              <a:rPr lang="en-US" sz="1400" i="1" dirty="0" smtClean="0"/>
              <a:t>enrolled(</a:t>
            </a:r>
            <a:r>
              <a:rPr lang="en-US" sz="1400" i="1" dirty="0" err="1" smtClean="0"/>
              <a:t>s,c</a:t>
            </a:r>
            <a:r>
              <a:rPr lang="en-US" sz="1400" i="1" dirty="0" smtClean="0"/>
              <a:t>)</a:t>
            </a:r>
            <a:r>
              <a:rPr lang="en-US" sz="1400" dirty="0" smtClean="0"/>
              <a:t>  represents “student </a:t>
            </a:r>
            <a:r>
              <a:rPr lang="en-US" sz="1400" i="1" dirty="0" smtClean="0"/>
              <a:t>s </a:t>
            </a:r>
            <a:r>
              <a:rPr lang="en-US" sz="1400" dirty="0" smtClean="0"/>
              <a:t>is enrolled in course </a:t>
            </a:r>
            <a:r>
              <a:rPr lang="en-US" sz="1400" i="1" dirty="0" smtClean="0"/>
              <a:t>c</a:t>
            </a:r>
            <a:r>
              <a:rPr lang="en-US" dirty="0" smtClean="0"/>
              <a:t>.”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Section Summary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Negating Quantifiers</a:t>
            </a:r>
          </a:p>
          <a:p>
            <a:pPr lvl="1"/>
            <a:r>
              <a:rPr lang="en-US" smtClean="0"/>
              <a:t>De Morgan’s Laws for Quantifiers</a:t>
            </a:r>
          </a:p>
          <a:p>
            <a:r>
              <a:rPr lang="en-US" smtClean="0"/>
              <a:t>Translating English to Logic</a:t>
            </a:r>
          </a:p>
          <a:p>
            <a:r>
              <a:rPr lang="en-US" smtClean="0"/>
              <a:t>Using Quantiﬁers in System Speciﬁcations</a:t>
            </a:r>
          </a:p>
          <a:p>
            <a:r>
              <a:rPr lang="en-US" smtClean="0"/>
              <a:t>Examples from Lewis Carroll</a:t>
            </a:r>
          </a:p>
          <a:p>
            <a:r>
              <a:rPr lang="en-US" smtClean="0"/>
              <a:t>Logic Programming (</a:t>
            </a:r>
            <a:r>
              <a:rPr lang="en-US" i="1" smtClean="0"/>
              <a:t>optional</a:t>
            </a:r>
            <a:r>
              <a:rPr lang="en-US" smtClean="0"/>
              <a:t>)</a:t>
            </a:r>
          </a:p>
          <a:p>
            <a:pPr lvl="1">
              <a:buFontTx/>
              <a:buNone/>
            </a:pPr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Logic Programming (cont)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357188" y="1357313"/>
            <a:ext cx="8501062" cy="2500312"/>
          </a:xfrm>
        </p:spPr>
        <p:txBody>
          <a:bodyPr/>
          <a:lstStyle/>
          <a:p>
            <a:r>
              <a:rPr lang="en-US" sz="1800" dirty="0" smtClean="0"/>
              <a:t>In Prolog, names beginning with an uppercase letter are variables. </a:t>
            </a:r>
          </a:p>
          <a:p>
            <a:r>
              <a:rPr lang="en-US" sz="1800" dirty="0" smtClean="0"/>
              <a:t>If we have </a:t>
            </a:r>
            <a:r>
              <a:rPr lang="en-US" sz="1800" dirty="0" err="1" smtClean="0"/>
              <a:t>apredicate</a:t>
            </a:r>
            <a:r>
              <a:rPr lang="en-US" sz="1800" dirty="0" smtClean="0"/>
              <a:t> </a:t>
            </a:r>
            <a:r>
              <a:rPr lang="en-US" sz="1800" i="1" dirty="0" smtClean="0"/>
              <a:t>teaches(</a:t>
            </a:r>
            <a:r>
              <a:rPr lang="en-US" sz="1800" i="1" dirty="0" err="1" smtClean="0"/>
              <a:t>p,s</a:t>
            </a:r>
            <a:r>
              <a:rPr lang="en-US" sz="1800" i="1" dirty="0" smtClean="0"/>
              <a:t>) </a:t>
            </a:r>
            <a:r>
              <a:rPr lang="en-US" sz="1800" dirty="0" smtClean="0"/>
              <a:t>representing “professor </a:t>
            </a:r>
            <a:r>
              <a:rPr lang="en-US" sz="1800" i="1" dirty="0" smtClean="0"/>
              <a:t>p</a:t>
            </a:r>
            <a:r>
              <a:rPr lang="en-US" sz="1800" dirty="0" smtClean="0"/>
              <a:t> teaches student </a:t>
            </a:r>
            <a:r>
              <a:rPr lang="en-US" sz="1800" i="1" dirty="0" smtClean="0"/>
              <a:t>s</a:t>
            </a:r>
            <a:r>
              <a:rPr lang="en-US" sz="1800" dirty="0" smtClean="0"/>
              <a:t>,” we can write the rule:</a:t>
            </a:r>
          </a:p>
          <a:p>
            <a:pPr lvl="1">
              <a:buFont typeface="Wingdings" pitchFamily="2" charset="2"/>
              <a:buNone/>
            </a:pPr>
            <a:r>
              <a:rPr lang="en-US" dirty="0" smtClean="0"/>
              <a:t>   </a:t>
            </a:r>
            <a:r>
              <a:rPr lang="en-US" sz="1600" i="1" dirty="0" smtClean="0">
                <a:latin typeface="Lucida Sans Typewriter" pitchFamily="49" charset="0"/>
              </a:rPr>
              <a:t>teaches(P,S)</a:t>
            </a:r>
            <a:r>
              <a:rPr lang="en-US" sz="1600" dirty="0" smtClean="0">
                <a:latin typeface="Lucida Sans Typewriter" pitchFamily="49" charset="0"/>
              </a:rPr>
              <a:t> :- </a:t>
            </a:r>
            <a:r>
              <a:rPr lang="en-US" sz="1600" i="1" dirty="0" smtClean="0">
                <a:latin typeface="Lucida Sans Typewriter" pitchFamily="49" charset="0"/>
              </a:rPr>
              <a:t>instructor(P,C)</a:t>
            </a:r>
            <a:r>
              <a:rPr lang="en-US" sz="1600" dirty="0" smtClean="0">
                <a:latin typeface="Lucida Sans Typewriter" pitchFamily="49" charset="0"/>
              </a:rPr>
              <a:t>, </a:t>
            </a:r>
            <a:r>
              <a:rPr lang="en-US" sz="1600" i="1" dirty="0" smtClean="0">
                <a:latin typeface="Lucida Sans Typewriter" pitchFamily="49" charset="0"/>
              </a:rPr>
              <a:t>enrolled(S,C)</a:t>
            </a:r>
            <a:r>
              <a:rPr lang="en-US" sz="1600" dirty="0" smtClean="0">
                <a:latin typeface="Lucida Sans Typewriter" pitchFamily="49" charset="0"/>
              </a:rPr>
              <a:t>.</a:t>
            </a:r>
          </a:p>
          <a:p>
            <a:r>
              <a:rPr lang="en-US" sz="2000" dirty="0" smtClean="0"/>
              <a:t>This Prolog rule can be viewed as equivalent to the following statement in logic (using our conventions for logical statements).</a:t>
            </a:r>
          </a:p>
          <a:p>
            <a:pPr marL="1706563" lvl="3" indent="-457200">
              <a:buFontTx/>
              <a:buNone/>
            </a:pPr>
            <a:r>
              <a:rPr lang="en-US" dirty="0" smtClean="0">
                <a:ea typeface="Cambria Math" pitchFamily="18" charset="0"/>
                <a:cs typeface="Cambria Math" pitchFamily="18" charset="0"/>
                <a:sym typeface="Symbol" pitchFamily="18" charset="2"/>
              </a:rPr>
              <a:t>p c s(I(</a:t>
            </a:r>
            <a:r>
              <a:rPr lang="en-US" dirty="0" err="1" smtClean="0">
                <a:ea typeface="Cambria Math" pitchFamily="18" charset="0"/>
                <a:cs typeface="Cambria Math" pitchFamily="18" charset="0"/>
                <a:sym typeface="Symbol" pitchFamily="18" charset="2"/>
              </a:rPr>
              <a:t>p,c</a:t>
            </a:r>
            <a:r>
              <a:rPr lang="en-US" dirty="0" smtClean="0">
                <a:ea typeface="Cambria Math" pitchFamily="18" charset="0"/>
                <a:cs typeface="Cambria Math" pitchFamily="18" charset="0"/>
                <a:sym typeface="Symbol" pitchFamily="18" charset="2"/>
              </a:rPr>
              <a:t>) ∧ E(</a:t>
            </a:r>
            <a:r>
              <a:rPr lang="en-US" dirty="0" err="1" smtClean="0">
                <a:ea typeface="Cambria Math" pitchFamily="18" charset="0"/>
                <a:cs typeface="Cambria Math" pitchFamily="18" charset="0"/>
                <a:sym typeface="Symbol" pitchFamily="18" charset="2"/>
              </a:rPr>
              <a:t>s,c</a:t>
            </a:r>
            <a:r>
              <a:rPr lang="en-US" dirty="0" smtClean="0">
                <a:ea typeface="Cambria Math" pitchFamily="18" charset="0"/>
                <a:cs typeface="Cambria Math" pitchFamily="18" charset="0"/>
                <a:sym typeface="Symbol" pitchFamily="18" charset="2"/>
              </a:rPr>
              <a:t>)) → T(</a:t>
            </a:r>
            <a:r>
              <a:rPr lang="en-US" dirty="0" err="1" smtClean="0">
                <a:ea typeface="Cambria Math" pitchFamily="18" charset="0"/>
                <a:cs typeface="Cambria Math" pitchFamily="18" charset="0"/>
                <a:sym typeface="Symbol" pitchFamily="18" charset="2"/>
              </a:rPr>
              <a:t>p,s</a:t>
            </a:r>
            <a:r>
              <a:rPr lang="en-US" dirty="0" smtClean="0">
                <a:ea typeface="Cambria Math" pitchFamily="18" charset="0"/>
                <a:cs typeface="Cambria Math" pitchFamily="18" charset="0"/>
                <a:sym typeface="Symbol" pitchFamily="18" charset="2"/>
              </a:rPr>
              <a:t>))</a:t>
            </a:r>
          </a:p>
          <a:p>
            <a:pPr>
              <a:buFont typeface="Wingdings" pitchFamily="2" charset="2"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Logic Programming (cont)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357188" y="1357313"/>
            <a:ext cx="8501062" cy="2857500"/>
          </a:xfrm>
        </p:spPr>
        <p:txBody>
          <a:bodyPr/>
          <a:lstStyle/>
          <a:p>
            <a:r>
              <a:rPr lang="en-US" sz="1800" smtClean="0"/>
              <a:t>Prolog programs are loaded into a </a:t>
            </a:r>
            <a:r>
              <a:rPr lang="en-US" sz="1800" i="1" smtClean="0"/>
              <a:t>Prolog interpreter</a:t>
            </a:r>
            <a:r>
              <a:rPr lang="en-US" sz="1800" smtClean="0"/>
              <a:t>. The interpreter receives</a:t>
            </a:r>
            <a:r>
              <a:rPr lang="en-US" sz="1800" i="1" smtClean="0"/>
              <a:t> queries </a:t>
            </a:r>
            <a:r>
              <a:rPr lang="en-US" sz="1800" smtClean="0"/>
              <a:t>and returns answers using the Prolog program. </a:t>
            </a:r>
          </a:p>
          <a:p>
            <a:r>
              <a:rPr lang="en-US" sz="1800" smtClean="0"/>
              <a:t>For example, using our program, the following query may be given: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          </a:t>
            </a:r>
            <a:r>
              <a:rPr lang="en-US" sz="1800" smtClean="0">
                <a:latin typeface="Lucida Sans Typewriter" pitchFamily="49" charset="0"/>
              </a:rPr>
              <a:t>?enrolled(kevin,math273).</a:t>
            </a:r>
          </a:p>
          <a:p>
            <a:r>
              <a:rPr lang="en-US" sz="1800" smtClean="0"/>
              <a:t>Prolog produces the response:</a:t>
            </a:r>
          </a:p>
          <a:p>
            <a:pPr>
              <a:buFont typeface="Wingdings" pitchFamily="2" charset="2"/>
              <a:buNone/>
            </a:pPr>
            <a:r>
              <a:rPr lang="en-US" sz="1800" smtClean="0"/>
              <a:t>               </a:t>
            </a:r>
            <a:r>
              <a:rPr lang="en-US" sz="1800" smtClean="0">
                <a:latin typeface="Lucida Sans Typewriter" pitchFamily="49" charset="0"/>
              </a:rPr>
              <a:t>yes</a:t>
            </a:r>
          </a:p>
          <a:p>
            <a:r>
              <a:rPr lang="en-US" sz="1800" smtClean="0"/>
              <a:t>Note that the </a:t>
            </a:r>
            <a:r>
              <a:rPr lang="en-US" sz="1800" smtClean="0">
                <a:latin typeface="Lucida Sans Typewriter" pitchFamily="49" charset="0"/>
              </a:rPr>
              <a:t>? </a:t>
            </a:r>
            <a:r>
              <a:rPr lang="en-US" sz="1800" smtClean="0"/>
              <a:t>is the prompt given by the Prolog interpreter indicating that it is ready to receive a query.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Logic Programming (cont)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The query:</a:t>
            </a:r>
          </a:p>
          <a:p>
            <a:pPr>
              <a:buFont typeface="Wingdings" pitchFamily="2" charset="2"/>
              <a:buNone/>
            </a:pPr>
            <a:r>
              <a:rPr lang="en-US" sz="1800" dirty="0" smtClean="0"/>
              <a:t>          </a:t>
            </a:r>
            <a:r>
              <a:rPr lang="en-US" sz="1800" dirty="0" smtClean="0">
                <a:latin typeface="Lucida Sans Typewriter" pitchFamily="49" charset="0"/>
              </a:rPr>
              <a:t>?enrolled(X,math273).</a:t>
            </a:r>
          </a:p>
          <a:p>
            <a:pPr>
              <a:buFont typeface="Wingdings" pitchFamily="2" charset="2"/>
              <a:buNone/>
            </a:pPr>
            <a:r>
              <a:rPr lang="en-US" sz="1800" dirty="0" smtClean="0"/>
              <a:t>   produces the response:</a:t>
            </a:r>
          </a:p>
          <a:p>
            <a:pPr>
              <a:buFont typeface="Wingdings" pitchFamily="2" charset="2"/>
              <a:buNone/>
            </a:pPr>
            <a:r>
              <a:rPr lang="en-US" sz="1800" dirty="0" smtClean="0"/>
              <a:t>          </a:t>
            </a:r>
            <a:r>
              <a:rPr lang="en-US" sz="1800" dirty="0" smtClean="0">
                <a:latin typeface="Lucida Sans Typewriter" pitchFamily="49" charset="0"/>
              </a:rPr>
              <a:t>X = </a:t>
            </a:r>
            <a:r>
              <a:rPr lang="en-US" sz="1800" dirty="0" err="1" smtClean="0">
                <a:latin typeface="Lucida Sans Typewriter" pitchFamily="49" charset="0"/>
              </a:rPr>
              <a:t>kevin</a:t>
            </a:r>
            <a:r>
              <a:rPr lang="en-US" sz="1800" dirty="0" smtClean="0">
                <a:latin typeface="Lucida Sans Typewriter" pitchFamily="49" charset="0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sz="1800" dirty="0" smtClean="0">
                <a:latin typeface="Lucida Sans Typewriter" pitchFamily="49" charset="0"/>
              </a:rPr>
              <a:t>     X = </a:t>
            </a:r>
            <a:r>
              <a:rPr lang="en-US" sz="1800" dirty="0" err="1" smtClean="0">
                <a:latin typeface="Lucida Sans Typewriter" pitchFamily="49" charset="0"/>
              </a:rPr>
              <a:t>kiko</a:t>
            </a:r>
            <a:r>
              <a:rPr lang="en-US" sz="1800" dirty="0" smtClean="0">
                <a:latin typeface="Lucida Sans Typewriter" pitchFamily="49" charset="0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sz="1800" dirty="0" smtClean="0">
                <a:latin typeface="Lucida Sans Typewriter" pitchFamily="49" charset="0"/>
              </a:rPr>
              <a:t>     no</a:t>
            </a:r>
          </a:p>
          <a:p>
            <a:r>
              <a:rPr lang="en-US" sz="1800" dirty="0" smtClean="0"/>
              <a:t>The query:</a:t>
            </a:r>
          </a:p>
          <a:p>
            <a:pPr>
              <a:buFont typeface="Wingdings" pitchFamily="2" charset="2"/>
              <a:buNone/>
            </a:pPr>
            <a:r>
              <a:rPr lang="en-US" sz="1800" dirty="0" smtClean="0">
                <a:latin typeface="Lucida Sans Typewriter" pitchFamily="49" charset="0"/>
              </a:rPr>
              <a:t>       ?teaches(</a:t>
            </a:r>
            <a:r>
              <a:rPr lang="en-US" sz="1800" dirty="0" err="1" smtClean="0">
                <a:latin typeface="Lucida Sans Typewriter" pitchFamily="49" charset="0"/>
              </a:rPr>
              <a:t>X,juana</a:t>
            </a:r>
            <a:r>
              <a:rPr lang="en-US" sz="1800" dirty="0" smtClean="0">
                <a:latin typeface="Lucida Sans Typewriter" pitchFamily="49" charset="0"/>
              </a:rPr>
              <a:t>).</a:t>
            </a:r>
          </a:p>
          <a:p>
            <a:pPr>
              <a:buFont typeface="Wingdings" pitchFamily="2" charset="2"/>
              <a:buNone/>
            </a:pPr>
            <a:r>
              <a:rPr lang="en-US" sz="1800" dirty="0" smtClean="0"/>
              <a:t>    produces the response:</a:t>
            </a:r>
          </a:p>
          <a:p>
            <a:pPr>
              <a:buFont typeface="Wingdings" pitchFamily="2" charset="2"/>
              <a:buNone/>
            </a:pPr>
            <a:r>
              <a:rPr lang="en-US" sz="1800" dirty="0" smtClean="0"/>
              <a:t>          </a:t>
            </a:r>
            <a:r>
              <a:rPr lang="en-US" sz="1800" dirty="0" smtClean="0">
                <a:latin typeface="Lucida Sans Typewriter" pitchFamily="49" charset="0"/>
              </a:rPr>
              <a:t>X = </a:t>
            </a:r>
            <a:r>
              <a:rPr lang="en-US" sz="1800" dirty="0" err="1" smtClean="0">
                <a:latin typeface="Lucida Sans Typewriter" pitchFamily="49" charset="0"/>
              </a:rPr>
              <a:t>patel</a:t>
            </a:r>
            <a:r>
              <a:rPr lang="en-US" sz="1800" dirty="0" smtClean="0">
                <a:latin typeface="Lucida Sans Typewriter" pitchFamily="49" charset="0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sz="1800" dirty="0" smtClean="0">
                <a:latin typeface="Lucida Sans Typewriter" pitchFamily="49" charset="0"/>
              </a:rPr>
              <a:t>     X = </a:t>
            </a:r>
            <a:r>
              <a:rPr lang="en-US" sz="1800" dirty="0" err="1" smtClean="0">
                <a:latin typeface="Lucida Sans Typewriter" pitchFamily="49" charset="0"/>
              </a:rPr>
              <a:t>grossman</a:t>
            </a:r>
            <a:r>
              <a:rPr lang="en-US" sz="1800" dirty="0" smtClean="0">
                <a:latin typeface="Lucida Sans Typewriter" pitchFamily="49" charset="0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sz="1800" dirty="0" smtClean="0">
                <a:latin typeface="Lucida Sans Typewriter" pitchFamily="49" charset="0"/>
              </a:rPr>
              <a:t>     no</a:t>
            </a:r>
          </a:p>
          <a:p>
            <a:endParaRPr lang="en-US" dirty="0" smtClean="0"/>
          </a:p>
        </p:txBody>
      </p:sp>
      <p:sp>
        <p:nvSpPr>
          <p:cNvPr id="37892" name="TextBox 3"/>
          <p:cNvSpPr txBox="1">
            <a:spLocks noChangeArrowheads="1"/>
          </p:cNvSpPr>
          <p:nvPr/>
        </p:nvSpPr>
        <p:spPr bwMode="auto">
          <a:xfrm>
            <a:off x="4429125" y="2214563"/>
            <a:ext cx="4357688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1600" dirty="0">
                <a:latin typeface="Comic Sans MS" pitchFamily="66" charset="0"/>
              </a:rPr>
              <a:t>The Prolog interpreter tries to find an instantiation for X. It does so and returns X = </a:t>
            </a:r>
            <a:r>
              <a:rPr lang="en-US" sz="1600" dirty="0" err="1">
                <a:latin typeface="Comic Sans MS" pitchFamily="66" charset="0"/>
              </a:rPr>
              <a:t>kevin</a:t>
            </a:r>
            <a:r>
              <a:rPr lang="en-US" sz="1600" dirty="0">
                <a:latin typeface="Comic Sans MS" pitchFamily="66" charset="0"/>
              </a:rPr>
              <a:t>. </a:t>
            </a:r>
          </a:p>
          <a:p>
            <a:pPr algn="just">
              <a:buFont typeface="Arial" pitchFamily="34" charset="0"/>
              <a:buChar char="•"/>
            </a:pPr>
            <a:r>
              <a:rPr lang="en-US" sz="1600" dirty="0">
                <a:latin typeface="Comic Sans MS" pitchFamily="66" charset="0"/>
              </a:rPr>
              <a:t>Then the user types the </a:t>
            </a:r>
            <a:r>
              <a:rPr lang="en-US" sz="1600" b="1" dirty="0">
                <a:latin typeface="Comic Sans MS" pitchFamily="66" charset="0"/>
              </a:rPr>
              <a:t>;</a:t>
            </a:r>
            <a:r>
              <a:rPr lang="en-US" sz="1600" dirty="0">
                <a:latin typeface="Comic Sans MS" pitchFamily="66" charset="0"/>
              </a:rPr>
              <a:t> indicating a request for another answer.</a:t>
            </a:r>
          </a:p>
          <a:p>
            <a:pPr algn="just">
              <a:buFont typeface="Arial" pitchFamily="34" charset="0"/>
              <a:buChar char="•"/>
            </a:pPr>
            <a:r>
              <a:rPr lang="en-US" sz="1600" dirty="0">
                <a:latin typeface="Comic Sans MS" pitchFamily="66" charset="0"/>
              </a:rPr>
              <a:t> When Prolog is unable to find another answer it returns no.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Logic Programming (cont)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sz="1600" dirty="0" smtClean="0">
              <a:latin typeface="Lucida Sans Typewriter" pitchFamily="49" charset="0"/>
            </a:endParaRPr>
          </a:p>
          <a:p>
            <a:pPr>
              <a:defRPr/>
            </a:pPr>
            <a:r>
              <a:rPr lang="en-US" sz="1900" dirty="0" smtClean="0"/>
              <a:t>The query: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900" dirty="0" smtClean="0">
                <a:latin typeface="Lucida Sans Typewriter" pitchFamily="49" charset="0"/>
              </a:rPr>
              <a:t>       ?teaches(</a:t>
            </a:r>
            <a:r>
              <a:rPr lang="en-US" sz="1900" dirty="0" err="1" smtClean="0">
                <a:latin typeface="Lucida Sans Typewriter" pitchFamily="49" charset="0"/>
              </a:rPr>
              <a:t>chan,X</a:t>
            </a:r>
            <a:r>
              <a:rPr lang="en-US" sz="1900" dirty="0" smtClean="0">
                <a:latin typeface="Lucida Sans Typewriter" pitchFamily="49" charset="0"/>
              </a:rPr>
              <a:t>).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900" dirty="0" smtClean="0"/>
              <a:t>    produces the response: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900" dirty="0" smtClean="0"/>
              <a:t>           </a:t>
            </a:r>
            <a:r>
              <a:rPr lang="en-US" sz="1900" dirty="0" smtClean="0">
                <a:latin typeface="Lucida Sans Typewriter" pitchFamily="49" charset="0"/>
              </a:rPr>
              <a:t>X = </a:t>
            </a:r>
            <a:r>
              <a:rPr lang="en-US" sz="1900" dirty="0" err="1" smtClean="0">
                <a:latin typeface="Lucida Sans Typewriter" pitchFamily="49" charset="0"/>
              </a:rPr>
              <a:t>kevin</a:t>
            </a:r>
            <a:r>
              <a:rPr lang="en-US" sz="1900" dirty="0" smtClean="0">
                <a:latin typeface="Lucida Sans Typewriter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900" dirty="0" smtClean="0">
                <a:latin typeface="Lucida Sans Typewriter" pitchFamily="49" charset="0"/>
              </a:rPr>
              <a:t>       X = </a:t>
            </a:r>
            <a:r>
              <a:rPr lang="en-US" sz="1900" dirty="0" err="1" smtClean="0">
                <a:latin typeface="Lucida Sans Typewriter" pitchFamily="49" charset="0"/>
              </a:rPr>
              <a:t>kiko</a:t>
            </a:r>
            <a:r>
              <a:rPr lang="en-US" sz="1900" dirty="0" smtClean="0">
                <a:latin typeface="Lucida Sans Typewriter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900" dirty="0" smtClean="0">
                <a:latin typeface="Lucida Sans Typewriter" pitchFamily="49" charset="0"/>
              </a:rPr>
              <a:t>       no</a:t>
            </a:r>
          </a:p>
          <a:p>
            <a:pPr>
              <a:buFont typeface="Wingdings" pitchFamily="2" charset="2"/>
              <a:buNone/>
              <a:defRPr/>
            </a:pPr>
            <a:endParaRPr lang="en-US" sz="1900" dirty="0" smtClean="0">
              <a:latin typeface="Lucida Sans Typewriter" pitchFamily="49" charset="0"/>
            </a:endParaRPr>
          </a:p>
          <a:p>
            <a:pPr>
              <a:defRPr/>
            </a:pPr>
            <a:r>
              <a:rPr lang="en-US" sz="1900" dirty="0" smtClean="0"/>
              <a:t>A number of very good Prolog texts are available.  </a:t>
            </a:r>
            <a:r>
              <a:rPr lang="en-US" sz="1900" i="1" dirty="0" smtClean="0"/>
              <a:t>Learn Prolog Now! </a:t>
            </a:r>
            <a:r>
              <a:rPr lang="en-US" sz="1900" dirty="0" smtClean="0"/>
              <a:t>is one such text with a free online version at  </a:t>
            </a:r>
            <a:r>
              <a:rPr lang="en-US" sz="1900" dirty="0" smtClean="0">
                <a:hlinkClick r:id="rId2"/>
              </a:rPr>
              <a:t>http://www.learnprolognow.org/</a:t>
            </a:r>
            <a:endParaRPr lang="en-US" sz="1900" dirty="0" smtClean="0"/>
          </a:p>
          <a:p>
            <a:pPr>
              <a:defRPr/>
            </a:pPr>
            <a:r>
              <a:rPr lang="en-US" sz="1900" dirty="0" smtClean="0"/>
              <a:t>There is much more to Prolog and to the entire field of logic programming.</a:t>
            </a:r>
            <a:endParaRPr lang="en-US" sz="1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Query??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Propositional Logic Not Enough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If we have: </a:t>
            </a:r>
          </a:p>
          <a:p>
            <a:pPr lvl="1">
              <a:buFontTx/>
              <a:buNone/>
            </a:pPr>
            <a:r>
              <a:rPr lang="en-US" smtClean="0"/>
              <a:t>“All men are mortal.”</a:t>
            </a:r>
          </a:p>
          <a:p>
            <a:pPr lvl="1">
              <a:buFontTx/>
              <a:buNone/>
            </a:pPr>
            <a:r>
              <a:rPr lang="en-US" smtClean="0"/>
              <a:t>“Socrates is a man.”</a:t>
            </a:r>
          </a:p>
          <a:p>
            <a:r>
              <a:rPr lang="en-US" smtClean="0"/>
              <a:t>Does it follow that “Socrates is mortal?”</a:t>
            </a:r>
          </a:p>
          <a:p>
            <a:r>
              <a:rPr lang="en-US" smtClean="0"/>
              <a:t>Can’t  be represented in propositional logic. </a:t>
            </a:r>
          </a:p>
          <a:p>
            <a:r>
              <a:rPr lang="en-US" b="1" smtClean="0"/>
              <a:t>Need a language that talks about objects, their properties, and their relations.</a:t>
            </a:r>
            <a:r>
              <a:rPr lang="en-US" smtClean="0"/>
              <a:t> </a:t>
            </a:r>
          </a:p>
          <a:p>
            <a:r>
              <a:rPr lang="en-US" smtClean="0"/>
              <a:t>Later we’ll see how to </a:t>
            </a:r>
            <a:r>
              <a:rPr lang="en-US" b="1" smtClean="0"/>
              <a:t>draw inferences</a:t>
            </a:r>
            <a:r>
              <a:rPr lang="en-US" smtClean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Introducing Predicate Logic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Predicate logic uses the following new features:</a:t>
            </a:r>
          </a:p>
          <a:p>
            <a:pPr lvl="1">
              <a:defRPr/>
            </a:pPr>
            <a:r>
              <a:rPr lang="en-US" dirty="0" smtClean="0"/>
              <a:t>Variables:   x, y, z</a:t>
            </a:r>
          </a:p>
          <a:p>
            <a:pPr lvl="1">
              <a:defRPr/>
            </a:pPr>
            <a:r>
              <a:rPr lang="en-US" dirty="0" smtClean="0"/>
              <a:t>Predicates:</a:t>
            </a:r>
            <a:r>
              <a:rPr lang="en-US" i="1" dirty="0" smtClean="0"/>
              <a:t>  </a:t>
            </a:r>
            <a:r>
              <a:rPr lang="en-US" dirty="0" smtClean="0"/>
              <a:t> P(x), M(x)</a:t>
            </a:r>
          </a:p>
          <a:p>
            <a:pPr lvl="1">
              <a:defRPr/>
            </a:pPr>
            <a:r>
              <a:rPr lang="en-US" dirty="0" smtClean="0"/>
              <a:t>Quantifiers (</a:t>
            </a:r>
            <a:r>
              <a:rPr lang="en-US" b="1" dirty="0" smtClean="0"/>
              <a:t>to be covered in a few slides</a:t>
            </a:r>
            <a:r>
              <a:rPr lang="en-US" dirty="0" smtClean="0"/>
              <a:t>):</a:t>
            </a:r>
          </a:p>
          <a:p>
            <a:pPr>
              <a:defRPr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Propositional functions</a:t>
            </a:r>
            <a:r>
              <a:rPr lang="en-US" b="1" dirty="0" smtClean="0"/>
              <a:t> </a:t>
            </a:r>
            <a:r>
              <a:rPr lang="en-US" dirty="0" smtClean="0"/>
              <a:t>are a generalization of propositions. </a:t>
            </a:r>
          </a:p>
          <a:p>
            <a:pPr lvl="1">
              <a:defRPr/>
            </a:pPr>
            <a:r>
              <a:rPr lang="en-US" dirty="0" smtClean="0"/>
              <a:t>They contain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variables</a:t>
            </a:r>
            <a:r>
              <a:rPr lang="en-US" dirty="0" smtClean="0"/>
              <a:t> and a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predicate</a:t>
            </a:r>
            <a:r>
              <a:rPr lang="en-US" dirty="0" smtClean="0"/>
              <a:t>, e.g., P(x)</a:t>
            </a:r>
          </a:p>
          <a:p>
            <a:pPr lvl="1">
              <a:defRPr/>
            </a:pPr>
            <a:r>
              <a:rPr lang="en-US" b="1" dirty="0" smtClean="0"/>
              <a:t>Variables</a:t>
            </a:r>
            <a:r>
              <a:rPr lang="en-US" dirty="0" smtClean="0"/>
              <a:t> can be replaced by elements from their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domain</a:t>
            </a:r>
            <a:r>
              <a:rPr lang="en-US" dirty="0" smtClean="0"/>
              <a:t>.</a:t>
            </a:r>
          </a:p>
          <a:p>
            <a:pPr lvl="1"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Propositional Functions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357188" y="1285875"/>
            <a:ext cx="8501062" cy="928688"/>
          </a:xfrm>
        </p:spPr>
        <p:txBody>
          <a:bodyPr/>
          <a:lstStyle/>
          <a:p>
            <a:r>
              <a:rPr lang="en-US" sz="1800" b="1" dirty="0" smtClean="0"/>
              <a:t>Propositional functions</a:t>
            </a:r>
            <a:r>
              <a:rPr lang="en-US" sz="1800" dirty="0" smtClean="0"/>
              <a:t> become propositions (and have truth values) when their variables are each replaced by a value from the </a:t>
            </a:r>
            <a:r>
              <a:rPr lang="en-US" sz="1800" b="1" dirty="0" smtClean="0"/>
              <a:t>domain</a:t>
            </a:r>
            <a:r>
              <a:rPr lang="en-US" sz="1800" i="1" dirty="0" smtClean="0"/>
              <a:t> </a:t>
            </a:r>
            <a:r>
              <a:rPr lang="en-US" sz="1800" dirty="0" smtClean="0"/>
              <a:t>(or  </a:t>
            </a:r>
            <a:r>
              <a:rPr lang="en-US" sz="1800" b="1" dirty="0" smtClean="0"/>
              <a:t>bound</a:t>
            </a:r>
            <a:r>
              <a:rPr lang="en-US" sz="1800" dirty="0" smtClean="0"/>
              <a:t> by a </a:t>
            </a:r>
            <a:r>
              <a:rPr lang="en-US" sz="1800" b="1" dirty="0" smtClean="0"/>
              <a:t>quantifier</a:t>
            </a:r>
            <a:r>
              <a:rPr lang="en-US" sz="1800" dirty="0" smtClean="0"/>
              <a:t>, as we will see later).</a:t>
            </a: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857250" y="2428875"/>
            <a:ext cx="42643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mic Sans MS" pitchFamily="66" charset="0"/>
              </a:rPr>
              <a:t>A proposition, </a:t>
            </a:r>
            <a:r>
              <a:rPr lang="en-US" sz="1800" dirty="0">
                <a:latin typeface="Comic Sans MS" pitchFamily="66" charset="0"/>
                <a:ea typeface="Cambria Math" pitchFamily="18" charset="0"/>
                <a:cs typeface="Cambria Math" pitchFamily="18" charset="0"/>
              </a:rPr>
              <a:t>→</a:t>
            </a:r>
            <a:r>
              <a:rPr lang="en-US" sz="1800" dirty="0">
                <a:latin typeface="Comic Sans MS" pitchFamily="66" charset="0"/>
              </a:rPr>
              <a:t> “x is greater than 3”</a:t>
            </a:r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2286000" y="3071813"/>
            <a:ext cx="38576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800" dirty="0">
                <a:latin typeface="Comic Sans MS" pitchFamily="66" charset="0"/>
              </a:rPr>
              <a:t>x </a:t>
            </a:r>
            <a:r>
              <a:rPr lang="en-US" sz="1800" dirty="0">
                <a:latin typeface="Comic Sans MS" pitchFamily="66" charset="0"/>
                <a:ea typeface="Cambria Math" pitchFamily="18" charset="0"/>
                <a:cs typeface="Cambria Math" pitchFamily="18" charset="0"/>
              </a:rPr>
              <a:t>→</a:t>
            </a:r>
            <a:r>
              <a:rPr lang="en-US" sz="1800" dirty="0">
                <a:latin typeface="Comic Sans MS" pitchFamily="66" charset="0"/>
              </a:rPr>
              <a:t> </a:t>
            </a:r>
            <a:r>
              <a:rPr lang="en-US" sz="1800" b="1" dirty="0">
                <a:latin typeface="Comic Sans MS" pitchFamily="66" charset="0"/>
              </a:rPr>
              <a:t>variable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is greater than 3 </a:t>
            </a:r>
            <a:r>
              <a:rPr lang="en-US" sz="1800" dirty="0">
                <a:latin typeface="Comic Sans MS" pitchFamily="66" charset="0"/>
                <a:ea typeface="Cambria Math" pitchFamily="18" charset="0"/>
                <a:cs typeface="Cambria Math" pitchFamily="18" charset="0"/>
              </a:rPr>
              <a:t>→ </a:t>
            </a:r>
            <a:r>
              <a:rPr lang="en-US" sz="1800" b="1" dirty="0">
                <a:latin typeface="Comic Sans MS" pitchFamily="66" charset="0"/>
                <a:ea typeface="Cambria Math" pitchFamily="18" charset="0"/>
                <a:cs typeface="Cambria Math" pitchFamily="18" charset="0"/>
              </a:rPr>
              <a:t>predicate (P)</a:t>
            </a:r>
          </a:p>
          <a:p>
            <a:pPr algn="l"/>
            <a:r>
              <a:rPr lang="en-US" sz="1800" b="1" dirty="0">
                <a:latin typeface="Comic Sans MS" pitchFamily="66" charset="0"/>
                <a:ea typeface="Cambria Math" pitchFamily="18" charset="0"/>
                <a:cs typeface="Cambria Math" pitchFamily="18" charset="0"/>
              </a:rPr>
              <a:t>P(x)</a:t>
            </a:r>
            <a:r>
              <a:rPr lang="en-US" sz="1800" dirty="0">
                <a:latin typeface="Comic Sans MS" pitchFamily="66" charset="0"/>
                <a:ea typeface="Cambria Math" pitchFamily="18" charset="0"/>
                <a:cs typeface="Cambria Math" pitchFamily="18" charset="0"/>
              </a:rPr>
              <a:t>→ “x is greater than 3”</a:t>
            </a:r>
            <a:endParaRPr lang="en-US" sz="1800" dirty="0">
              <a:latin typeface="Comic Sans MS" pitchFamily="66" charset="0"/>
            </a:endParaRPr>
          </a:p>
        </p:txBody>
      </p:sp>
      <p:sp>
        <p:nvSpPr>
          <p:cNvPr id="11270" name="Rectangle 5"/>
          <p:cNvSpPr>
            <a:spLocks noChangeArrowheads="1"/>
          </p:cNvSpPr>
          <p:nvPr/>
        </p:nvSpPr>
        <p:spPr bwMode="auto">
          <a:xfrm>
            <a:off x="1000125" y="4357688"/>
            <a:ext cx="721518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800" dirty="0">
                <a:latin typeface="Comic Sans MS" pitchFamily="66" charset="0"/>
              </a:rPr>
              <a:t>The statement P(x) is also said to be the value of the propositional function P at x.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700" dirty="0" smtClean="0"/>
              <a:t>Let “</a:t>
            </a:r>
            <a:r>
              <a:rPr lang="en-US" sz="1700" i="1" dirty="0" smtClean="0"/>
              <a:t>x</a:t>
            </a:r>
            <a:r>
              <a:rPr lang="en-US" sz="1700" dirty="0" smtClean="0"/>
              <a:t> + </a:t>
            </a:r>
            <a:r>
              <a:rPr lang="en-US" sz="1700" i="1" dirty="0" smtClean="0"/>
              <a:t>y</a:t>
            </a:r>
            <a:r>
              <a:rPr lang="en-US" sz="1700" dirty="0" smtClean="0"/>
              <a:t> = </a:t>
            </a:r>
            <a:r>
              <a:rPr lang="en-US" sz="1700" i="1" dirty="0" smtClean="0"/>
              <a:t>z” </a:t>
            </a:r>
            <a:r>
              <a:rPr lang="en-US" sz="1700" dirty="0" smtClean="0"/>
              <a:t>be denoted by  </a:t>
            </a:r>
            <a:r>
              <a:rPr lang="en-US" sz="1700" i="1" dirty="0" smtClean="0"/>
              <a:t>R</a:t>
            </a:r>
            <a:r>
              <a:rPr lang="en-US" sz="1700" dirty="0" smtClean="0"/>
              <a:t>(</a:t>
            </a:r>
            <a:r>
              <a:rPr lang="en-US" sz="1700" i="1" dirty="0" smtClean="0"/>
              <a:t>x, y, z</a:t>
            </a:r>
            <a:r>
              <a:rPr lang="en-US" sz="1700" dirty="0" smtClean="0"/>
              <a:t>)</a:t>
            </a:r>
            <a:r>
              <a:rPr lang="en-US" sz="1700" i="1" dirty="0" smtClean="0"/>
              <a:t> </a:t>
            </a:r>
            <a:r>
              <a:rPr lang="en-US" sz="1700" dirty="0" smtClean="0"/>
              <a:t>and </a:t>
            </a:r>
            <a:r>
              <a:rPr lang="en-US" sz="1700" i="1" dirty="0" smtClean="0"/>
              <a:t>U</a:t>
            </a:r>
            <a:r>
              <a:rPr lang="en-US" sz="1700" dirty="0" smtClean="0"/>
              <a:t> (for all three variables) be the </a:t>
            </a:r>
            <a:r>
              <a:rPr lang="en-US" sz="1700" b="1" dirty="0" smtClean="0"/>
              <a:t>integers</a:t>
            </a:r>
            <a:r>
              <a:rPr lang="en-US" sz="1700" dirty="0" smtClean="0"/>
              <a:t>. Find these truth values:</a:t>
            </a:r>
            <a:r>
              <a:rPr lang="en-US" sz="1700" i="1" dirty="0" smtClean="0"/>
              <a:t> </a:t>
            </a:r>
            <a:endParaRPr lang="en-US" sz="1700" dirty="0" smtClean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400" dirty="0" smtClean="0"/>
              <a:t>R(</a:t>
            </a:r>
            <a:r>
              <a:rPr lang="en-US" sz="1400" dirty="0" smtClean="0">
                <a:ea typeface="Cambria Math" pitchFamily="18" charset="0"/>
                <a:cs typeface="Cambria Math" pitchFamily="18" charset="0"/>
              </a:rPr>
              <a:t>2,-1</a:t>
            </a:r>
            <a:r>
              <a:rPr lang="en-US" sz="1400" dirty="0" smtClean="0"/>
              <a:t>,</a:t>
            </a:r>
            <a:r>
              <a:rPr lang="en-US" sz="1400" dirty="0" smtClean="0">
                <a:ea typeface="Cambria Math" pitchFamily="18" charset="0"/>
                <a:cs typeface="Cambria Math" pitchFamily="18" charset="0"/>
              </a:rPr>
              <a:t>5</a:t>
            </a:r>
            <a:r>
              <a:rPr lang="en-US" sz="1400" dirty="0" smtClean="0"/>
              <a:t>) → </a:t>
            </a:r>
            <a:r>
              <a:rPr lang="en-US" sz="1400" b="1" dirty="0" smtClean="0"/>
              <a:t>T/F/Not a proposition?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1700" b="1" dirty="0" smtClean="0"/>
              <a:t>Solution:  F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400" dirty="0" smtClean="0"/>
              <a:t>R(</a:t>
            </a:r>
            <a:r>
              <a:rPr lang="en-US" sz="1400" dirty="0" smtClean="0">
                <a:ea typeface="Cambria Math" pitchFamily="18" charset="0"/>
                <a:cs typeface="Cambria Math" pitchFamily="18" charset="0"/>
              </a:rPr>
              <a:t>3,4,7</a:t>
            </a:r>
            <a:r>
              <a:rPr lang="en-US" sz="1400" dirty="0" smtClean="0"/>
              <a:t>) → </a:t>
            </a:r>
            <a:r>
              <a:rPr lang="en-US" sz="1400" b="1" dirty="0" smtClean="0"/>
              <a:t>T/F/Not a proposition?</a:t>
            </a:r>
            <a:endParaRPr lang="en-US" sz="1400" dirty="0" smtClean="0"/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1700" b="1" dirty="0" smtClean="0"/>
              <a:t>Solution: T</a:t>
            </a:r>
            <a:endParaRPr lang="en-US" sz="1700" dirty="0" smtClean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400" dirty="0" smtClean="0"/>
              <a:t>R(</a:t>
            </a:r>
            <a:r>
              <a:rPr lang="en-US" sz="1400" i="1" dirty="0" smtClean="0"/>
              <a:t>x</a:t>
            </a:r>
            <a:r>
              <a:rPr lang="en-US" sz="1400" dirty="0" smtClean="0"/>
              <a:t>, </a:t>
            </a:r>
            <a:r>
              <a:rPr lang="en-US" sz="1400" dirty="0" smtClean="0">
                <a:ea typeface="Cambria Math" pitchFamily="18" charset="0"/>
                <a:cs typeface="Cambria Math" pitchFamily="18" charset="0"/>
              </a:rPr>
              <a:t>3</a:t>
            </a:r>
            <a:r>
              <a:rPr lang="en-US" sz="1400" dirty="0" smtClean="0"/>
              <a:t>, </a:t>
            </a:r>
            <a:r>
              <a:rPr lang="en-US" sz="1400" i="1" dirty="0" smtClean="0"/>
              <a:t>z</a:t>
            </a:r>
            <a:r>
              <a:rPr lang="en-US" sz="1400" dirty="0" smtClean="0"/>
              <a:t>) → </a:t>
            </a:r>
            <a:r>
              <a:rPr lang="en-US" sz="1400" b="1" dirty="0" smtClean="0"/>
              <a:t>T/F/Not a proposition?</a:t>
            </a:r>
            <a:endParaRPr lang="en-US" sz="1400" dirty="0" smtClean="0"/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1700" b="1" dirty="0" smtClean="0"/>
              <a:t>Solution: Not a Proposition</a:t>
            </a:r>
          </a:p>
          <a:p>
            <a:pPr>
              <a:lnSpc>
                <a:spcPct val="80000"/>
              </a:lnSpc>
            </a:pPr>
            <a:r>
              <a:rPr lang="en-US" sz="1700" dirty="0" smtClean="0"/>
              <a:t>Now let  “</a:t>
            </a:r>
            <a:r>
              <a:rPr lang="en-US" sz="1700" i="1" dirty="0" smtClean="0"/>
              <a:t>x</a:t>
            </a:r>
            <a:r>
              <a:rPr lang="en-US" sz="1700" dirty="0" smtClean="0"/>
              <a:t> - </a:t>
            </a:r>
            <a:r>
              <a:rPr lang="en-US" sz="1700" i="1" dirty="0" smtClean="0"/>
              <a:t>y</a:t>
            </a:r>
            <a:r>
              <a:rPr lang="en-US" sz="1700" dirty="0" smtClean="0"/>
              <a:t> = </a:t>
            </a:r>
            <a:r>
              <a:rPr lang="en-US" sz="1700" i="1" dirty="0" smtClean="0"/>
              <a:t>z” </a:t>
            </a:r>
            <a:r>
              <a:rPr lang="en-US" sz="1700" dirty="0" smtClean="0"/>
              <a:t>be denoted by </a:t>
            </a:r>
            <a:r>
              <a:rPr lang="en-US" sz="1700" i="1" dirty="0" smtClean="0"/>
              <a:t>Q</a:t>
            </a:r>
            <a:r>
              <a:rPr lang="en-US" sz="1700" dirty="0" smtClean="0"/>
              <a:t>(</a:t>
            </a:r>
            <a:r>
              <a:rPr lang="en-US" sz="1700" i="1" dirty="0" smtClean="0"/>
              <a:t>x</a:t>
            </a:r>
            <a:r>
              <a:rPr lang="en-US" sz="1700" dirty="0" smtClean="0"/>
              <a:t>, </a:t>
            </a:r>
            <a:r>
              <a:rPr lang="en-US" sz="1700" i="1" dirty="0" smtClean="0"/>
              <a:t>y</a:t>
            </a:r>
            <a:r>
              <a:rPr lang="en-US" sz="1700" dirty="0" smtClean="0"/>
              <a:t>, </a:t>
            </a:r>
            <a:r>
              <a:rPr lang="en-US" sz="1700" i="1" dirty="0" smtClean="0"/>
              <a:t>z</a:t>
            </a:r>
            <a:r>
              <a:rPr lang="en-US" sz="1700" dirty="0" smtClean="0"/>
              <a:t>), with U as the integers.</a:t>
            </a:r>
            <a:r>
              <a:rPr lang="en-US" sz="1700" i="1" dirty="0" smtClean="0"/>
              <a:t> </a:t>
            </a:r>
            <a:r>
              <a:rPr lang="en-US" sz="1700" dirty="0" smtClean="0"/>
              <a:t>Find</a:t>
            </a:r>
            <a:r>
              <a:rPr lang="en-US" sz="1700" b="1" dirty="0" smtClean="0"/>
              <a:t> </a:t>
            </a:r>
            <a:r>
              <a:rPr lang="en-US" sz="1700" dirty="0" smtClean="0"/>
              <a:t>these truth values: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400" dirty="0" smtClean="0"/>
              <a:t>Q(</a:t>
            </a:r>
            <a:r>
              <a:rPr lang="en-US" sz="1400" dirty="0" smtClean="0">
                <a:ea typeface="Cambria Math" pitchFamily="18" charset="0"/>
                <a:cs typeface="Cambria Math" pitchFamily="18" charset="0"/>
              </a:rPr>
              <a:t>2,-1,3</a:t>
            </a:r>
            <a:r>
              <a:rPr lang="en-US" sz="1400" dirty="0" smtClean="0"/>
              <a:t>) → </a:t>
            </a:r>
            <a:r>
              <a:rPr lang="en-US" sz="1400" b="1" dirty="0" smtClean="0"/>
              <a:t>T/F/Not a proposition?</a:t>
            </a:r>
            <a:endParaRPr lang="en-US" sz="1400" dirty="0" smtClean="0"/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1700" b="1" dirty="0" smtClean="0"/>
              <a:t> Solution:  T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400" dirty="0" smtClean="0"/>
              <a:t>Q(</a:t>
            </a:r>
            <a:r>
              <a:rPr lang="en-US" sz="1400" dirty="0" smtClean="0">
                <a:ea typeface="Cambria Math" pitchFamily="18" charset="0"/>
                <a:cs typeface="Cambria Math" pitchFamily="18" charset="0"/>
              </a:rPr>
              <a:t>3,4,7</a:t>
            </a:r>
            <a:r>
              <a:rPr lang="en-US" sz="1400" dirty="0" smtClean="0"/>
              <a:t>) → </a:t>
            </a:r>
            <a:r>
              <a:rPr lang="en-US" sz="1400" b="1" dirty="0" smtClean="0"/>
              <a:t>T/F/Not a proposition?</a:t>
            </a:r>
            <a:endParaRPr lang="en-US" sz="1400" dirty="0" smtClean="0"/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1700" b="1" dirty="0" smtClean="0"/>
              <a:t> Solution: F</a:t>
            </a:r>
            <a:endParaRPr lang="en-US" sz="1700" dirty="0" smtClean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400" dirty="0" smtClean="0"/>
              <a:t> Q(</a:t>
            </a:r>
            <a:r>
              <a:rPr lang="en-US" sz="1400" i="1" dirty="0" smtClean="0"/>
              <a:t>x</a:t>
            </a:r>
            <a:r>
              <a:rPr lang="en-US" sz="1400" dirty="0" smtClean="0"/>
              <a:t>, </a:t>
            </a:r>
            <a:r>
              <a:rPr lang="en-US" sz="1400" dirty="0" smtClean="0">
                <a:ea typeface="Cambria Math" pitchFamily="18" charset="0"/>
                <a:cs typeface="Cambria Math" pitchFamily="18" charset="0"/>
              </a:rPr>
              <a:t>3</a:t>
            </a:r>
            <a:r>
              <a:rPr lang="en-US" sz="1400" dirty="0" smtClean="0"/>
              <a:t>, </a:t>
            </a:r>
            <a:r>
              <a:rPr lang="en-US" sz="1400" i="1" dirty="0" smtClean="0"/>
              <a:t>z</a:t>
            </a:r>
            <a:r>
              <a:rPr lang="en-US" sz="1400" dirty="0" smtClean="0"/>
              <a:t>) → </a:t>
            </a:r>
            <a:r>
              <a:rPr lang="en-US" sz="1400" b="1" dirty="0" smtClean="0"/>
              <a:t>T/F/Not a proposition?</a:t>
            </a:r>
            <a:endParaRPr lang="en-US" sz="1400" dirty="0" smtClean="0"/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1700" b="1" dirty="0" smtClean="0"/>
              <a:t> Solution:  Not a Proposition</a:t>
            </a:r>
          </a:p>
          <a:p>
            <a:pPr>
              <a:lnSpc>
                <a:spcPct val="80000"/>
              </a:lnSpc>
            </a:pPr>
            <a:endParaRPr lang="en-US" sz="1700" dirty="0" smtClean="0"/>
          </a:p>
          <a:p>
            <a:pPr>
              <a:lnSpc>
                <a:spcPct val="80000"/>
              </a:lnSpc>
            </a:pPr>
            <a:endParaRPr lang="en-US" sz="17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Compound Expressions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357188" y="1357313"/>
            <a:ext cx="8501062" cy="364331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200" dirty="0" smtClean="0"/>
              <a:t>Connectives from propositional logic carry over to predicate logic. </a:t>
            </a:r>
          </a:p>
          <a:p>
            <a:pPr>
              <a:lnSpc>
                <a:spcPct val="80000"/>
              </a:lnSpc>
            </a:pPr>
            <a:r>
              <a:rPr lang="en-US" sz="2200" dirty="0" smtClean="0"/>
              <a:t>If </a:t>
            </a:r>
            <a:r>
              <a:rPr lang="en-US" sz="2200" i="1" dirty="0" smtClean="0"/>
              <a:t>P(x)</a:t>
            </a:r>
            <a:r>
              <a:rPr lang="en-US" sz="2200" dirty="0" smtClean="0"/>
              <a:t> denotes  “</a:t>
            </a:r>
            <a:r>
              <a:rPr lang="en-US" sz="2200" i="1" dirty="0" smtClean="0"/>
              <a:t>x</a:t>
            </a:r>
            <a:r>
              <a:rPr lang="en-US" sz="2200" dirty="0" smtClean="0"/>
              <a:t> &gt; </a:t>
            </a:r>
            <a:r>
              <a:rPr lang="en-US" sz="2200" dirty="0" smtClean="0">
                <a:ea typeface="Cambria Math" pitchFamily="18" charset="0"/>
                <a:cs typeface="Cambria Math" pitchFamily="18" charset="0"/>
              </a:rPr>
              <a:t>0,”</a:t>
            </a:r>
            <a:r>
              <a:rPr lang="en-US" sz="2200" dirty="0" smtClean="0"/>
              <a:t> find these truth values: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sz="1500" dirty="0" smtClean="0"/>
              <a:t>P(</a:t>
            </a:r>
            <a:r>
              <a:rPr lang="en-US" sz="1500" dirty="0" smtClean="0">
                <a:ea typeface="Cambria Math" pitchFamily="18" charset="0"/>
                <a:cs typeface="Cambria Math" pitchFamily="18" charset="0"/>
              </a:rPr>
              <a:t>3</a:t>
            </a:r>
            <a:r>
              <a:rPr lang="en-US" sz="1500" dirty="0" smtClean="0"/>
              <a:t>) </a:t>
            </a:r>
            <a:r>
              <a:rPr lang="en-US" sz="1500" dirty="0" smtClean="0">
                <a:ea typeface="Cambria Math" pitchFamily="18" charset="0"/>
                <a:cs typeface="Cambria Math" pitchFamily="18" charset="0"/>
              </a:rPr>
              <a:t>∨ P(-1)      </a:t>
            </a:r>
            <a:r>
              <a:rPr lang="en-US" sz="1500" b="1" dirty="0" smtClean="0">
                <a:ea typeface="Cambria Math" pitchFamily="18" charset="0"/>
                <a:cs typeface="Cambria Math" pitchFamily="18" charset="0"/>
              </a:rPr>
              <a:t>Solution</a:t>
            </a:r>
            <a:r>
              <a:rPr lang="en-US" sz="1500" dirty="0" smtClean="0">
                <a:ea typeface="Cambria Math" pitchFamily="18" charset="0"/>
                <a:cs typeface="Cambria Math" pitchFamily="18" charset="0"/>
              </a:rPr>
              <a:t>: T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sz="1500" dirty="0" smtClean="0"/>
              <a:t>P(</a:t>
            </a:r>
            <a:r>
              <a:rPr lang="en-US" sz="1500" dirty="0" smtClean="0">
                <a:ea typeface="Cambria Math" pitchFamily="18" charset="0"/>
                <a:cs typeface="Cambria Math" pitchFamily="18" charset="0"/>
              </a:rPr>
              <a:t>3</a:t>
            </a:r>
            <a:r>
              <a:rPr lang="en-US" sz="1500" dirty="0" smtClean="0"/>
              <a:t>) </a:t>
            </a:r>
            <a:r>
              <a:rPr lang="en-US" sz="1500" dirty="0" smtClean="0">
                <a:ea typeface="Cambria Math" pitchFamily="18" charset="0"/>
                <a:cs typeface="Cambria Math" pitchFamily="18" charset="0"/>
              </a:rPr>
              <a:t>∧ P(-1)      </a:t>
            </a:r>
            <a:r>
              <a:rPr lang="en-US" sz="1500" b="1" dirty="0" smtClean="0">
                <a:ea typeface="Cambria Math" pitchFamily="18" charset="0"/>
                <a:cs typeface="Cambria Math" pitchFamily="18" charset="0"/>
              </a:rPr>
              <a:t>Solution</a:t>
            </a:r>
            <a:r>
              <a:rPr lang="en-US" sz="1500" dirty="0" smtClean="0">
                <a:ea typeface="Cambria Math" pitchFamily="18" charset="0"/>
                <a:cs typeface="Cambria Math" pitchFamily="18" charset="0"/>
              </a:rPr>
              <a:t>: F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sz="1500" dirty="0" smtClean="0"/>
              <a:t>P(</a:t>
            </a:r>
            <a:r>
              <a:rPr lang="en-US" sz="1500" dirty="0" smtClean="0">
                <a:ea typeface="Cambria Math" pitchFamily="18" charset="0"/>
                <a:cs typeface="Cambria Math" pitchFamily="18" charset="0"/>
              </a:rPr>
              <a:t>3</a:t>
            </a:r>
            <a:r>
              <a:rPr lang="en-US" sz="1500" dirty="0" smtClean="0"/>
              <a:t>) </a:t>
            </a:r>
            <a:r>
              <a:rPr lang="en-US" sz="1500" dirty="0" smtClean="0">
                <a:ea typeface="Cambria Math" pitchFamily="18" charset="0"/>
                <a:cs typeface="Cambria Math" pitchFamily="18" charset="0"/>
              </a:rPr>
              <a:t>→ P(-1)     </a:t>
            </a:r>
            <a:r>
              <a:rPr lang="en-US" sz="1500" b="1" dirty="0" smtClean="0">
                <a:ea typeface="Cambria Math" pitchFamily="18" charset="0"/>
                <a:cs typeface="Cambria Math" pitchFamily="18" charset="0"/>
              </a:rPr>
              <a:t>Solution</a:t>
            </a:r>
            <a:r>
              <a:rPr lang="en-US" sz="1500" dirty="0" smtClean="0">
                <a:ea typeface="Cambria Math" pitchFamily="18" charset="0"/>
                <a:cs typeface="Cambria Math" pitchFamily="18" charset="0"/>
              </a:rPr>
              <a:t>: F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sz="1500" dirty="0" smtClean="0"/>
              <a:t>P(</a:t>
            </a:r>
            <a:r>
              <a:rPr lang="en-US" sz="1500" dirty="0" smtClean="0">
                <a:ea typeface="Cambria Math" pitchFamily="18" charset="0"/>
                <a:cs typeface="Cambria Math" pitchFamily="18" charset="0"/>
              </a:rPr>
              <a:t>3</a:t>
            </a:r>
            <a:r>
              <a:rPr lang="en-US" sz="1500" dirty="0" smtClean="0"/>
              <a:t>) </a:t>
            </a:r>
            <a:r>
              <a:rPr lang="en-US" sz="1500" dirty="0" smtClean="0">
                <a:ea typeface="Cambria Math" pitchFamily="18" charset="0"/>
                <a:cs typeface="Cambria Math" pitchFamily="18" charset="0"/>
              </a:rPr>
              <a:t>→ ¬P(-1)     </a:t>
            </a:r>
            <a:r>
              <a:rPr lang="en-US" sz="1500" b="1" dirty="0" smtClean="0">
                <a:ea typeface="Cambria Math" pitchFamily="18" charset="0"/>
                <a:cs typeface="Cambria Math" pitchFamily="18" charset="0"/>
              </a:rPr>
              <a:t>Solution</a:t>
            </a:r>
            <a:r>
              <a:rPr lang="en-US" sz="1500" dirty="0" smtClean="0">
                <a:ea typeface="Cambria Math" pitchFamily="18" charset="0"/>
                <a:cs typeface="Cambria Math" pitchFamily="18" charset="0"/>
              </a:rPr>
              <a:t>: T</a:t>
            </a:r>
            <a:endParaRPr lang="en-US" sz="1500" dirty="0" smtClean="0"/>
          </a:p>
          <a:p>
            <a:pPr>
              <a:lnSpc>
                <a:spcPct val="80000"/>
              </a:lnSpc>
            </a:pPr>
            <a:r>
              <a:rPr lang="en-US" sz="2200" dirty="0" smtClean="0"/>
              <a:t>Expressions with variables are not propositions and therefore do not have truth values.  For example,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sz="1500" dirty="0" smtClean="0"/>
              <a:t>P(</a:t>
            </a:r>
            <a:r>
              <a:rPr lang="en-US" sz="1500" dirty="0" smtClean="0">
                <a:ea typeface="Cambria Math" pitchFamily="18" charset="0"/>
                <a:cs typeface="Cambria Math" pitchFamily="18" charset="0"/>
              </a:rPr>
              <a:t>3</a:t>
            </a:r>
            <a:r>
              <a:rPr lang="en-US" sz="1500" dirty="0" smtClean="0"/>
              <a:t>) </a:t>
            </a:r>
            <a:r>
              <a:rPr lang="en-US" sz="1500" dirty="0" smtClean="0">
                <a:ea typeface="Cambria Math" pitchFamily="18" charset="0"/>
                <a:cs typeface="Cambria Math" pitchFamily="18" charset="0"/>
              </a:rPr>
              <a:t>∧ </a:t>
            </a:r>
            <a:r>
              <a:rPr lang="en-US" sz="1500" b="1" dirty="0" smtClean="0">
                <a:ea typeface="Cambria Math" pitchFamily="18" charset="0"/>
                <a:cs typeface="Cambria Math" pitchFamily="18" charset="0"/>
              </a:rPr>
              <a:t>P(</a:t>
            </a:r>
            <a:r>
              <a:rPr lang="en-US" sz="1500" b="1" i="1" dirty="0" smtClean="0">
                <a:ea typeface="Cambria Math" pitchFamily="18" charset="0"/>
                <a:cs typeface="Cambria Math" pitchFamily="18" charset="0"/>
              </a:rPr>
              <a:t>y</a:t>
            </a:r>
            <a:r>
              <a:rPr lang="en-US" sz="1500" b="1" dirty="0" smtClean="0">
                <a:ea typeface="Cambria Math" pitchFamily="18" charset="0"/>
                <a:cs typeface="Cambria Math" pitchFamily="18" charset="0"/>
              </a:rPr>
              <a:t>)      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sz="1500" dirty="0" smtClean="0"/>
              <a:t>P(</a:t>
            </a:r>
            <a:r>
              <a:rPr lang="en-US" sz="1500" i="1" dirty="0" smtClean="0">
                <a:ea typeface="Cambria Math" pitchFamily="18" charset="0"/>
                <a:cs typeface="Cambria Math" pitchFamily="18" charset="0"/>
              </a:rPr>
              <a:t>x</a:t>
            </a:r>
            <a:r>
              <a:rPr lang="en-US" sz="1500" dirty="0" smtClean="0"/>
              <a:t>) </a:t>
            </a:r>
            <a:r>
              <a:rPr lang="en-US" sz="1500" dirty="0" smtClean="0">
                <a:ea typeface="Cambria Math" pitchFamily="18" charset="0"/>
                <a:cs typeface="Cambria Math" pitchFamily="18" charset="0"/>
              </a:rPr>
              <a:t>→ </a:t>
            </a:r>
            <a:r>
              <a:rPr lang="en-US" sz="1500" b="1" dirty="0" smtClean="0">
                <a:ea typeface="Cambria Math" pitchFamily="18" charset="0"/>
                <a:cs typeface="Cambria Math" pitchFamily="18" charset="0"/>
              </a:rPr>
              <a:t>P(</a:t>
            </a:r>
            <a:r>
              <a:rPr lang="en-US" sz="1500" b="1" i="1" dirty="0" smtClean="0">
                <a:ea typeface="Cambria Math" pitchFamily="18" charset="0"/>
                <a:cs typeface="Cambria Math" pitchFamily="18" charset="0"/>
              </a:rPr>
              <a:t>y</a:t>
            </a:r>
            <a:r>
              <a:rPr lang="en-US" sz="1500" b="1" dirty="0" smtClean="0">
                <a:ea typeface="Cambria Math" pitchFamily="18" charset="0"/>
                <a:cs typeface="Cambria Math" pitchFamily="18" charset="0"/>
              </a:rPr>
              <a:t>)</a:t>
            </a:r>
            <a:r>
              <a:rPr lang="en-US" sz="1500" dirty="0" smtClean="0">
                <a:ea typeface="Cambria Math" pitchFamily="18" charset="0"/>
                <a:cs typeface="Cambria Math" pitchFamily="18" charset="0"/>
              </a:rPr>
              <a:t>     </a:t>
            </a:r>
          </a:p>
          <a:p>
            <a:pPr>
              <a:lnSpc>
                <a:spcPct val="80000"/>
              </a:lnSpc>
            </a:pPr>
            <a:r>
              <a:rPr lang="en-US" sz="2200" dirty="0" smtClean="0"/>
              <a:t>When used with </a:t>
            </a:r>
            <a:r>
              <a:rPr lang="en-US" sz="2200" b="1" dirty="0" smtClean="0"/>
              <a:t>quantifiers</a:t>
            </a:r>
            <a:r>
              <a:rPr lang="en-US" sz="2200" dirty="0" smtClean="0"/>
              <a:t> (to be introduced next), these expressions (propositional functions) become propositions.</a:t>
            </a:r>
          </a:p>
          <a:p>
            <a:pPr lvl="1">
              <a:lnSpc>
                <a:spcPct val="80000"/>
              </a:lnSpc>
            </a:pPr>
            <a:endParaRPr lang="en-US" sz="1900" dirty="0" smtClean="0"/>
          </a:p>
          <a:p>
            <a:pPr lvl="1">
              <a:lnSpc>
                <a:spcPct val="80000"/>
              </a:lnSpc>
            </a:pPr>
            <a:endParaRPr lang="en-US" sz="1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Preconditions and postconditions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357188" y="1357313"/>
            <a:ext cx="8501062" cy="178593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b="1" dirty="0" smtClean="0"/>
              <a:t>Predicates</a:t>
            </a:r>
            <a:r>
              <a:rPr lang="en-US" sz="2000" dirty="0" smtClean="0"/>
              <a:t> are also </a:t>
            </a:r>
            <a:r>
              <a:rPr lang="en-US" sz="2000" b="1" dirty="0" smtClean="0"/>
              <a:t>used</a:t>
            </a:r>
            <a:r>
              <a:rPr lang="en-US" sz="2000" dirty="0" smtClean="0"/>
              <a:t> to establish the correctness of computer programs.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The statements that describe valid input are known as </a:t>
            </a:r>
            <a:r>
              <a:rPr lang="en-US" sz="2000" b="1" dirty="0" smtClean="0"/>
              <a:t>preconditions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The conditions that the output should satisfy when the program has run are known as </a:t>
            </a:r>
            <a:r>
              <a:rPr lang="en-US" sz="2000" b="1" dirty="0" err="1" smtClean="0"/>
              <a:t>postconditions</a:t>
            </a:r>
            <a:endParaRPr lang="en-US" sz="2000" b="1" dirty="0" smtClean="0"/>
          </a:p>
          <a:p>
            <a:pPr lvl="1">
              <a:lnSpc>
                <a:spcPct val="80000"/>
              </a:lnSpc>
            </a:pPr>
            <a:endParaRPr lang="en-US" sz="1900" dirty="0" smtClean="0"/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1071563" y="3357563"/>
            <a:ext cx="7429500" cy="20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1600" dirty="0">
                <a:latin typeface="Comic Sans MS" pitchFamily="66" charset="0"/>
              </a:rPr>
              <a:t>Consider the following program, designed to interchange the values of two variables x and y.</a:t>
            </a:r>
          </a:p>
          <a:p>
            <a:pPr lvl="4" algn="just"/>
            <a:r>
              <a:rPr lang="en-US" sz="1600" dirty="0">
                <a:latin typeface="Comic Sans MS" pitchFamily="66" charset="0"/>
              </a:rPr>
              <a:t>temp := x</a:t>
            </a:r>
          </a:p>
          <a:p>
            <a:pPr lvl="4" algn="just"/>
            <a:r>
              <a:rPr lang="en-US" sz="1600" dirty="0">
                <a:latin typeface="Comic Sans MS" pitchFamily="66" charset="0"/>
              </a:rPr>
              <a:t>x:=y</a:t>
            </a:r>
          </a:p>
          <a:p>
            <a:pPr lvl="4" algn="just"/>
            <a:r>
              <a:rPr lang="en-US" sz="1600" dirty="0">
                <a:latin typeface="Comic Sans MS" pitchFamily="66" charset="0"/>
              </a:rPr>
              <a:t>y := temp</a:t>
            </a:r>
          </a:p>
          <a:p>
            <a:pPr algn="just"/>
            <a:r>
              <a:rPr lang="en-US" sz="1600" dirty="0">
                <a:latin typeface="Comic Sans MS" pitchFamily="66" charset="0"/>
              </a:rPr>
              <a:t>Find predicates that we can use as the </a:t>
            </a:r>
            <a:r>
              <a:rPr lang="en-US" sz="1600" b="1" dirty="0">
                <a:latin typeface="Comic Sans MS" pitchFamily="66" charset="0"/>
              </a:rPr>
              <a:t>precondition</a:t>
            </a:r>
            <a:r>
              <a:rPr lang="en-US" sz="1600" dirty="0">
                <a:latin typeface="Comic Sans MS" pitchFamily="66" charset="0"/>
              </a:rPr>
              <a:t> and the </a:t>
            </a:r>
            <a:r>
              <a:rPr lang="en-US" sz="1600" b="1" dirty="0" err="1">
                <a:latin typeface="Comic Sans MS" pitchFamily="66" charset="0"/>
              </a:rPr>
              <a:t>postcondition</a:t>
            </a:r>
            <a:r>
              <a:rPr lang="en-US" sz="1600" dirty="0">
                <a:latin typeface="Comic Sans MS" pitchFamily="66" charset="0"/>
              </a:rPr>
              <a:t> to verify the correctness of this program. Then explain how to use them to verify that for all valid input the program does what is intended.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0.8|0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orall x P(x) \equiv  P(1)\wedge P(2) \wedge P(3)$&#10;&#10;&#10;\end{document}"/>
  <p:tag name="IGUANATEXSIZE" val="2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exists x P(x) \equiv P(1)\vee P(2) \vee P(3)$&#10;&#10;&#10;\end{document}"/>
  <p:tag name="IGUANATEXSIZE" val="2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neg \forall x P(x) \equiv \exists x \neg P(x)$&#10;&#10;&#10;\end{document}"/>
  <p:tag name="IGUANATEXSIZE" val="3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neg \exists x P(x) \equiv \forall  x \neg P(x)$&#10;&#10;&#10;\end{document}"/>
  <p:tag name="IGUANATEXSIZE" val="3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forall m (L(m,1) \rightarrow C(m))$&#10;&#10;&#10;&#10;\end{document}"/>
  <p:tag name="IGUANATEXSIZE" val="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exists u \,A(u) \rightarrow \exists n\, S(n,available)$&#10;&#10;&#10;&#10;\end{document}"/>
  <p:tag name="IGUANATEXSIZE" val="25"/>
</p:tagLst>
</file>

<file path=ppt/theme/theme1.xml><?xml version="1.0" encoding="utf-8"?>
<a:theme xmlns:a="http://schemas.openxmlformats.org/drawingml/2006/main" name="Theme1">
  <a:themeElements>
    <a:clrScheme name="Стратегия 2">
      <a:dk1>
        <a:srgbClr val="000000"/>
      </a:dk1>
      <a:lt1>
        <a:srgbClr val="E9E2B6"/>
      </a:lt1>
      <a:dk2>
        <a:srgbClr val="996600"/>
      </a:dk2>
      <a:lt2>
        <a:srgbClr val="786950"/>
      </a:lt2>
      <a:accent1>
        <a:srgbClr val="727DE0"/>
      </a:accent1>
      <a:accent2>
        <a:srgbClr val="D54F41"/>
      </a:accent2>
      <a:accent3>
        <a:srgbClr val="F2EED7"/>
      </a:accent3>
      <a:accent4>
        <a:srgbClr val="000000"/>
      </a:accent4>
      <a:accent5>
        <a:srgbClr val="BCBFED"/>
      </a:accent5>
      <a:accent6>
        <a:srgbClr val="C1473A"/>
      </a:accent6>
      <a:hlink>
        <a:srgbClr val="003300"/>
      </a:hlink>
      <a:folHlink>
        <a:srgbClr val="339933"/>
      </a:folHlink>
    </a:clrScheme>
    <a:fontScheme name="Стратегия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Стратегия 1">
        <a:dk1>
          <a:srgbClr val="000000"/>
        </a:dk1>
        <a:lt1>
          <a:srgbClr val="EAEAEA"/>
        </a:lt1>
        <a:dk2>
          <a:srgbClr val="819E81"/>
        </a:dk2>
        <a:lt2>
          <a:srgbClr val="FFCC66"/>
        </a:lt2>
        <a:accent1>
          <a:srgbClr val="727DE0"/>
        </a:accent1>
        <a:accent2>
          <a:srgbClr val="D54F41"/>
        </a:accent2>
        <a:accent3>
          <a:srgbClr val="C1CCC1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003300"/>
        </a:hlink>
        <a:folHlink>
          <a:srgbClr val="66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тратегия 2">
        <a:dk1>
          <a:srgbClr val="000000"/>
        </a:dk1>
        <a:lt1>
          <a:srgbClr val="E9E2B6"/>
        </a:lt1>
        <a:dk2>
          <a:srgbClr val="996600"/>
        </a:dk2>
        <a:lt2>
          <a:srgbClr val="786950"/>
        </a:lt2>
        <a:accent1>
          <a:srgbClr val="727DE0"/>
        </a:accent1>
        <a:accent2>
          <a:srgbClr val="D54F41"/>
        </a:accent2>
        <a:accent3>
          <a:srgbClr val="F2EED7"/>
        </a:accent3>
        <a:accent4>
          <a:srgbClr val="000000"/>
        </a:accent4>
        <a:accent5>
          <a:srgbClr val="BCBFED"/>
        </a:accent5>
        <a:accent6>
          <a:srgbClr val="C1473A"/>
        </a:accent6>
        <a:hlink>
          <a:srgbClr val="003300"/>
        </a:hlink>
        <a:folHlink>
          <a:srgbClr val="33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тратегия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тратегия 4">
        <a:dk1>
          <a:srgbClr val="000000"/>
        </a:dk1>
        <a:lt1>
          <a:srgbClr val="EAEAEA"/>
        </a:lt1>
        <a:dk2>
          <a:srgbClr val="BC6262"/>
        </a:dk2>
        <a:lt2>
          <a:srgbClr val="FFCC66"/>
        </a:lt2>
        <a:accent1>
          <a:srgbClr val="727DE0"/>
        </a:accent1>
        <a:accent2>
          <a:srgbClr val="D54F41"/>
        </a:accent2>
        <a:accent3>
          <a:srgbClr val="DAB7B7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000066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тратегия 5">
        <a:dk1>
          <a:srgbClr val="000000"/>
        </a:dk1>
        <a:lt1>
          <a:srgbClr val="EAEAEA"/>
        </a:lt1>
        <a:dk2>
          <a:srgbClr val="5C74A4"/>
        </a:dk2>
        <a:lt2>
          <a:srgbClr val="FFCC99"/>
        </a:lt2>
        <a:accent1>
          <a:srgbClr val="727DE0"/>
        </a:accent1>
        <a:accent2>
          <a:srgbClr val="D54F41"/>
        </a:accent2>
        <a:accent3>
          <a:srgbClr val="B5BCCF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FFFFCC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тратегия 6">
        <a:dk1>
          <a:srgbClr val="000000"/>
        </a:dk1>
        <a:lt1>
          <a:srgbClr val="EAEAEA"/>
        </a:lt1>
        <a:dk2>
          <a:srgbClr val="996600"/>
        </a:dk2>
        <a:lt2>
          <a:srgbClr val="FFCC99"/>
        </a:lt2>
        <a:accent1>
          <a:srgbClr val="727DE0"/>
        </a:accent1>
        <a:accent2>
          <a:srgbClr val="D54F41"/>
        </a:accent2>
        <a:accent3>
          <a:srgbClr val="CAB8AA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1681</TotalTime>
  <Words>2801</Words>
  <Application>Microsoft PowerPoint</Application>
  <PresentationFormat>On-screen Show (4:3)</PresentationFormat>
  <Paragraphs>312</Paragraphs>
  <Slides>34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Theme1</vt:lpstr>
      <vt:lpstr>Predicates and Quantifiers</vt:lpstr>
      <vt:lpstr>Section Summary</vt:lpstr>
      <vt:lpstr>Section Summary</vt:lpstr>
      <vt:lpstr>Propositional Logic Not Enough</vt:lpstr>
      <vt:lpstr>Introducing Predicate Logic</vt:lpstr>
      <vt:lpstr>Propositional Functions</vt:lpstr>
      <vt:lpstr>Examples</vt:lpstr>
      <vt:lpstr>Compound Expressions</vt:lpstr>
      <vt:lpstr>Preconditions and postconditions</vt:lpstr>
      <vt:lpstr>Preconditions and postconditions</vt:lpstr>
      <vt:lpstr>Quantifiers</vt:lpstr>
      <vt:lpstr>Universal Quantifier</vt:lpstr>
      <vt:lpstr>Existential Quantifier</vt:lpstr>
      <vt:lpstr>Uniqueness Quantifier</vt:lpstr>
      <vt:lpstr>Quantiﬁers with Restricted Domains</vt:lpstr>
      <vt:lpstr>Quantiﬁers with Restricted Domains</vt:lpstr>
      <vt:lpstr>Precedence of Quantiﬁers</vt:lpstr>
      <vt:lpstr>Binding Variables</vt:lpstr>
      <vt:lpstr>Thinking about Quantifiers</vt:lpstr>
      <vt:lpstr>Translating from English to Logic</vt:lpstr>
      <vt:lpstr>Translating from English to Logic</vt:lpstr>
      <vt:lpstr>Equivalences in Predicate Logic</vt:lpstr>
      <vt:lpstr>Thinking about Quantifiers as Conjunctions and Disjunctions</vt:lpstr>
      <vt:lpstr>Negating Quantified Expressions</vt:lpstr>
      <vt:lpstr>De Morgan’s Laws for Quantifiers</vt:lpstr>
      <vt:lpstr>Translation from English to Logic</vt:lpstr>
      <vt:lpstr>System Specification Example</vt:lpstr>
      <vt:lpstr>Lewis Carroll Example</vt:lpstr>
      <vt:lpstr>Logic Programming (optional)</vt:lpstr>
      <vt:lpstr>Logic Programming (cont)</vt:lpstr>
      <vt:lpstr>Logic Programming (cont)</vt:lpstr>
      <vt:lpstr>Logic Programming (cont)</vt:lpstr>
      <vt:lpstr>Logic Programming (cont)</vt:lpstr>
      <vt:lpstr>Query??</vt:lpstr>
    </vt:vector>
  </TitlesOfParts>
  <Company>Мышиная нора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4  Булевы функции и алгебра логики.</dc:title>
  <dc:creator>Настенька</dc:creator>
  <cp:lastModifiedBy>Windows User</cp:lastModifiedBy>
  <cp:revision>180</cp:revision>
  <cp:lastPrinted>1601-01-01T00:00:00Z</cp:lastPrinted>
  <dcterms:created xsi:type="dcterms:W3CDTF">2004-03-31T13:25:40Z</dcterms:created>
  <dcterms:modified xsi:type="dcterms:W3CDTF">2020-02-28T10:03:33Z</dcterms:modified>
</cp:coreProperties>
</file>