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8288000" cy="10287000"/>
  <p:notesSz cx="6858000" cy="9144000"/>
  <p:embeddedFontLst>
    <p:embeddedFont>
      <p:font typeface="Cardo" panose="020B0604020202020204" charset="-79"/>
      <p:regular r:id="rId11"/>
    </p:embeddedFont>
    <p:embeddedFont>
      <p:font typeface="IBM Plex Sans Hebrew Light" panose="020B0604020202020204" charset="-79"/>
      <p:regular r:id="rId12"/>
    </p:embeddedFont>
    <p:embeddedFont>
      <p:font typeface="Open Sans Light" panose="020B0604020202020204" charset="0"/>
      <p:regular r:id="rId13"/>
    </p:embeddedFont>
    <p:embeddedFont>
      <p:font typeface="Cardo Bold" panose="020B0604020202020204" charset="-79"/>
      <p:regular r:id="rId14"/>
    </p:embeddedFont>
    <p:embeddedFont>
      <p:font typeface="IBM Plex Sans Hebrew Light Bold Italics" panose="020B0604020202020204" charset="-79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8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alphaModFix amt="64000"/>
          </a:blip>
          <a:srcRect/>
          <a:stretch>
            <a:fillRect/>
          </a:stretch>
        </p:blipFill>
        <p:spPr>
          <a:xfrm rot="7622753">
            <a:off x="-1442231" y="-6661932"/>
            <a:ext cx="23233544" cy="2323354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-5400000">
            <a:off x="-3303958" y="2825315"/>
            <a:ext cx="11301259" cy="565062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923020" y="2073093"/>
            <a:ext cx="5356815" cy="4371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63"/>
              </a:lnSpc>
            </a:pPr>
            <a:r>
              <a:rPr lang="en-US" sz="8330" dirty="0">
                <a:solidFill>
                  <a:srgbClr val="FFFFFF"/>
                </a:solidFill>
                <a:latin typeface="Cardo Bold"/>
              </a:rPr>
              <a:t>Generative</a:t>
            </a:r>
          </a:p>
          <a:p>
            <a:pPr algn="ctr">
              <a:lnSpc>
                <a:spcPts val="11663"/>
              </a:lnSpc>
            </a:pPr>
            <a:r>
              <a:rPr lang="en-US" sz="8330" dirty="0">
                <a:solidFill>
                  <a:srgbClr val="FFFFFF"/>
                </a:solidFill>
                <a:latin typeface="Cardo Bold"/>
              </a:rPr>
              <a:t>adversarial</a:t>
            </a:r>
          </a:p>
          <a:p>
            <a:pPr algn="ctr">
              <a:lnSpc>
                <a:spcPts val="11663"/>
              </a:lnSpc>
            </a:pPr>
            <a:r>
              <a:rPr lang="en-US" sz="8330" dirty="0">
                <a:solidFill>
                  <a:srgbClr val="FFFFFF"/>
                </a:solidFill>
                <a:latin typeface="Cardo Bold"/>
              </a:rPr>
              <a:t>network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7053968" y="6444404"/>
            <a:ext cx="7119232" cy="1599392"/>
            <a:chOff x="0" y="0"/>
            <a:chExt cx="2543867" cy="571500"/>
          </a:xfrm>
        </p:grpSpPr>
        <p:sp>
          <p:nvSpPr>
            <p:cNvPr id="6" name="Freeform 6"/>
            <p:cNvSpPr/>
            <p:nvPr/>
          </p:nvSpPr>
          <p:spPr>
            <a:xfrm>
              <a:off x="0" y="255270"/>
              <a:ext cx="2543867" cy="69850"/>
            </a:xfrm>
            <a:custGeom>
              <a:avLst/>
              <a:gdLst/>
              <a:ahLst/>
              <a:cxnLst/>
              <a:rect l="l" t="t" r="r" b="b"/>
              <a:pathLst>
                <a:path w="2543867" h="69850">
                  <a:moveTo>
                    <a:pt x="225303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2543867" y="69850"/>
                  </a:lnTo>
                  <a:lnTo>
                    <a:pt x="2543867" y="0"/>
                  </a:lnTo>
                  <a:close/>
                </a:path>
              </a:pathLst>
            </a:custGeom>
            <a:solidFill>
              <a:srgbClr val="295B85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3168630" y="676218"/>
            <a:ext cx="7432797" cy="638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2"/>
              </a:lnSpc>
              <a:spcBef>
                <a:spcPct val="0"/>
              </a:spcBef>
            </a:pPr>
            <a:r>
              <a:rPr lang="en-US" sz="3751">
                <a:solidFill>
                  <a:srgbClr val="FFFFFF"/>
                </a:solidFill>
                <a:latin typeface="Cardo"/>
              </a:rPr>
              <a:t>Deep learning project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480602" y="8275358"/>
            <a:ext cx="274899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FFFFFF"/>
                </a:solidFill>
                <a:latin typeface="Cardo"/>
              </a:rPr>
              <a:t>Presented by: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923020" y="8796020"/>
            <a:ext cx="2750812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Open Sans Light"/>
              </a:rPr>
              <a:t>BOURZIK </a:t>
            </a:r>
            <a:r>
              <a:rPr lang="en-US" sz="2400" dirty="0" err="1">
                <a:solidFill>
                  <a:srgbClr val="FFFFFF"/>
                </a:solidFill>
                <a:latin typeface="Open Sans Light"/>
              </a:rPr>
              <a:t>Asmaa</a:t>
            </a:r>
            <a:endParaRPr lang="en-US" sz="2400" dirty="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153400" y="9182100"/>
            <a:ext cx="3429000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Open Sans Light"/>
              </a:rPr>
              <a:t>ESSOULLAMI </a:t>
            </a:r>
            <a:r>
              <a:rPr lang="en-US" sz="2400" dirty="0" err="1">
                <a:solidFill>
                  <a:srgbClr val="FFFFFF"/>
                </a:solidFill>
                <a:latin typeface="Open Sans Light"/>
              </a:rPr>
              <a:t>Mostapha</a:t>
            </a:r>
            <a:endParaRPr lang="en-US" sz="2400" dirty="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153400" y="9563100"/>
            <a:ext cx="2631451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Open Sans Light"/>
              </a:rPr>
              <a:t>OUAHID Omar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053968" y="1028700"/>
            <a:ext cx="7119232" cy="1599392"/>
            <a:chOff x="0" y="0"/>
            <a:chExt cx="2543867" cy="571500"/>
          </a:xfrm>
        </p:grpSpPr>
        <p:sp>
          <p:nvSpPr>
            <p:cNvPr id="13" name="Freeform 13"/>
            <p:cNvSpPr/>
            <p:nvPr/>
          </p:nvSpPr>
          <p:spPr>
            <a:xfrm>
              <a:off x="0" y="255270"/>
              <a:ext cx="2543867" cy="69850"/>
            </a:xfrm>
            <a:custGeom>
              <a:avLst/>
              <a:gdLst/>
              <a:ahLst/>
              <a:cxnLst/>
              <a:rect l="l" t="t" r="r" b="b"/>
              <a:pathLst>
                <a:path w="2543867" h="69850">
                  <a:moveTo>
                    <a:pt x="225303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2543867" y="69850"/>
                  </a:lnTo>
                  <a:lnTo>
                    <a:pt x="2543867" y="0"/>
                  </a:lnTo>
                  <a:close/>
                </a:path>
              </a:pathLst>
            </a:custGeom>
            <a:solidFill>
              <a:srgbClr val="295B85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30674" y="763716"/>
            <a:ext cx="6569592" cy="7463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87"/>
              </a:lnSpc>
            </a:pPr>
            <a:r>
              <a:rPr lang="en-US" sz="3875" dirty="0">
                <a:solidFill>
                  <a:srgbClr val="FFFFFF"/>
                </a:solidFill>
                <a:latin typeface="Cardo"/>
              </a:rPr>
              <a:t>Definition</a:t>
            </a:r>
          </a:p>
          <a:p>
            <a:pPr>
              <a:lnSpc>
                <a:spcPts val="9687"/>
              </a:lnSpc>
            </a:pPr>
            <a:r>
              <a:rPr lang="en-US" sz="3875" dirty="0">
                <a:solidFill>
                  <a:srgbClr val="FFFFFF"/>
                </a:solidFill>
                <a:latin typeface="Cardo"/>
              </a:rPr>
              <a:t>Architecture of GANs</a:t>
            </a:r>
          </a:p>
          <a:p>
            <a:pPr>
              <a:lnSpc>
                <a:spcPts val="9687"/>
              </a:lnSpc>
            </a:pPr>
            <a:r>
              <a:rPr lang="en-US" sz="3875" dirty="0" smtClean="0">
                <a:solidFill>
                  <a:srgbClr val="FFFFFF"/>
                </a:solidFill>
                <a:latin typeface="Cardo"/>
              </a:rPr>
              <a:t>Steps</a:t>
            </a:r>
          </a:p>
          <a:p>
            <a:pPr>
              <a:lnSpc>
                <a:spcPts val="9687"/>
              </a:lnSpc>
            </a:pPr>
            <a:r>
              <a:rPr lang="en-US" sz="3875" dirty="0" err="1">
                <a:solidFill>
                  <a:srgbClr val="FFFFFF"/>
                </a:solidFill>
                <a:latin typeface="Cardo"/>
              </a:rPr>
              <a:t>Mnist</a:t>
            </a:r>
            <a:r>
              <a:rPr lang="en-US" sz="3875" dirty="0">
                <a:solidFill>
                  <a:srgbClr val="FFFFFF"/>
                </a:solidFill>
                <a:latin typeface="Cardo"/>
              </a:rPr>
              <a:t> handwritten </a:t>
            </a:r>
            <a:r>
              <a:rPr lang="en-US" sz="3875" dirty="0" smtClean="0">
                <a:solidFill>
                  <a:srgbClr val="FFFFFF"/>
                </a:solidFill>
                <a:latin typeface="Cardo"/>
              </a:rPr>
              <a:t>digits</a:t>
            </a:r>
            <a:endParaRPr lang="en-US" sz="3875" dirty="0">
              <a:solidFill>
                <a:srgbClr val="FFFFFF"/>
              </a:solidFill>
              <a:latin typeface="Cardo"/>
            </a:endParaRPr>
          </a:p>
          <a:p>
            <a:pPr>
              <a:lnSpc>
                <a:spcPts val="9687"/>
              </a:lnSpc>
            </a:pPr>
            <a:r>
              <a:rPr lang="en-US" sz="3875" dirty="0">
                <a:solidFill>
                  <a:srgbClr val="FFFFFF"/>
                </a:solidFill>
                <a:latin typeface="Cardo"/>
              </a:rPr>
              <a:t>Code</a:t>
            </a:r>
          </a:p>
          <a:p>
            <a:pPr>
              <a:lnSpc>
                <a:spcPts val="9687"/>
              </a:lnSpc>
            </a:pPr>
            <a:r>
              <a:rPr lang="en-US" sz="3875" dirty="0">
                <a:solidFill>
                  <a:srgbClr val="FFFFFF"/>
                </a:solidFill>
                <a:latin typeface="Cardo"/>
              </a:rPr>
              <a:t>Conclusion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221541" y="8721564"/>
            <a:ext cx="2180989" cy="59085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526795" y="754191"/>
            <a:ext cx="2007758" cy="7463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87"/>
              </a:lnSpc>
            </a:pPr>
            <a:r>
              <a:rPr lang="en-US" sz="3875" dirty="0" smtClean="0">
                <a:solidFill>
                  <a:srgbClr val="4793C3"/>
                </a:solidFill>
                <a:latin typeface="IBM Plex Sans Hebrew Light Bold Italics"/>
              </a:rPr>
              <a:t>01</a:t>
            </a:r>
            <a:endParaRPr lang="en-US" sz="3875" dirty="0">
              <a:solidFill>
                <a:srgbClr val="4793C3"/>
              </a:solidFill>
              <a:latin typeface="IBM Plex Sans Hebrew Light Bold Italics"/>
            </a:endParaRPr>
          </a:p>
          <a:p>
            <a:pPr>
              <a:lnSpc>
                <a:spcPts val="9687"/>
              </a:lnSpc>
            </a:pPr>
            <a:r>
              <a:rPr lang="en-US" sz="3875" dirty="0" smtClean="0">
                <a:solidFill>
                  <a:srgbClr val="4793C3"/>
                </a:solidFill>
                <a:latin typeface="IBM Plex Sans Hebrew Light Bold Italics"/>
              </a:rPr>
              <a:t>02</a:t>
            </a:r>
            <a:endParaRPr lang="en-US" sz="3875" dirty="0">
              <a:solidFill>
                <a:srgbClr val="4793C3"/>
              </a:solidFill>
              <a:latin typeface="IBM Plex Sans Hebrew Light Bold Italics"/>
            </a:endParaRPr>
          </a:p>
          <a:p>
            <a:pPr>
              <a:lnSpc>
                <a:spcPts val="9687"/>
              </a:lnSpc>
            </a:pPr>
            <a:r>
              <a:rPr lang="en-US" sz="3875" dirty="0" smtClean="0">
                <a:solidFill>
                  <a:srgbClr val="4793C3"/>
                </a:solidFill>
                <a:latin typeface="IBM Plex Sans Hebrew Light Bold Italics"/>
              </a:rPr>
              <a:t>03</a:t>
            </a:r>
            <a:endParaRPr lang="en-US" sz="3875" dirty="0">
              <a:solidFill>
                <a:srgbClr val="4793C3"/>
              </a:solidFill>
              <a:latin typeface="IBM Plex Sans Hebrew Light Bold Italics"/>
            </a:endParaRPr>
          </a:p>
          <a:p>
            <a:pPr>
              <a:lnSpc>
                <a:spcPts val="9687"/>
              </a:lnSpc>
            </a:pPr>
            <a:r>
              <a:rPr lang="en-US" sz="3875" dirty="0" smtClean="0">
                <a:solidFill>
                  <a:srgbClr val="4793C3"/>
                </a:solidFill>
                <a:latin typeface="IBM Plex Sans Hebrew Light Bold Italics"/>
              </a:rPr>
              <a:t>04</a:t>
            </a:r>
            <a:endParaRPr lang="en-US" sz="3875" dirty="0">
              <a:solidFill>
                <a:srgbClr val="4793C3"/>
              </a:solidFill>
              <a:latin typeface="IBM Plex Sans Hebrew Light Bold Italics"/>
            </a:endParaRPr>
          </a:p>
          <a:p>
            <a:pPr>
              <a:lnSpc>
                <a:spcPts val="9687"/>
              </a:lnSpc>
            </a:pPr>
            <a:r>
              <a:rPr lang="en-US" sz="3875" dirty="0" smtClean="0">
                <a:solidFill>
                  <a:srgbClr val="4793C3"/>
                </a:solidFill>
                <a:latin typeface="IBM Plex Sans Hebrew Light Bold Italics"/>
              </a:rPr>
              <a:t>05</a:t>
            </a:r>
            <a:endParaRPr lang="en-US" sz="3875" dirty="0">
              <a:solidFill>
                <a:srgbClr val="4793C3"/>
              </a:solidFill>
              <a:latin typeface="IBM Plex Sans Hebrew Light Bold Italics"/>
            </a:endParaRPr>
          </a:p>
          <a:p>
            <a:pPr>
              <a:lnSpc>
                <a:spcPts val="9687"/>
              </a:lnSpc>
            </a:pPr>
            <a:r>
              <a:rPr lang="en-US" sz="3875" dirty="0" smtClean="0">
                <a:solidFill>
                  <a:srgbClr val="4793C3"/>
                </a:solidFill>
                <a:latin typeface="IBM Plex Sans Hebrew Light Bold Italics"/>
              </a:rPr>
              <a:t>06</a:t>
            </a:r>
            <a:endParaRPr lang="en-US" sz="3875" dirty="0">
              <a:solidFill>
                <a:srgbClr val="4793C3"/>
              </a:solidFill>
              <a:latin typeface="IBM Plex Sans Hebrew Light Bold Italic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208013" y="8252202"/>
            <a:ext cx="3326539" cy="106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96"/>
              </a:lnSpc>
            </a:pPr>
            <a:r>
              <a:rPr lang="en-US" sz="6211">
                <a:solidFill>
                  <a:srgbClr val="FFFFFF"/>
                </a:solidFill>
                <a:latin typeface="Cardo Bold"/>
              </a:rPr>
              <a:t>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 rot="7622753">
            <a:off x="-1649959" y="-8312660"/>
            <a:ext cx="30356903" cy="3035690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0" y="-322362"/>
            <a:ext cx="18880283" cy="10931723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3929748" y="2112318"/>
            <a:ext cx="7870391" cy="4594748"/>
            <a:chOff x="0" y="0"/>
            <a:chExt cx="10493854" cy="6126331"/>
          </a:xfrm>
        </p:grpSpPr>
        <p:sp>
          <p:nvSpPr>
            <p:cNvPr id="5" name="TextBox 5"/>
            <p:cNvSpPr txBox="1"/>
            <p:nvPr/>
          </p:nvSpPr>
          <p:spPr>
            <a:xfrm>
              <a:off x="0" y="-114300"/>
              <a:ext cx="10493854" cy="1409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959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218584"/>
              <a:ext cx="10493854" cy="49077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79"/>
                </a:lnSpc>
                <a:spcBef>
                  <a:spcPct val="0"/>
                </a:spcBef>
              </a:pPr>
              <a:r>
                <a:rPr lang="en-US" sz="4199">
                  <a:solidFill>
                    <a:srgbClr val="FFFFFF"/>
                  </a:solidFill>
                  <a:latin typeface="Cardo"/>
                </a:rPr>
                <a:t>GANs are generative models; they create new data instances that resemble your training data.</a:t>
              </a:r>
            </a:p>
            <a:p>
              <a:pPr>
                <a:lnSpc>
                  <a:spcPts val="5879"/>
                </a:lnSpc>
                <a:spcBef>
                  <a:spcPct val="0"/>
                </a:spcBef>
              </a:pPr>
              <a:r>
                <a:rPr lang="en-US" sz="4199">
                  <a:solidFill>
                    <a:srgbClr val="FFFFFF"/>
                  </a:solidFill>
                  <a:latin typeface="Cardo"/>
                </a:rPr>
                <a:t>It works by paring a generator and a descriminator.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5862299" y="1133475"/>
            <a:ext cx="1397001" cy="505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569"/>
              </a:lnSpc>
            </a:pPr>
            <a:r>
              <a:rPr lang="en-US" sz="4010">
                <a:solidFill>
                  <a:srgbClr val="FFFFFF"/>
                </a:solidFill>
                <a:latin typeface="Pathway Gothic One Italics"/>
              </a:rPr>
              <a:t>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3540" y="1525062"/>
            <a:ext cx="4071459" cy="106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96"/>
              </a:lnSpc>
            </a:pPr>
            <a:r>
              <a:rPr lang="en-US" sz="6211">
                <a:solidFill>
                  <a:srgbClr val="FFFFFF"/>
                </a:solidFill>
                <a:latin typeface="Cardo Bold"/>
              </a:rPr>
              <a:t>Definition: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3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301675" y="2111611"/>
            <a:ext cx="15957625" cy="696151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5862299" y="1133475"/>
            <a:ext cx="1397001" cy="505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569"/>
              </a:lnSpc>
            </a:pPr>
            <a:r>
              <a:rPr lang="en-US" sz="4010">
                <a:solidFill>
                  <a:srgbClr val="FFFFFF"/>
                </a:solidFill>
                <a:latin typeface="Pathway Gothic One Italics"/>
              </a:rPr>
              <a:t>04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83769" y="578442"/>
            <a:ext cx="4760555" cy="106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96"/>
              </a:lnSpc>
            </a:pPr>
            <a:r>
              <a:rPr lang="en-US" sz="6211">
                <a:solidFill>
                  <a:srgbClr val="90ABBB"/>
                </a:solidFill>
                <a:latin typeface="Cardo Bold"/>
              </a:rPr>
              <a:t>Architecture: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543675" y="1028700"/>
            <a:ext cx="9748304" cy="1854060"/>
          </a:xfrm>
          <a:prstGeom prst="rect">
            <a:avLst/>
          </a:prstGeom>
          <a:solidFill>
            <a:srgbClr val="90ABBB"/>
          </a:solidFill>
        </p:spPr>
      </p:sp>
      <p:sp>
        <p:nvSpPr>
          <p:cNvPr id="3" name="TextBox 3"/>
          <p:cNvSpPr txBox="1"/>
          <p:nvPr/>
        </p:nvSpPr>
        <p:spPr>
          <a:xfrm>
            <a:off x="6842851" y="1614418"/>
            <a:ext cx="45955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00"/>
              </a:lnSpc>
              <a:spcBef>
                <a:spcPct val="0"/>
              </a:spcBef>
            </a:pPr>
            <a:r>
              <a:rPr lang="en-US" sz="3500" spc="455">
                <a:solidFill>
                  <a:srgbClr val="FFFFFF"/>
                </a:solidFill>
                <a:latin typeface="Aileron Heavy Bold"/>
              </a:rPr>
              <a:t>1</a:t>
            </a:r>
          </a:p>
        </p:txBody>
      </p:sp>
      <p:sp>
        <p:nvSpPr>
          <p:cNvPr id="4" name="AutoShape 4"/>
          <p:cNvSpPr/>
          <p:nvPr/>
        </p:nvSpPr>
        <p:spPr>
          <a:xfrm>
            <a:off x="6543675" y="7404240"/>
            <a:ext cx="9748304" cy="1854060"/>
          </a:xfrm>
          <a:prstGeom prst="rect">
            <a:avLst/>
          </a:prstGeom>
          <a:solidFill>
            <a:srgbClr val="295B85"/>
          </a:solidFill>
        </p:spPr>
      </p:sp>
      <p:sp>
        <p:nvSpPr>
          <p:cNvPr id="5" name="AutoShape 5"/>
          <p:cNvSpPr/>
          <p:nvPr/>
        </p:nvSpPr>
        <p:spPr>
          <a:xfrm>
            <a:off x="6626069" y="3153880"/>
            <a:ext cx="9665909" cy="1854060"/>
          </a:xfrm>
          <a:prstGeom prst="rect">
            <a:avLst/>
          </a:prstGeom>
          <a:solidFill>
            <a:srgbClr val="4793C3"/>
          </a:solidFill>
        </p:spPr>
      </p:sp>
      <p:sp>
        <p:nvSpPr>
          <p:cNvPr id="6" name="AutoShape 6"/>
          <p:cNvSpPr/>
          <p:nvPr/>
        </p:nvSpPr>
        <p:spPr>
          <a:xfrm>
            <a:off x="6543675" y="5279060"/>
            <a:ext cx="9748304" cy="1854060"/>
          </a:xfrm>
          <a:prstGeom prst="rect">
            <a:avLst/>
          </a:prstGeom>
          <a:solidFill>
            <a:srgbClr val="203345"/>
          </a:solidFill>
        </p:spPr>
      </p:sp>
      <p:sp>
        <p:nvSpPr>
          <p:cNvPr id="7" name="TextBox 7"/>
          <p:cNvSpPr txBox="1"/>
          <p:nvPr/>
        </p:nvSpPr>
        <p:spPr>
          <a:xfrm>
            <a:off x="6842851" y="3770821"/>
            <a:ext cx="45955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00"/>
              </a:lnSpc>
              <a:spcBef>
                <a:spcPct val="0"/>
              </a:spcBef>
            </a:pPr>
            <a:r>
              <a:rPr lang="en-US" sz="3500" spc="455">
                <a:solidFill>
                  <a:srgbClr val="FFFFFF"/>
                </a:solidFill>
                <a:latin typeface="Aileron Heavy Bold"/>
              </a:rPr>
              <a:t>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842851" y="5864777"/>
            <a:ext cx="45955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00"/>
              </a:lnSpc>
              <a:spcBef>
                <a:spcPct val="0"/>
              </a:spcBef>
            </a:pPr>
            <a:r>
              <a:rPr lang="en-US" sz="3500" spc="455">
                <a:solidFill>
                  <a:srgbClr val="FFFFFF"/>
                </a:solidFill>
                <a:latin typeface="Aileron Heavy Bold"/>
              </a:rPr>
              <a:t>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842851" y="7989957"/>
            <a:ext cx="45955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00"/>
              </a:lnSpc>
              <a:spcBef>
                <a:spcPct val="0"/>
              </a:spcBef>
            </a:pPr>
            <a:r>
              <a:rPr lang="en-US" sz="3500" spc="455">
                <a:solidFill>
                  <a:srgbClr val="FFFFFF"/>
                </a:solidFill>
                <a:latin typeface="Aileron Heavy Bold"/>
              </a:rPr>
              <a:t>4</a:t>
            </a:r>
          </a:p>
        </p:txBody>
      </p:sp>
      <p:sp>
        <p:nvSpPr>
          <p:cNvPr id="10" name="AutoShape 10"/>
          <p:cNvSpPr/>
          <p:nvPr/>
        </p:nvSpPr>
        <p:spPr>
          <a:xfrm>
            <a:off x="7606644" y="1028700"/>
            <a:ext cx="28501" cy="18540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" name="AutoShape 11"/>
          <p:cNvSpPr/>
          <p:nvPr/>
        </p:nvSpPr>
        <p:spPr>
          <a:xfrm>
            <a:off x="7606644" y="3166089"/>
            <a:ext cx="28501" cy="18540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" name="AutoShape 12"/>
          <p:cNvSpPr/>
          <p:nvPr/>
        </p:nvSpPr>
        <p:spPr>
          <a:xfrm>
            <a:off x="7592393" y="5279060"/>
            <a:ext cx="28501" cy="18540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3" name="AutoShape 13"/>
          <p:cNvSpPr/>
          <p:nvPr/>
        </p:nvSpPr>
        <p:spPr>
          <a:xfrm>
            <a:off x="7592393" y="7404240"/>
            <a:ext cx="28501" cy="18540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4" name="TextBox 14"/>
          <p:cNvSpPr txBox="1"/>
          <p:nvPr/>
        </p:nvSpPr>
        <p:spPr>
          <a:xfrm>
            <a:off x="1028700" y="4193981"/>
            <a:ext cx="6155960" cy="1746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2"/>
              </a:lnSpc>
            </a:pPr>
            <a:r>
              <a:rPr lang="en-US" sz="5337" spc="160">
                <a:solidFill>
                  <a:srgbClr val="FFFFFF"/>
                </a:solidFill>
                <a:latin typeface="Aileron Heavy"/>
              </a:rPr>
              <a:t>THE </a:t>
            </a:r>
          </a:p>
          <a:p>
            <a:pPr>
              <a:lnSpc>
                <a:spcPts val="6992"/>
              </a:lnSpc>
            </a:pPr>
            <a:r>
              <a:rPr lang="en-US" sz="5337" spc="160">
                <a:solidFill>
                  <a:srgbClr val="FFFFFF"/>
                </a:solidFill>
                <a:latin typeface="Aileron Heavy"/>
              </a:rPr>
              <a:t>STEPS: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004105" y="1658233"/>
            <a:ext cx="8007697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Aileron Heavy"/>
              </a:rPr>
              <a:t>Define and Train the Discriminator Model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004105" y="3795621"/>
            <a:ext cx="7237764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Aileron Heavy"/>
              </a:rPr>
              <a:t>Define and Use the Generator Model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592393" y="5933357"/>
            <a:ext cx="644173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Aileron Heavy"/>
              </a:rPr>
              <a:t>Train the Generator Model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135543" y="8058537"/>
            <a:ext cx="6646962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Aileron Heavy"/>
              </a:rPr>
              <a:t>Evaluate GAN Model Performance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23514" y="8460810"/>
            <a:ext cx="1397001" cy="505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569"/>
              </a:lnSpc>
            </a:pPr>
            <a:r>
              <a:rPr lang="en-US" sz="4010">
                <a:solidFill>
                  <a:srgbClr val="FFFFFF"/>
                </a:solidFill>
                <a:latin typeface="Pathway Gothic One Italics"/>
              </a:rPr>
              <a:t>07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3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 rot="-4628781">
            <a:off x="-10701070" y="-7798360"/>
            <a:ext cx="30356903" cy="3035690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2614124">
            <a:off x="-1803602" y="5973735"/>
            <a:ext cx="7698132" cy="767212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9652254" y="3128226"/>
            <a:ext cx="7192562" cy="403054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 cstate="print"/>
          <a:srcRect b="1945"/>
          <a:stretch>
            <a:fillRect/>
          </a:stretch>
        </p:blipFill>
        <p:spPr>
          <a:xfrm>
            <a:off x="1028700" y="4249440"/>
            <a:ext cx="7770710" cy="373832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407508" y="1388178"/>
            <a:ext cx="7013094" cy="2163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96"/>
              </a:lnSpc>
            </a:pPr>
            <a:r>
              <a:rPr lang="en-US" sz="6211">
                <a:solidFill>
                  <a:srgbClr val="FFFFFF"/>
                </a:solidFill>
                <a:latin typeface="Cardo Bold"/>
              </a:rPr>
              <a:t>Mnist handwritten digits: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862299" y="1133475"/>
            <a:ext cx="1397001" cy="505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569"/>
              </a:lnSpc>
            </a:pPr>
            <a:r>
              <a:rPr lang="en-US" sz="4010">
                <a:solidFill>
                  <a:srgbClr val="FFFFFF"/>
                </a:solidFill>
                <a:latin typeface="Pathway Gothic One Italics"/>
              </a:rPr>
              <a:t>05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 rot="2614124">
            <a:off x="-1803602" y="5973735"/>
            <a:ext cx="7698132" cy="767212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061537" y="1707342"/>
            <a:ext cx="8164927" cy="168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IBM Plex Sans Hebrew Light"/>
              </a:rPr>
              <a:t>It is a dataset of 70,000 small square 28×28 pixel grayscale images of handwritten single digits between 0 and 9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061537" y="3392547"/>
            <a:ext cx="7005758" cy="3288976"/>
            <a:chOff x="0" y="0"/>
            <a:chExt cx="9341011" cy="4385302"/>
          </a:xfrm>
        </p:grpSpPr>
        <p:sp>
          <p:nvSpPr>
            <p:cNvPr id="5" name="TextBox 5"/>
            <p:cNvSpPr txBox="1"/>
            <p:nvPr/>
          </p:nvSpPr>
          <p:spPr>
            <a:xfrm>
              <a:off x="0" y="1416887"/>
              <a:ext cx="9341011" cy="29684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IBM Plex Sans Hebrew Light"/>
                </a:rPr>
                <a:t>The task is to classify a given image of a handwritten digit into one of 10 classes representing integer values from 0 to 9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14300"/>
              <a:ext cx="9341011" cy="1125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5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750953" y="0"/>
            <a:ext cx="3392547" cy="339254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5862299" y="1133475"/>
            <a:ext cx="1397001" cy="505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569"/>
              </a:lnSpc>
            </a:pPr>
            <a:r>
              <a:rPr lang="en-US" sz="4010">
                <a:solidFill>
                  <a:srgbClr val="FFFFFF"/>
                </a:solidFill>
                <a:latin typeface="Pathway Gothic One Italics"/>
              </a:rPr>
              <a:t>06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 rot="7622753">
            <a:off x="79796" y="-12905984"/>
            <a:ext cx="30356903" cy="3035690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alphaModFix amt="70000"/>
          </a:blip>
          <a:srcRect/>
          <a:stretch>
            <a:fillRect/>
          </a:stretch>
        </p:blipFill>
        <p:spPr>
          <a:xfrm rot="-311276">
            <a:off x="-803113" y="887037"/>
            <a:ext cx="19894226" cy="605899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345594" y="2995859"/>
            <a:ext cx="11596813" cy="2472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114"/>
              </a:lnSpc>
              <a:spcBef>
                <a:spcPct val="0"/>
              </a:spcBef>
            </a:pPr>
            <a:r>
              <a:rPr lang="en-US" sz="14367">
                <a:solidFill>
                  <a:srgbClr val="FFFFFF"/>
                </a:solidFill>
                <a:latin typeface="Pathway Gothic One Bold Italics"/>
              </a:rPr>
              <a:t>CODE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862299" y="1133475"/>
            <a:ext cx="1397001" cy="505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569"/>
              </a:lnSpc>
            </a:pPr>
            <a:r>
              <a:rPr lang="en-US" sz="4010">
                <a:solidFill>
                  <a:srgbClr val="FFFFFF"/>
                </a:solidFill>
                <a:latin typeface="Pathway Gothic One Italics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 rot="7622753">
            <a:off x="-1649959" y="-8312660"/>
            <a:ext cx="30356903" cy="3035690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439453" y="-2328247"/>
            <a:ext cx="18880283" cy="1093172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12619" y="1051399"/>
            <a:ext cx="4392717" cy="106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96"/>
              </a:lnSpc>
            </a:pPr>
            <a:r>
              <a:rPr lang="en-US" sz="6211">
                <a:solidFill>
                  <a:srgbClr val="FFFFFF"/>
                </a:solidFill>
                <a:latin typeface="Cardo Bold"/>
              </a:rPr>
              <a:t>Conclusion: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08507" y="2916776"/>
            <a:ext cx="11258259" cy="4367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74"/>
              </a:lnSpc>
            </a:pPr>
            <a:r>
              <a:rPr lang="en-US" sz="4124">
                <a:solidFill>
                  <a:srgbClr val="FFFFFF"/>
                </a:solidFill>
                <a:latin typeface="Cardo"/>
              </a:rPr>
              <a:t>To summarize, in this presentation we discussed the generative adversarial network, we showed that GANs simultaneously train two neural networks, one used for data generation and the other for data discrimination. </a:t>
            </a:r>
          </a:p>
          <a:p>
            <a:pPr algn="ctr">
              <a:lnSpc>
                <a:spcPts val="5774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15862299" y="1133475"/>
            <a:ext cx="1397001" cy="505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569"/>
              </a:lnSpc>
            </a:pPr>
            <a:r>
              <a:rPr lang="en-US" sz="4010">
                <a:solidFill>
                  <a:srgbClr val="FFFFFF"/>
                </a:solidFill>
                <a:latin typeface="Pathway Gothic One Italics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158</Words>
  <Application>Microsoft Office PowerPoint</Application>
  <PresentationFormat>Custom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Cardo</vt:lpstr>
      <vt:lpstr>Aileron Heavy Bold</vt:lpstr>
      <vt:lpstr>IBM Plex Sans Hebrew Light</vt:lpstr>
      <vt:lpstr>Open Sans Light</vt:lpstr>
      <vt:lpstr>Pathway Gothic One Bold Italics</vt:lpstr>
      <vt:lpstr>Cardo Bold</vt:lpstr>
      <vt:lpstr>Aileron Heavy</vt:lpstr>
      <vt:lpstr>IBM Plex Sans Hebrew Light Bold Italics</vt:lpstr>
      <vt:lpstr>Calibri</vt:lpstr>
      <vt:lpstr>Pathway Gothic One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adversarial network</dc:title>
  <cp:lastModifiedBy>delta</cp:lastModifiedBy>
  <cp:revision>3</cp:revision>
  <dcterms:created xsi:type="dcterms:W3CDTF">2006-08-16T00:00:00Z</dcterms:created>
  <dcterms:modified xsi:type="dcterms:W3CDTF">2020-06-08T15:44:42Z</dcterms:modified>
  <dc:identifier>DAD-GQFyp6w</dc:identifier>
</cp:coreProperties>
</file>