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  <p:sldId id="261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_ac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FFF06F"/>
    <a:srgbClr val="F2D400"/>
    <a:srgbClr val="BF9000"/>
    <a:srgbClr val="FFEE49"/>
    <a:srgbClr val="FEF200"/>
    <a:srgbClr val="FFDF00"/>
    <a:srgbClr val="E3DA25"/>
    <a:srgbClr val="8C639B"/>
    <a:srgbClr val="264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ather.naver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2474978" y="2125963"/>
            <a:ext cx="7318029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사이언스를 위한 파이썬 프로그래밍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Term Project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0C1550-6309-4D87-9A4A-8BA9B578DFEE}"/>
              </a:ext>
            </a:extLst>
          </p:cNvPr>
          <p:cNvCxnSpPr>
            <a:cxnSpLocks/>
          </p:cNvCxnSpPr>
          <p:nvPr/>
        </p:nvCxnSpPr>
        <p:spPr>
          <a:xfrm>
            <a:off x="3567206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0B84D2-462E-48AD-8DC5-BB3E59214652}"/>
              </a:ext>
            </a:extLst>
          </p:cNvPr>
          <p:cNvCxnSpPr>
            <a:cxnSpLocks/>
          </p:cNvCxnSpPr>
          <p:nvPr/>
        </p:nvCxnSpPr>
        <p:spPr>
          <a:xfrm>
            <a:off x="6096000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1C635-00BB-4B15-A380-6C20DF7C37F8}"/>
              </a:ext>
            </a:extLst>
          </p:cNvPr>
          <p:cNvSpPr txBox="1"/>
          <p:nvPr/>
        </p:nvSpPr>
        <p:spPr>
          <a:xfrm>
            <a:off x="7700682" y="4630532"/>
            <a:ext cx="375621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산업시스템공학과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2017112526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231414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범위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4215063"/>
            <a:ext cx="1004047" cy="0"/>
          </a:xfrm>
          <a:prstGeom prst="straightConnector1">
            <a:avLst/>
          </a:prstGeom>
          <a:ln w="28575">
            <a:solidFill>
              <a:srgbClr val="F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677875" y="162843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 DB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저장된 데이터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342E6-A3B8-4A46-9F4C-DFA01A96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28" y="2124052"/>
            <a:ext cx="5333720" cy="36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886422" y="2295088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436697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886422" y="2295088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7EAA-6223-4465-8A65-B8047420C9EC}"/>
              </a:ext>
            </a:extLst>
          </p:cNvPr>
          <p:cNvSpPr txBox="1"/>
          <p:nvPr/>
        </p:nvSpPr>
        <p:spPr>
          <a:xfrm>
            <a:off x="4356749" y="2347236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날짜를 입력하고 전체 날씨 정보 얻기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65D35ED-BA99-4B24-90D5-F311AAAFF026}"/>
              </a:ext>
            </a:extLst>
          </p:cNvPr>
          <p:cNvSpPr/>
          <p:nvPr/>
        </p:nvSpPr>
        <p:spPr>
          <a:xfrm>
            <a:off x="3886422" y="2850006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70767F-B9F6-4BE3-9029-D41202083AF0}"/>
              </a:ext>
            </a:extLst>
          </p:cNvPr>
          <p:cNvSpPr/>
          <p:nvPr/>
        </p:nvSpPr>
        <p:spPr>
          <a:xfrm>
            <a:off x="3886422" y="2850006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70E70-63C1-4723-9E68-A98D9246A9C4}"/>
              </a:ext>
            </a:extLst>
          </p:cNvPr>
          <p:cNvSpPr txBox="1"/>
          <p:nvPr/>
        </p:nvSpPr>
        <p:spPr>
          <a:xfrm>
            <a:off x="4356749" y="2902154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날씨정보를 입력하고 정보 얻기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C33E07-5273-446C-AE9B-60B3BF571C5B}"/>
              </a:ext>
            </a:extLst>
          </p:cNvPr>
          <p:cNvSpPr/>
          <p:nvPr/>
        </p:nvSpPr>
        <p:spPr>
          <a:xfrm>
            <a:off x="3886422" y="3396665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00A8703-A06F-42D4-A1D6-A64E7940E956}"/>
              </a:ext>
            </a:extLst>
          </p:cNvPr>
          <p:cNvSpPr/>
          <p:nvPr/>
        </p:nvSpPr>
        <p:spPr>
          <a:xfrm>
            <a:off x="3886422" y="3396665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7F744-69E5-4697-B1F8-7F0F4AE6432E}"/>
              </a:ext>
            </a:extLst>
          </p:cNvPr>
          <p:cNvSpPr txBox="1"/>
          <p:nvPr/>
        </p:nvSpPr>
        <p:spPr>
          <a:xfrm>
            <a:off x="4356749" y="3448813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지역의 시계열 현재온도 그래프 보기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F5E1A24-4820-43E2-8B64-8BF9E52D8AAF}"/>
              </a:ext>
            </a:extLst>
          </p:cNvPr>
          <p:cNvSpPr/>
          <p:nvPr/>
        </p:nvSpPr>
        <p:spPr>
          <a:xfrm>
            <a:off x="3886422" y="3954163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362AD0C-9299-4063-88A9-8E67B5361980}"/>
              </a:ext>
            </a:extLst>
          </p:cNvPr>
          <p:cNvSpPr/>
          <p:nvPr/>
        </p:nvSpPr>
        <p:spPr>
          <a:xfrm>
            <a:off x="3886422" y="3954163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C36C9-D28A-4BC0-8E6C-55CB7946EB71}"/>
              </a:ext>
            </a:extLst>
          </p:cNvPr>
          <p:cNvSpPr txBox="1"/>
          <p:nvPr/>
        </p:nvSpPr>
        <p:spPr>
          <a:xfrm>
            <a:off x="4356749" y="4006311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지역을 입력하고 해당 지역의 현재 온도 시계열 그래프 보기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8C563D-1807-453F-8401-099C98AA446B}"/>
              </a:ext>
            </a:extLst>
          </p:cNvPr>
          <p:cNvSpPr/>
          <p:nvPr/>
        </p:nvSpPr>
        <p:spPr>
          <a:xfrm>
            <a:off x="3886422" y="4509081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4C6AF76-F851-4CA6-9AC0-F2D21E90658E}"/>
              </a:ext>
            </a:extLst>
          </p:cNvPr>
          <p:cNvSpPr/>
          <p:nvPr/>
        </p:nvSpPr>
        <p:spPr>
          <a:xfrm>
            <a:off x="3886422" y="4509081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F219CB-5DBA-4094-803D-A4C1C93F4572}"/>
              </a:ext>
            </a:extLst>
          </p:cNvPr>
          <p:cNvSpPr txBox="1"/>
          <p:nvPr/>
        </p:nvSpPr>
        <p:spPr>
          <a:xfrm>
            <a:off x="4356749" y="4561229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 별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온도가 가장 높은 지역과 기온 정보 얻기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8BFDA8-10EA-4F13-8097-9F282DB4D436}"/>
              </a:ext>
            </a:extLst>
          </p:cNvPr>
          <p:cNvSpPr/>
          <p:nvPr/>
        </p:nvSpPr>
        <p:spPr>
          <a:xfrm>
            <a:off x="3886422" y="5055740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5E6D0AA-223B-4B46-AF7D-B01996B3CC12}"/>
              </a:ext>
            </a:extLst>
          </p:cNvPr>
          <p:cNvSpPr/>
          <p:nvPr/>
        </p:nvSpPr>
        <p:spPr>
          <a:xfrm>
            <a:off x="3886422" y="5055740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EEC07F-01C5-4607-897C-CAD5CAE6DF0D}"/>
              </a:ext>
            </a:extLst>
          </p:cNvPr>
          <p:cNvSpPr txBox="1"/>
          <p:nvPr/>
        </p:nvSpPr>
        <p:spPr>
          <a:xfrm>
            <a:off x="4356749" y="5107888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과거부터 현재까지 미세먼지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오존 정도가 가장 나쁜 지역 정보 얻기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23697F-45E1-4657-A592-5B62629316AA}"/>
              </a:ext>
            </a:extLst>
          </p:cNvPr>
          <p:cNvSpPr/>
          <p:nvPr/>
        </p:nvSpPr>
        <p:spPr>
          <a:xfrm>
            <a:off x="3886422" y="5593441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D12548A-D0B8-44BA-ADFC-B68636F448EB}"/>
              </a:ext>
            </a:extLst>
          </p:cNvPr>
          <p:cNvSpPr/>
          <p:nvPr/>
        </p:nvSpPr>
        <p:spPr>
          <a:xfrm>
            <a:off x="3886422" y="5593441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824189-7A67-4EBE-873D-E747E2ADE328}"/>
              </a:ext>
            </a:extLst>
          </p:cNvPr>
          <p:cNvSpPr txBox="1"/>
          <p:nvPr/>
        </p:nvSpPr>
        <p:spPr>
          <a:xfrm>
            <a:off x="4356749" y="5645589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과거부터 현재까지 전체 지역의 평균 온도 구하기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0A744-6BC7-4F0F-BE91-B33FCB4ED301}"/>
              </a:ext>
            </a:extLst>
          </p:cNvPr>
          <p:cNvSpPr txBox="1"/>
          <p:nvPr/>
        </p:nvSpPr>
        <p:spPr>
          <a:xfrm>
            <a:off x="3886422" y="1864659"/>
            <a:ext cx="83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While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문을 이용해 다음 번호를 누르면 실행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8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번은 프로그램 종료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823669" y="2124052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823669" y="2124052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7EAA-6223-4465-8A65-B8047420C9EC}"/>
              </a:ext>
            </a:extLst>
          </p:cNvPr>
          <p:cNvSpPr txBox="1"/>
          <p:nvPr/>
        </p:nvSpPr>
        <p:spPr>
          <a:xfrm>
            <a:off x="4293996" y="2176200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날짜를 입력하고 전체 날씨 정보 얻기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65D35ED-BA99-4B24-90D5-F311AAAFF026}"/>
              </a:ext>
            </a:extLst>
          </p:cNvPr>
          <p:cNvSpPr/>
          <p:nvPr/>
        </p:nvSpPr>
        <p:spPr>
          <a:xfrm>
            <a:off x="3823669" y="4071219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70767F-B9F6-4BE3-9029-D41202083AF0}"/>
              </a:ext>
            </a:extLst>
          </p:cNvPr>
          <p:cNvSpPr/>
          <p:nvPr/>
        </p:nvSpPr>
        <p:spPr>
          <a:xfrm>
            <a:off x="3823669" y="4071219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70E70-63C1-4723-9E68-A98D9246A9C4}"/>
              </a:ext>
            </a:extLst>
          </p:cNvPr>
          <p:cNvSpPr txBox="1"/>
          <p:nvPr/>
        </p:nvSpPr>
        <p:spPr>
          <a:xfrm>
            <a:off x="4293996" y="4123367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날씨정보를 입력하고 정보 얻기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A8AB-B147-4FA7-BF14-FD97B20DF956}"/>
              </a:ext>
            </a:extLst>
          </p:cNvPr>
          <p:cNvSpPr txBox="1"/>
          <p:nvPr/>
        </p:nvSpPr>
        <p:spPr>
          <a:xfrm>
            <a:off x="3964807" y="2652798"/>
            <a:ext cx="657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Set_index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loc[]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데이터 추출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EE2C86-8677-4A66-9973-71845F897559}"/>
              </a:ext>
            </a:extLst>
          </p:cNvPr>
          <p:cNvSpPr txBox="1"/>
          <p:nvPr/>
        </p:nvSpPr>
        <p:spPr>
          <a:xfrm>
            <a:off x="4045434" y="4596979"/>
            <a:ext cx="657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Set_index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loc[]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데이터 추출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27101819-C284-419F-824F-15D9FC7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20969"/>
              </p:ext>
            </p:extLst>
          </p:nvPr>
        </p:nvGraphicFramePr>
        <p:xfrm>
          <a:off x="4045434" y="3020712"/>
          <a:ext cx="6317768" cy="613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860">
                  <a:extLst>
                    <a:ext uri="{9D8B030D-6E8A-4147-A177-3AD203B41FA5}">
                      <a16:colId xmlns:a16="http://schemas.microsoft.com/office/drawing/2014/main" val="1380777538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1941724261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2001721155"/>
                    </a:ext>
                  </a:extLst>
                </a:gridCol>
                <a:gridCol w="3630708">
                  <a:extLst>
                    <a:ext uri="{9D8B030D-6E8A-4147-A177-3AD203B41FA5}">
                      <a16:colId xmlns:a16="http://schemas.microsoft.com/office/drawing/2014/main" val="2185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제천 지역의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20200622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날씨는 맑음 이었으며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기온은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미세먼지는 좋음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오존은 보통입니다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  <p:graphicFrame>
        <p:nvGraphicFramePr>
          <p:cNvPr id="58" name="표 22">
            <a:extLst>
              <a:ext uri="{FF2B5EF4-FFF2-40B4-BE49-F238E27FC236}">
                <a16:creationId xmlns:a16="http://schemas.microsoft.com/office/drawing/2014/main" id="{C1163642-08FA-4283-A4AF-219B0A8F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19014"/>
              </p:ext>
            </p:extLst>
          </p:nvPr>
        </p:nvGraphicFramePr>
        <p:xfrm>
          <a:off x="4024197" y="5041792"/>
          <a:ext cx="63177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860">
                  <a:extLst>
                    <a:ext uri="{9D8B030D-6E8A-4147-A177-3AD203B41FA5}">
                      <a16:colId xmlns:a16="http://schemas.microsoft.com/office/drawing/2014/main" val="1380777538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1941724261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2001721155"/>
                    </a:ext>
                  </a:extLst>
                </a:gridCol>
                <a:gridCol w="3630708">
                  <a:extLst>
                    <a:ext uri="{9D8B030D-6E8A-4147-A177-3AD203B41FA5}">
                      <a16:colId xmlns:a16="http://schemas.microsoft.com/office/drawing/2014/main" val="21854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날씨정보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제천 지역의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20200622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오존은 보통 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823669" y="2124052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823669" y="2124052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7EAA-6223-4465-8A65-B8047420C9EC}"/>
              </a:ext>
            </a:extLst>
          </p:cNvPr>
          <p:cNvSpPr txBox="1"/>
          <p:nvPr/>
        </p:nvSpPr>
        <p:spPr>
          <a:xfrm>
            <a:off x="4293996" y="2176200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지역의 시계열 현재온도 그래프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A8AB-B147-4FA7-BF14-FD97B20DF956}"/>
              </a:ext>
            </a:extLst>
          </p:cNvPr>
          <p:cNvSpPr txBox="1"/>
          <p:nvPr/>
        </p:nvSpPr>
        <p:spPr>
          <a:xfrm>
            <a:off x="3964807" y="2652798"/>
            <a:ext cx="657539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Set_index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지역별 데이터 수집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matplotlib.pyplot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시계열 그래프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Plt.rc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한국어 잘 나오도록 하고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그래프마다 모양 다르게 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ED8E52-BD8F-4D67-80B2-775810CC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59" y="3458517"/>
            <a:ext cx="4282874" cy="25961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92E2CA-84F8-4A02-B1E0-F5E06F09E554}"/>
              </a:ext>
            </a:extLst>
          </p:cNvPr>
          <p:cNvSpPr/>
          <p:nvPr/>
        </p:nvSpPr>
        <p:spPr>
          <a:xfrm>
            <a:off x="4509247" y="3429000"/>
            <a:ext cx="537883" cy="3983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9A6727-DE75-46A9-850A-E8EDA45CDAE4}"/>
              </a:ext>
            </a:extLst>
          </p:cNvPr>
          <p:cNvSpPr/>
          <p:nvPr/>
        </p:nvSpPr>
        <p:spPr>
          <a:xfrm>
            <a:off x="5047130" y="3433890"/>
            <a:ext cx="4652780" cy="2645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823669" y="2124052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823669" y="2124052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7EAA-6223-4465-8A65-B8047420C9EC}"/>
              </a:ext>
            </a:extLst>
          </p:cNvPr>
          <p:cNvSpPr txBox="1"/>
          <p:nvPr/>
        </p:nvSpPr>
        <p:spPr>
          <a:xfrm>
            <a:off x="4293996" y="2176200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지역을 입력하고 해당 지역의 현재 온도 시계열 그래프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A8AB-B147-4FA7-BF14-FD97B20DF956}"/>
              </a:ext>
            </a:extLst>
          </p:cNvPr>
          <p:cNvSpPr txBox="1"/>
          <p:nvPr/>
        </p:nvSpPr>
        <p:spPr>
          <a:xfrm>
            <a:off x="3964807" y="2652798"/>
            <a:ext cx="657539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Set_index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지역별 데이터 수집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matplotlib.pyplot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시계열 그래프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Plt.rc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한국어 잘 나오도록 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9629B0-B6F3-467C-A993-DBCF8527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0" y="3522754"/>
            <a:ext cx="3550050" cy="2504215"/>
          </a:xfrm>
          <a:prstGeom prst="rect">
            <a:avLst/>
          </a:prstGeom>
        </p:spPr>
      </p:pic>
      <p:graphicFrame>
        <p:nvGraphicFramePr>
          <p:cNvPr id="24" name="표 22">
            <a:extLst>
              <a:ext uri="{FF2B5EF4-FFF2-40B4-BE49-F238E27FC236}">
                <a16:creationId xmlns:a16="http://schemas.microsoft.com/office/drawing/2014/main" id="{1F1EF34D-6E9A-4301-9F9C-8165ADB8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59043"/>
              </p:ext>
            </p:extLst>
          </p:nvPr>
        </p:nvGraphicFramePr>
        <p:xfrm>
          <a:off x="4054400" y="3469156"/>
          <a:ext cx="15485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29">
                  <a:extLst>
                    <a:ext uri="{9D8B030D-6E8A-4147-A177-3AD203B41FA5}">
                      <a16:colId xmlns:a16="http://schemas.microsoft.com/office/drawing/2014/main" val="1380777538"/>
                    </a:ext>
                  </a:extLst>
                </a:gridCol>
                <a:gridCol w="1023513">
                  <a:extLst>
                    <a:ext uri="{9D8B030D-6E8A-4147-A177-3AD203B41FA5}">
                      <a16:colId xmlns:a16="http://schemas.microsoft.com/office/drawing/2014/main" val="194172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A00476-2F3F-450D-87F0-71CDD212F4C5}"/>
              </a:ext>
            </a:extLst>
          </p:cNvPr>
          <p:cNvSpPr/>
          <p:nvPr/>
        </p:nvSpPr>
        <p:spPr>
          <a:xfrm>
            <a:off x="5602843" y="3469155"/>
            <a:ext cx="537883" cy="370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774FBA-2C39-4552-BB94-C1880003237C}"/>
              </a:ext>
            </a:extLst>
          </p:cNvPr>
          <p:cNvSpPr/>
          <p:nvPr/>
        </p:nvSpPr>
        <p:spPr>
          <a:xfrm>
            <a:off x="6140726" y="3470383"/>
            <a:ext cx="4652780" cy="26089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823669" y="2124052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823669" y="2124052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A8AB-B147-4FA7-BF14-FD97B20DF956}"/>
              </a:ext>
            </a:extLst>
          </p:cNvPr>
          <p:cNvSpPr txBox="1"/>
          <p:nvPr/>
        </p:nvSpPr>
        <p:spPr>
          <a:xfrm>
            <a:off x="3964807" y="2652798"/>
            <a:ext cx="657539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Set_index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loc[]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데이터 추출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Groupby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함수를 이용해 날짜 별 가장 높은 온도 추출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27101819-C284-419F-824F-15D9FC7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62303"/>
              </p:ext>
            </p:extLst>
          </p:nvPr>
        </p:nvGraphicFramePr>
        <p:xfrm>
          <a:off x="4045434" y="3360796"/>
          <a:ext cx="21491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860">
                  <a:extLst>
                    <a:ext uri="{9D8B030D-6E8A-4147-A177-3AD203B41FA5}">
                      <a16:colId xmlns:a16="http://schemas.microsoft.com/office/drawing/2014/main" val="1380777538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194172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E099B2A-5FDE-443F-A58E-B30781937208}"/>
              </a:ext>
            </a:extLst>
          </p:cNvPr>
          <p:cNvSpPr txBox="1"/>
          <p:nvPr/>
        </p:nvSpPr>
        <p:spPr>
          <a:xfrm>
            <a:off x="4267200" y="2177208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 별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온도가 가장 높은 지역과 기온 정보 얻기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7AA9932-D7AA-4A70-8845-52960B3F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72221"/>
              </p:ext>
            </p:extLst>
          </p:nvPr>
        </p:nvGraphicFramePr>
        <p:xfrm>
          <a:off x="4045434" y="3849140"/>
          <a:ext cx="6344660" cy="1985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895">
                  <a:extLst>
                    <a:ext uri="{9D8B030D-6E8A-4147-A177-3AD203B41FA5}">
                      <a16:colId xmlns:a16="http://schemas.microsoft.com/office/drawing/2014/main" val="4162700098"/>
                    </a:ext>
                  </a:extLst>
                </a:gridCol>
                <a:gridCol w="5647765">
                  <a:extLst>
                    <a:ext uri="{9D8B030D-6E8A-4147-A177-3AD203B41FA5}">
                      <a16:colId xmlns:a16="http://schemas.microsoft.com/office/drawing/2014/main" val="25601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대전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대구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대구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대구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서울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20200618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서울 지역이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도씨로 가장 높았습니다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4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63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A69606-6EC9-4FEC-99BF-1C560B3ABB74}"/>
              </a:ext>
            </a:extLst>
          </p:cNvPr>
          <p:cNvSpPr/>
          <p:nvPr/>
        </p:nvSpPr>
        <p:spPr>
          <a:xfrm>
            <a:off x="3799732" y="1826264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10216" y="5012922"/>
            <a:ext cx="1004047" cy="0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351298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Menu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6D4AED-BAD6-4AAF-B180-B26140CC142D}"/>
              </a:ext>
            </a:extLst>
          </p:cNvPr>
          <p:cNvSpPr/>
          <p:nvPr/>
        </p:nvSpPr>
        <p:spPr>
          <a:xfrm>
            <a:off x="3799732" y="1826264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7EAA-6223-4465-8A65-B8047420C9EC}"/>
              </a:ext>
            </a:extLst>
          </p:cNvPr>
          <p:cNvSpPr txBox="1"/>
          <p:nvPr/>
        </p:nvSpPr>
        <p:spPr>
          <a:xfrm>
            <a:off x="4270059" y="1878412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과거부터 현재까지 미세먼지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오존 정도가 가장 나쁜 지역 정보 얻기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65D35ED-BA99-4B24-90D5-F311AAAFF026}"/>
              </a:ext>
            </a:extLst>
          </p:cNvPr>
          <p:cNvSpPr/>
          <p:nvPr/>
        </p:nvSpPr>
        <p:spPr>
          <a:xfrm>
            <a:off x="3799732" y="3773431"/>
            <a:ext cx="6718825" cy="42614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70767F-B9F6-4BE3-9029-D41202083AF0}"/>
              </a:ext>
            </a:extLst>
          </p:cNvPr>
          <p:cNvSpPr/>
          <p:nvPr/>
        </p:nvSpPr>
        <p:spPr>
          <a:xfrm>
            <a:off x="3799732" y="3773431"/>
            <a:ext cx="443531" cy="426142"/>
          </a:xfrm>
          <a:prstGeom prst="ellipse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70E70-63C1-4723-9E68-A98D9246A9C4}"/>
              </a:ext>
            </a:extLst>
          </p:cNvPr>
          <p:cNvSpPr txBox="1"/>
          <p:nvPr/>
        </p:nvSpPr>
        <p:spPr>
          <a:xfrm>
            <a:off x="4270059" y="3825579"/>
            <a:ext cx="562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과거부터 현재까지 전체 지역의 평균 온도 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5A8AB-B147-4FA7-BF14-FD97B20DF956}"/>
              </a:ext>
            </a:extLst>
          </p:cNvPr>
          <p:cNvSpPr txBox="1"/>
          <p:nvPr/>
        </p:nvSpPr>
        <p:spPr>
          <a:xfrm>
            <a:off x="3940870" y="2247371"/>
            <a:ext cx="657539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나쁨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보통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좋음 에 각 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1/2/3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 가중치 부여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Groupby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이용해 지역별로 그룹화 후 미세먼지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오존 점수 평균 구함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EE2C86-8677-4A66-9973-71845F897559}"/>
              </a:ext>
            </a:extLst>
          </p:cNvPr>
          <p:cNvSpPr txBox="1"/>
          <p:nvPr/>
        </p:nvSpPr>
        <p:spPr>
          <a:xfrm>
            <a:off x="3940870" y="4275142"/>
            <a:ext cx="657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Groupby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 지역별 기온의 평균 구함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27101819-C284-419F-824F-15D9FC7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24507"/>
              </p:ext>
            </p:extLst>
          </p:nvPr>
        </p:nvGraphicFramePr>
        <p:xfrm>
          <a:off x="4021497" y="3060085"/>
          <a:ext cx="6296531" cy="613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455">
                  <a:extLst>
                    <a:ext uri="{9D8B030D-6E8A-4147-A177-3AD203B41FA5}">
                      <a16:colId xmlns:a16="http://schemas.microsoft.com/office/drawing/2014/main" val="2001721155"/>
                    </a:ext>
                  </a:extLst>
                </a:gridCol>
                <a:gridCol w="5484076">
                  <a:extLst>
                    <a:ext uri="{9D8B030D-6E8A-4147-A177-3AD203B41FA5}">
                      <a16:colId xmlns:a16="http://schemas.microsoft.com/office/drawing/2014/main" val="218547842"/>
                    </a:ext>
                  </a:extLst>
                </a:gridCol>
              </a:tblGrid>
              <a:tr h="556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최악의 미세먼지 지역은 평균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2.100000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점으로 서울 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최악의 오존 지역은 평균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2.000000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점으로 대구 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  <p:graphicFrame>
        <p:nvGraphicFramePr>
          <p:cNvPr id="58" name="표 22">
            <a:extLst>
              <a:ext uri="{FF2B5EF4-FFF2-40B4-BE49-F238E27FC236}">
                <a16:creationId xmlns:a16="http://schemas.microsoft.com/office/drawing/2014/main" id="{C1163642-08FA-4283-A4AF-219B0A8F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82822"/>
              </p:ext>
            </p:extLst>
          </p:nvPr>
        </p:nvGraphicFramePr>
        <p:xfrm>
          <a:off x="4021497" y="4613683"/>
          <a:ext cx="3863323" cy="116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93">
                  <a:extLst>
                    <a:ext uri="{9D8B030D-6E8A-4147-A177-3AD203B41FA5}">
                      <a16:colId xmlns:a16="http://schemas.microsoft.com/office/drawing/2014/main" val="2001721155"/>
                    </a:ext>
                  </a:extLst>
                </a:gridCol>
                <a:gridCol w="3364830">
                  <a:extLst>
                    <a:ext uri="{9D8B030D-6E8A-4147-A177-3AD203B41FA5}">
                      <a16:colId xmlns:a16="http://schemas.microsoft.com/office/drawing/2014/main" val="218547842"/>
                    </a:ext>
                  </a:extLst>
                </a:gridCol>
              </a:tblGrid>
              <a:tr h="1160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대구지역의 지금까지 평균 기온은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대전지역의 지금까지 평균 기온은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부산지역의 지금까지 평균 기온은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도씨입니다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6084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A8164F4-9842-4042-811D-052BCE96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769" y="4205842"/>
            <a:ext cx="2392334" cy="18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5756993"/>
            <a:ext cx="1004047" cy="0"/>
          </a:xfrm>
          <a:prstGeom prst="straightConnector1">
            <a:avLst/>
          </a:prstGeom>
          <a:ln w="28575"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36EEA-F870-4344-89CD-411DD59C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10" y="2234704"/>
            <a:ext cx="3574627" cy="3762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FACD6E-509F-4D9D-B0E7-7B140E77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39" y="2223828"/>
            <a:ext cx="3551179" cy="32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5756993"/>
            <a:ext cx="1004047" cy="0"/>
          </a:xfrm>
          <a:prstGeom prst="straightConnector1">
            <a:avLst/>
          </a:prstGeom>
          <a:ln w="28575"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C930B2C-521F-4049-9C24-C9DE7839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0" y="2056326"/>
            <a:ext cx="5604262" cy="38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5756993"/>
            <a:ext cx="1004047" cy="0"/>
          </a:xfrm>
          <a:prstGeom prst="straightConnector1">
            <a:avLst/>
          </a:prstGeom>
          <a:ln w="28575"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823669" y="1539641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171CE-590B-4DA7-9272-7BA04D7F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53" y="2107166"/>
            <a:ext cx="3624912" cy="3404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E72496-E6C9-4C80-AA84-7B99C524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96" y="2117042"/>
            <a:ext cx="3460518" cy="33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1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33" y="2101216"/>
            <a:ext cx="499534" cy="49953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136999" y="990112"/>
            <a:ext cx="199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</a:t>
            </a:r>
            <a:r>
              <a:rPr lang="en-US" altLang="ko-KR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DD7E-0E42-4706-ADBD-2B5310B4F1F8}"/>
              </a:ext>
            </a:extLst>
          </p:cNvPr>
          <p:cNvGrpSpPr/>
          <p:nvPr/>
        </p:nvGrpSpPr>
        <p:grpSpPr>
          <a:xfrm>
            <a:off x="4006088" y="1705449"/>
            <a:ext cx="4179825" cy="60852"/>
            <a:chOff x="3567206" y="1394394"/>
            <a:chExt cx="5057588" cy="6085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2205CAC-2FFB-4C39-8210-E9477017CA6B}"/>
                </a:ext>
              </a:extLst>
            </p:cNvPr>
            <p:cNvSpPr/>
            <p:nvPr/>
          </p:nvSpPr>
          <p:spPr>
            <a:xfrm>
              <a:off x="6073141" y="139439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5551620" y="2993486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AEC6D-2F77-4281-AA9C-E3C28379EA7A}"/>
              </a:ext>
            </a:extLst>
          </p:cNvPr>
          <p:cNvSpPr txBox="1"/>
          <p:nvPr/>
        </p:nvSpPr>
        <p:spPr>
          <a:xfrm>
            <a:off x="5444219" y="348834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EBB2D-390E-411A-B2F0-ED5A4E55B845}"/>
              </a:ext>
            </a:extLst>
          </p:cNvPr>
          <p:cNvSpPr txBox="1"/>
          <p:nvPr/>
        </p:nvSpPr>
        <p:spPr>
          <a:xfrm>
            <a:off x="5099574" y="3983202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범위 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5D669-08F7-4648-84A6-285EE89143FC}"/>
              </a:ext>
            </a:extLst>
          </p:cNvPr>
          <p:cNvSpPr txBox="1"/>
          <p:nvPr/>
        </p:nvSpPr>
        <p:spPr>
          <a:xfrm>
            <a:off x="5206975" y="447806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데이터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FE830-62AE-47CE-8765-9D1C74E0674A}"/>
              </a:ext>
            </a:extLst>
          </p:cNvPr>
          <p:cNvSpPr txBox="1"/>
          <p:nvPr/>
        </p:nvSpPr>
        <p:spPr>
          <a:xfrm>
            <a:off x="5206975" y="4972918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데이터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4070E-C110-4813-A750-672808C52372}"/>
              </a:ext>
            </a:extLst>
          </p:cNvPr>
          <p:cNvSpPr txBox="1"/>
          <p:nvPr/>
        </p:nvSpPr>
        <p:spPr>
          <a:xfrm>
            <a:off x="5444219" y="5467778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5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069918" y="283880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FB07AB-A43A-4DCE-91F0-3AF2C8FDFB2D}"/>
              </a:ext>
            </a:extLst>
          </p:cNvPr>
          <p:cNvGrpSpPr/>
          <p:nvPr/>
        </p:nvGrpSpPr>
        <p:grpSpPr>
          <a:xfrm flipV="1">
            <a:off x="4764932" y="3594163"/>
            <a:ext cx="2712936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1783977"/>
            <a:ext cx="1004047" cy="0"/>
          </a:xfrm>
          <a:prstGeom prst="straightConnector1">
            <a:avLst/>
          </a:prstGeom>
          <a:ln w="28575">
            <a:solidFill>
              <a:srgbClr val="FFF0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BB5333-FB9E-4557-9712-58CE90A63886}"/>
              </a:ext>
            </a:extLst>
          </p:cNvPr>
          <p:cNvSpPr txBox="1"/>
          <p:nvPr/>
        </p:nvSpPr>
        <p:spPr>
          <a:xfrm>
            <a:off x="3832959" y="1527633"/>
            <a:ext cx="7055334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웹페이지 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크롤링을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통한 시계열 데이터 형성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크롤링한 데이터는 데이터베이스에 저장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E2421D-22E6-4A89-BC83-DF714E4F6A52}"/>
              </a:ext>
            </a:extLst>
          </p:cNvPr>
          <p:cNvSpPr/>
          <p:nvPr/>
        </p:nvSpPr>
        <p:spPr>
          <a:xfrm>
            <a:off x="3832959" y="2448929"/>
            <a:ext cx="6938792" cy="59321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7F26A6-1F60-4E5B-AF75-3AA2CA9493D4}"/>
              </a:ext>
            </a:extLst>
          </p:cNvPr>
          <p:cNvSpPr/>
          <p:nvPr/>
        </p:nvSpPr>
        <p:spPr>
          <a:xfrm>
            <a:off x="4285129" y="3627180"/>
            <a:ext cx="1730367" cy="2026980"/>
          </a:xfrm>
          <a:prstGeom prst="rect">
            <a:avLst/>
          </a:prstGeom>
          <a:noFill/>
          <a:ln w="28575">
            <a:solidFill>
              <a:srgbClr val="FFE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44CDCD-C29F-4C21-81CB-C48299F043E6}"/>
              </a:ext>
            </a:extLst>
          </p:cNvPr>
          <p:cNvSpPr/>
          <p:nvPr/>
        </p:nvSpPr>
        <p:spPr>
          <a:xfrm>
            <a:off x="4643806" y="3336247"/>
            <a:ext cx="1013012" cy="479612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 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76F3AA-4108-4588-8053-AAF6E1B14A31}"/>
              </a:ext>
            </a:extLst>
          </p:cNvPr>
          <p:cNvSpPr/>
          <p:nvPr/>
        </p:nvSpPr>
        <p:spPr>
          <a:xfrm>
            <a:off x="6442436" y="3627180"/>
            <a:ext cx="1730367" cy="2026980"/>
          </a:xfrm>
          <a:prstGeom prst="rect">
            <a:avLst/>
          </a:prstGeom>
          <a:noFill/>
          <a:ln w="28575">
            <a:solidFill>
              <a:srgbClr val="FFE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CCAA37-1174-43B2-82E8-D77287F7A06A}"/>
              </a:ext>
            </a:extLst>
          </p:cNvPr>
          <p:cNvSpPr/>
          <p:nvPr/>
        </p:nvSpPr>
        <p:spPr>
          <a:xfrm>
            <a:off x="6801113" y="3336247"/>
            <a:ext cx="1013012" cy="479612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 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EB1087-3213-4607-B50A-A23EF6FC9E6C}"/>
              </a:ext>
            </a:extLst>
          </p:cNvPr>
          <p:cNvSpPr/>
          <p:nvPr/>
        </p:nvSpPr>
        <p:spPr>
          <a:xfrm>
            <a:off x="8599742" y="3627180"/>
            <a:ext cx="1730367" cy="2026980"/>
          </a:xfrm>
          <a:prstGeom prst="rect">
            <a:avLst/>
          </a:prstGeom>
          <a:noFill/>
          <a:ln w="28575">
            <a:solidFill>
              <a:srgbClr val="FFE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55B210-E36A-4E71-A5CB-B8A198C3039F}"/>
              </a:ext>
            </a:extLst>
          </p:cNvPr>
          <p:cNvSpPr/>
          <p:nvPr/>
        </p:nvSpPr>
        <p:spPr>
          <a:xfrm>
            <a:off x="8958419" y="3336247"/>
            <a:ext cx="1013012" cy="479612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 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55C26-CC49-438B-BAE7-9CDE1B273802}"/>
              </a:ext>
            </a:extLst>
          </p:cNvPr>
          <p:cNvSpPr txBox="1"/>
          <p:nvPr/>
        </p:nvSpPr>
        <p:spPr>
          <a:xfrm>
            <a:off x="4316903" y="4102862"/>
            <a:ext cx="1666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3ACE55-16BB-4E97-8F52-600665225FFC}"/>
              </a:ext>
            </a:extLst>
          </p:cNvPr>
          <p:cNvSpPr txBox="1"/>
          <p:nvPr/>
        </p:nvSpPr>
        <p:spPr>
          <a:xfrm>
            <a:off x="6468946" y="4125597"/>
            <a:ext cx="1666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저장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(Maria DB)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832CD-71BA-4260-A88B-B04F48B91A22}"/>
              </a:ext>
            </a:extLst>
          </p:cNvPr>
          <p:cNvSpPr txBox="1"/>
          <p:nvPr/>
        </p:nvSpPr>
        <p:spPr>
          <a:xfrm>
            <a:off x="8663291" y="4125597"/>
            <a:ext cx="1666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활용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 형식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F92A75-3171-4FDB-8D57-E16283BA9E91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46BD95-ED29-48DA-8EEB-3A03DB89C9D1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36AE16-14CB-4E17-ADE0-FDEC1AA9F3C3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9F7011-7584-4BB4-9E85-98BB4A4F336E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059525-F574-41D3-9D28-5D70460EDFAF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03FC3-62F0-44BE-9B88-F8DF5BCA64A6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</p:spTree>
    <p:extLst>
      <p:ext uri="{BB962C8B-B14F-4D97-AF65-F5344CB8AC3E}">
        <p14:creationId xmlns:p14="http://schemas.microsoft.com/office/powerpoint/2010/main" val="40078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2563907"/>
            <a:ext cx="1004047" cy="0"/>
          </a:xfrm>
          <a:prstGeom prst="straightConnector1">
            <a:avLst/>
          </a:prstGeom>
          <a:ln w="28575">
            <a:solidFill>
              <a:srgbClr val="FFEE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FE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25ADD9-F6C1-4E87-AB98-B852A137EC68}"/>
              </a:ext>
            </a:extLst>
          </p:cNvPr>
          <p:cNvSpPr/>
          <p:nvPr/>
        </p:nvSpPr>
        <p:spPr>
          <a:xfrm>
            <a:off x="4204502" y="1780324"/>
            <a:ext cx="6096000" cy="37501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https://weather.naver.com/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날씨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선정 이유 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대중적인 웹사이트로 접근에 용이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지역의 원하는 동네까지 선정가능해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정보 추출 가능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시 이용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BeautifulSoup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 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urlopen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 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pymysql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 DB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736A148-5C8C-4C0A-AE20-5DEFF3866DDB}"/>
              </a:ext>
            </a:extLst>
          </p:cNvPr>
          <p:cNvSpPr/>
          <p:nvPr/>
        </p:nvSpPr>
        <p:spPr>
          <a:xfrm>
            <a:off x="3993858" y="1997878"/>
            <a:ext cx="152346" cy="83820"/>
          </a:xfrm>
          <a:prstGeom prst="triangle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0607475-F1C1-420B-A6D6-1B8F3FFCE945}"/>
              </a:ext>
            </a:extLst>
          </p:cNvPr>
          <p:cNvSpPr/>
          <p:nvPr/>
        </p:nvSpPr>
        <p:spPr>
          <a:xfrm>
            <a:off x="3993858" y="2729495"/>
            <a:ext cx="152346" cy="83820"/>
          </a:xfrm>
          <a:prstGeom prst="triangle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494351A-BE55-4AF7-9213-2293C5D9483E}"/>
              </a:ext>
            </a:extLst>
          </p:cNvPr>
          <p:cNvSpPr/>
          <p:nvPr/>
        </p:nvSpPr>
        <p:spPr>
          <a:xfrm>
            <a:off x="3993858" y="4165965"/>
            <a:ext cx="152346" cy="83820"/>
          </a:xfrm>
          <a:prstGeom prst="triangle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65262-9D67-4A22-89CE-620A60D983BD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</p:spTree>
    <p:extLst>
      <p:ext uri="{BB962C8B-B14F-4D97-AF65-F5344CB8AC3E}">
        <p14:creationId xmlns:p14="http://schemas.microsoft.com/office/powerpoint/2010/main" val="345752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범위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3429000"/>
            <a:ext cx="1004047" cy="0"/>
          </a:xfrm>
          <a:prstGeom prst="straightConnector1">
            <a:avLst/>
          </a:prstGeom>
          <a:ln w="28575">
            <a:solidFill>
              <a:srgbClr val="FEF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E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67431DA3-4767-4697-96A0-F4223A8D5D83}"/>
              </a:ext>
            </a:extLst>
          </p:cNvPr>
          <p:cNvSpPr/>
          <p:nvPr/>
        </p:nvSpPr>
        <p:spPr>
          <a:xfrm rot="16200000">
            <a:off x="3521882" y="2509623"/>
            <a:ext cx="1264023" cy="893561"/>
          </a:xfrm>
          <a:prstGeom prst="trapezoid">
            <a:avLst>
              <a:gd name="adj" fmla="val 20152"/>
            </a:avLst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2FAB0-B7DF-48BE-B80D-0DAD5CD74B0D}"/>
              </a:ext>
            </a:extLst>
          </p:cNvPr>
          <p:cNvSpPr txBox="1"/>
          <p:nvPr/>
        </p:nvSpPr>
        <p:spPr>
          <a:xfrm>
            <a:off x="3911299" y="2641192"/>
            <a:ext cx="70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0DF2CC-1617-4FA6-B1F8-A32B7A397E7A}"/>
              </a:ext>
            </a:extLst>
          </p:cNvPr>
          <p:cNvSpPr/>
          <p:nvPr/>
        </p:nvSpPr>
        <p:spPr>
          <a:xfrm>
            <a:off x="4590204" y="2333356"/>
            <a:ext cx="6207687" cy="1255060"/>
          </a:xfrm>
          <a:prstGeom prst="rect">
            <a:avLst/>
          </a:prstGeom>
          <a:noFill/>
          <a:ln w="1905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26A3A4-902C-4D90-B39B-E3BE13FC364B}"/>
              </a:ext>
            </a:extLst>
          </p:cNvPr>
          <p:cNvSpPr/>
          <p:nvPr/>
        </p:nvSpPr>
        <p:spPr>
          <a:xfrm>
            <a:off x="4707485" y="2554473"/>
            <a:ext cx="285974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날씨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맑음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흐림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 등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현재 기온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(ex. 24)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A6BBDF-BF39-473F-995C-0186D7E96845}"/>
              </a:ext>
            </a:extLst>
          </p:cNvPr>
          <p:cNvSpPr/>
          <p:nvPr/>
        </p:nvSpPr>
        <p:spPr>
          <a:xfrm>
            <a:off x="7752688" y="2554473"/>
            <a:ext cx="285974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미세먼지 정도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나쁨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보통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좋음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오존 정도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나쁨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보통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좋음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B50231-3EBA-41F1-961E-5139D17C7DA6}"/>
              </a:ext>
            </a:extLst>
          </p:cNvPr>
          <p:cNvCxnSpPr/>
          <p:nvPr/>
        </p:nvCxnSpPr>
        <p:spPr>
          <a:xfrm>
            <a:off x="7629981" y="2326025"/>
            <a:ext cx="0" cy="1269722"/>
          </a:xfrm>
          <a:prstGeom prst="line">
            <a:avLst/>
          </a:prstGeom>
          <a:ln w="12700">
            <a:solidFill>
              <a:srgbClr val="FFF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다리꼴 30">
            <a:extLst>
              <a:ext uri="{FF2B5EF4-FFF2-40B4-BE49-F238E27FC236}">
                <a16:creationId xmlns:a16="http://schemas.microsoft.com/office/drawing/2014/main" id="{5186056B-DB06-47DB-9108-B19E1EA965F4}"/>
              </a:ext>
            </a:extLst>
          </p:cNvPr>
          <p:cNvSpPr/>
          <p:nvPr/>
        </p:nvSpPr>
        <p:spPr>
          <a:xfrm rot="5400000">
            <a:off x="9719099" y="4066898"/>
            <a:ext cx="1264023" cy="893561"/>
          </a:xfrm>
          <a:prstGeom prst="trapezoid">
            <a:avLst>
              <a:gd name="adj" fmla="val 20152"/>
            </a:avLst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CE28-A7FE-4A52-A7D8-477F26FA065F}"/>
              </a:ext>
            </a:extLst>
          </p:cNvPr>
          <p:cNvSpPr txBox="1"/>
          <p:nvPr/>
        </p:nvSpPr>
        <p:spPr>
          <a:xfrm>
            <a:off x="10057813" y="4225940"/>
            <a:ext cx="70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7BF6F0-B5A4-459C-8BB6-2149B19D6A84}"/>
              </a:ext>
            </a:extLst>
          </p:cNvPr>
          <p:cNvSpPr/>
          <p:nvPr/>
        </p:nvSpPr>
        <p:spPr>
          <a:xfrm>
            <a:off x="3731210" y="3890631"/>
            <a:ext cx="6207687" cy="1255060"/>
          </a:xfrm>
          <a:prstGeom prst="rect">
            <a:avLst/>
          </a:prstGeom>
          <a:noFill/>
          <a:ln w="1905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57035-E293-4B94-9F04-39ABB9DBA31B}"/>
              </a:ext>
            </a:extLst>
          </p:cNvPr>
          <p:cNvSpPr/>
          <p:nvPr/>
        </p:nvSpPr>
        <p:spPr>
          <a:xfrm>
            <a:off x="3865377" y="3909394"/>
            <a:ext cx="2671482" cy="120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서울특별시 중구 장충동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충청북도 제천시 </a:t>
            </a:r>
            <a:r>
              <a:rPr lang="ko-KR" altLang="en-US" sz="1600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고암동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대전광역시 대덕구 송촌동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C9623C-A290-4D90-AE98-1479D2EB1D3D}"/>
              </a:ext>
            </a:extLst>
          </p:cNvPr>
          <p:cNvSpPr/>
          <p:nvPr/>
        </p:nvSpPr>
        <p:spPr>
          <a:xfrm>
            <a:off x="7164357" y="3912548"/>
            <a:ext cx="2966207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대구광역시 중구 </a:t>
            </a:r>
            <a:r>
              <a:rPr lang="ko-KR" altLang="en-US" sz="1600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동성로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부산광역시 중구 남포동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E6E197-5E6C-49C3-AE5E-A0169E3B7B2D}"/>
              </a:ext>
            </a:extLst>
          </p:cNvPr>
          <p:cNvCxnSpPr/>
          <p:nvPr/>
        </p:nvCxnSpPr>
        <p:spPr>
          <a:xfrm>
            <a:off x="6999655" y="3881667"/>
            <a:ext cx="0" cy="1269722"/>
          </a:xfrm>
          <a:prstGeom prst="line">
            <a:avLst/>
          </a:prstGeom>
          <a:ln w="12700">
            <a:solidFill>
              <a:srgbClr val="FFF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57BED-1D15-4ED8-91BD-5248D4D899A4}"/>
              </a:ext>
            </a:extLst>
          </p:cNvPr>
          <p:cNvSpPr txBox="1"/>
          <p:nvPr/>
        </p:nvSpPr>
        <p:spPr>
          <a:xfrm>
            <a:off x="3694022" y="1726113"/>
            <a:ext cx="706418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시간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오차 범위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04312-2875-4F90-861D-7180280BAEA3}"/>
              </a:ext>
            </a:extLst>
          </p:cNvPr>
          <p:cNvSpPr txBox="1"/>
          <p:nvPr/>
        </p:nvSpPr>
        <p:spPr>
          <a:xfrm>
            <a:off x="3733702" y="5339246"/>
            <a:ext cx="706418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정해진 시간이 크롤링하여야 의미 있는 데이터 값 도출 가능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121260-3C95-4BD5-8434-082A12D8D8C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</p:spTree>
    <p:extLst>
      <p:ext uri="{BB962C8B-B14F-4D97-AF65-F5344CB8AC3E}">
        <p14:creationId xmlns:p14="http://schemas.microsoft.com/office/powerpoint/2010/main" val="213114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A22454-EE76-450C-9E68-0419229A5ABE}"/>
              </a:ext>
            </a:extLst>
          </p:cNvPr>
          <p:cNvSpPr/>
          <p:nvPr/>
        </p:nvSpPr>
        <p:spPr>
          <a:xfrm>
            <a:off x="8592395" y="1990488"/>
            <a:ext cx="2026188" cy="1687467"/>
          </a:xfrm>
          <a:prstGeom prst="rect">
            <a:avLst/>
          </a:prstGeom>
          <a:noFill/>
          <a:ln w="1905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52E7D8-682B-47DC-A386-EEF4FB215BB3}"/>
              </a:ext>
            </a:extLst>
          </p:cNvPr>
          <p:cNvSpPr/>
          <p:nvPr/>
        </p:nvSpPr>
        <p:spPr>
          <a:xfrm>
            <a:off x="6252855" y="1990488"/>
            <a:ext cx="2026188" cy="1687467"/>
          </a:xfrm>
          <a:prstGeom prst="rect">
            <a:avLst/>
          </a:prstGeom>
          <a:noFill/>
          <a:ln w="1905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BBA2B1-811B-462A-83B6-24BF7863F763}"/>
              </a:ext>
            </a:extLst>
          </p:cNvPr>
          <p:cNvSpPr/>
          <p:nvPr/>
        </p:nvSpPr>
        <p:spPr>
          <a:xfrm>
            <a:off x="3886421" y="2006175"/>
            <a:ext cx="2026188" cy="1687467"/>
          </a:xfrm>
          <a:prstGeom prst="rect">
            <a:avLst/>
          </a:prstGeom>
          <a:noFill/>
          <a:ln w="19050">
            <a:solidFill>
              <a:srgbClr val="FFF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범위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3429000"/>
            <a:ext cx="1004047" cy="0"/>
          </a:xfrm>
          <a:prstGeom prst="straightConnector1">
            <a:avLst/>
          </a:prstGeom>
          <a:ln w="28575">
            <a:solidFill>
              <a:srgbClr val="FEF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E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FC7C554-7041-4E0A-8623-152ABFA576B1}"/>
              </a:ext>
            </a:extLst>
          </p:cNvPr>
          <p:cNvSpPr/>
          <p:nvPr/>
        </p:nvSpPr>
        <p:spPr>
          <a:xfrm>
            <a:off x="4076999" y="1694237"/>
            <a:ext cx="1677551" cy="623876"/>
          </a:xfrm>
          <a:prstGeom prst="ellipse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사용기술 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BB5A2EC-5CA2-4159-A029-ED17B1EF8E67}"/>
              </a:ext>
            </a:extLst>
          </p:cNvPr>
          <p:cNvSpPr/>
          <p:nvPr/>
        </p:nvSpPr>
        <p:spPr>
          <a:xfrm>
            <a:off x="6413459" y="1694237"/>
            <a:ext cx="1677551" cy="623876"/>
          </a:xfrm>
          <a:prstGeom prst="ellipse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사용기술 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2D1CFD-8F96-4A2F-B9F5-311A2FE4FB00}"/>
              </a:ext>
            </a:extLst>
          </p:cNvPr>
          <p:cNvSpPr/>
          <p:nvPr/>
        </p:nvSpPr>
        <p:spPr>
          <a:xfrm>
            <a:off x="8757579" y="1678551"/>
            <a:ext cx="1677551" cy="623876"/>
          </a:xfrm>
          <a:prstGeom prst="ellipse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사용기술 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2378E4-1A46-45C2-85AA-5D7455D9D090}"/>
              </a:ext>
            </a:extLst>
          </p:cNvPr>
          <p:cNvSpPr txBox="1"/>
          <p:nvPr/>
        </p:nvSpPr>
        <p:spPr>
          <a:xfrm>
            <a:off x="3943310" y="2352339"/>
            <a:ext cx="191240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BeautifulSoup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Urlopen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pymysql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및 저장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F7E8A0-F5A3-4C5B-AD61-6CB0B0205D7E}"/>
              </a:ext>
            </a:extLst>
          </p:cNvPr>
          <p:cNvSpPr txBox="1"/>
          <p:nvPr/>
        </p:nvSpPr>
        <p:spPr>
          <a:xfrm>
            <a:off x="6296297" y="2362659"/>
            <a:ext cx="191240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Pandas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데이터프레임 및 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시리즈 다루기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9DA141-77FC-4CBE-975F-D7321EA0F25D}"/>
              </a:ext>
            </a:extLst>
          </p:cNvPr>
          <p:cNvSpPr txBox="1"/>
          <p:nvPr/>
        </p:nvSpPr>
        <p:spPr>
          <a:xfrm>
            <a:off x="8592395" y="2352339"/>
            <a:ext cx="191240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Matplotlib.pyplot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matplotlib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791D6F13-4ABD-4650-8BE7-44FF7931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35453"/>
              </p:ext>
            </p:extLst>
          </p:nvPr>
        </p:nvGraphicFramePr>
        <p:xfrm>
          <a:off x="3774071" y="4264897"/>
          <a:ext cx="6956862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477">
                  <a:extLst>
                    <a:ext uri="{9D8B030D-6E8A-4147-A177-3AD203B41FA5}">
                      <a16:colId xmlns:a16="http://schemas.microsoft.com/office/drawing/2014/main" val="2528452460"/>
                    </a:ext>
                  </a:extLst>
                </a:gridCol>
                <a:gridCol w="1159477">
                  <a:extLst>
                    <a:ext uri="{9D8B030D-6E8A-4147-A177-3AD203B41FA5}">
                      <a16:colId xmlns:a16="http://schemas.microsoft.com/office/drawing/2014/main" val="598682466"/>
                    </a:ext>
                  </a:extLst>
                </a:gridCol>
                <a:gridCol w="1159477">
                  <a:extLst>
                    <a:ext uri="{9D8B030D-6E8A-4147-A177-3AD203B41FA5}">
                      <a16:colId xmlns:a16="http://schemas.microsoft.com/office/drawing/2014/main" val="3748170587"/>
                    </a:ext>
                  </a:extLst>
                </a:gridCol>
                <a:gridCol w="1159477">
                  <a:extLst>
                    <a:ext uri="{9D8B030D-6E8A-4147-A177-3AD203B41FA5}">
                      <a16:colId xmlns:a16="http://schemas.microsoft.com/office/drawing/2014/main" val="2418361538"/>
                    </a:ext>
                  </a:extLst>
                </a:gridCol>
                <a:gridCol w="1159477">
                  <a:extLst>
                    <a:ext uri="{9D8B030D-6E8A-4147-A177-3AD203B41FA5}">
                      <a16:colId xmlns:a16="http://schemas.microsoft.com/office/drawing/2014/main" val="1992576747"/>
                    </a:ext>
                  </a:extLst>
                </a:gridCol>
                <a:gridCol w="1159477">
                  <a:extLst>
                    <a:ext uri="{9D8B030D-6E8A-4147-A177-3AD203B41FA5}">
                      <a16:colId xmlns:a16="http://schemas.microsoft.com/office/drawing/2014/main" val="1209630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현재 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현재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미세먼지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오존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81832"/>
                  </a:ext>
                </a:extLst>
              </a:tr>
              <a:tr h="20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20200603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맑음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보통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09512"/>
                  </a:ext>
                </a:extLst>
              </a:tr>
              <a:tr h="20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20200603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좋음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좋음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166390"/>
                  </a:ext>
                </a:extLst>
              </a:tr>
              <a:tr h="20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20200603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나쁨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좋음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860569"/>
                  </a:ext>
                </a:extLst>
              </a:tr>
              <a:tr h="20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20200603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맑음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나쁨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05111"/>
                  </a:ext>
                </a:extLst>
              </a:tr>
              <a:tr h="20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부산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20200603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좋음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877646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FCC8EFA9-F624-40E2-9CF2-FA1B5CF71EA3}"/>
              </a:ext>
            </a:extLst>
          </p:cNvPr>
          <p:cNvSpPr txBox="1"/>
          <p:nvPr/>
        </p:nvSpPr>
        <p:spPr>
          <a:xfrm>
            <a:off x="3733854" y="3792509"/>
            <a:ext cx="706418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데이터 프레임 형태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A418A-4075-4147-ADBF-4DEC15AF2896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</p:spTree>
    <p:extLst>
      <p:ext uri="{BB962C8B-B14F-4D97-AF65-F5344CB8AC3E}">
        <p14:creationId xmlns:p14="http://schemas.microsoft.com/office/powerpoint/2010/main" val="33037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데이터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4215063"/>
            <a:ext cx="1004047" cy="0"/>
          </a:xfrm>
          <a:prstGeom prst="straightConnector1">
            <a:avLst/>
          </a:prstGeom>
          <a:ln w="28575">
            <a:solidFill>
              <a:srgbClr val="F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C86613C-C482-4267-835D-00D195AD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53" y="1938885"/>
            <a:ext cx="5112837" cy="41404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FE3B1F5-4C67-4803-B0EB-16B2982B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99" y="4232034"/>
            <a:ext cx="3453206" cy="18473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163847-5A1C-466D-A41A-F4111E7F7CCC}"/>
              </a:ext>
            </a:extLst>
          </p:cNvPr>
          <p:cNvSpPr txBox="1"/>
          <p:nvPr/>
        </p:nvSpPr>
        <p:spPr>
          <a:xfrm>
            <a:off x="3720407" y="1415360"/>
            <a:ext cx="706418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코드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4E5C1-81A1-47F4-8C0C-D95F8578BDD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 및 정보 제공</a:t>
            </a:r>
          </a:p>
        </p:txBody>
      </p:sp>
    </p:spTree>
    <p:extLst>
      <p:ext uri="{BB962C8B-B14F-4D97-AF65-F5344CB8AC3E}">
        <p14:creationId xmlns:p14="http://schemas.microsoft.com/office/powerpoint/2010/main" val="184529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데이터 처리</a:t>
            </a:r>
            <a:endParaRPr lang="ko-KR" altLang="en-US" sz="24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4215063"/>
            <a:ext cx="1004047" cy="0"/>
          </a:xfrm>
          <a:prstGeom prst="straightConnector1">
            <a:avLst/>
          </a:prstGeom>
          <a:ln w="28575">
            <a:solidFill>
              <a:srgbClr val="F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3D262-832C-4B2F-806D-1308B9489CE6}"/>
              </a:ext>
            </a:extLst>
          </p:cNvPr>
          <p:cNvSpPr txBox="1"/>
          <p:nvPr/>
        </p:nvSpPr>
        <p:spPr>
          <a:xfrm>
            <a:off x="4597471" y="3707596"/>
            <a:ext cx="154456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Rooturl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+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지역코드리스트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71DBC6-D12E-4EE2-A48E-0F2156ED15E5}"/>
              </a:ext>
            </a:extLst>
          </p:cNvPr>
          <p:cNvSpPr txBox="1"/>
          <p:nvPr/>
        </p:nvSpPr>
        <p:spPr>
          <a:xfrm>
            <a:off x="6270378" y="3568949"/>
            <a:ext cx="187829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제천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대전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대구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</a:t>
            </a:r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FE5BC-08A8-4A3F-8617-C754A1E31D3C}"/>
              </a:ext>
            </a:extLst>
          </p:cNvPr>
          <p:cNvSpPr txBox="1"/>
          <p:nvPr/>
        </p:nvSpPr>
        <p:spPr>
          <a:xfrm>
            <a:off x="4555346" y="3401358"/>
            <a:ext cx="154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BeautifulSoup</a:t>
            </a:r>
            <a:endParaRPr lang="en-US" altLang="ko-KR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urlopen</a:t>
            </a:r>
            <a:endParaRPr lang="ko-KR" altLang="en-US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3DEA19A7-4A5D-489E-B796-09F0AB04534C}"/>
              </a:ext>
            </a:extLst>
          </p:cNvPr>
          <p:cNvSpPr/>
          <p:nvPr/>
        </p:nvSpPr>
        <p:spPr>
          <a:xfrm>
            <a:off x="4642198" y="2740842"/>
            <a:ext cx="1693069" cy="653854"/>
          </a:xfrm>
          <a:prstGeom prst="homePlate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URL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접근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C57028D0-FFB3-408D-BA64-F607D3C4C0B2}"/>
              </a:ext>
            </a:extLst>
          </p:cNvPr>
          <p:cNvSpPr/>
          <p:nvPr/>
        </p:nvSpPr>
        <p:spPr>
          <a:xfrm>
            <a:off x="6458943" y="2737764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632EABD5-7802-4E97-AE0A-FC19F5C242FC}"/>
              </a:ext>
            </a:extLst>
          </p:cNvPr>
          <p:cNvSpPr/>
          <p:nvPr/>
        </p:nvSpPr>
        <p:spPr>
          <a:xfrm>
            <a:off x="8228214" y="2753152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4AD4A-10CE-4D8B-BAF9-0C097B9D77AC}"/>
              </a:ext>
            </a:extLst>
          </p:cNvPr>
          <p:cNvSpPr txBox="1"/>
          <p:nvPr/>
        </p:nvSpPr>
        <p:spPr>
          <a:xfrm>
            <a:off x="8059399" y="3496798"/>
            <a:ext cx="1878299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datetime.today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1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strftime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("%</a:t>
            </a:r>
            <a:r>
              <a:rPr lang="en-US" altLang="ko-KR" sz="1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Y%m%d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")</a:t>
            </a: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9AF72701-BE28-40CB-B8AF-9319F9D5ABFE}"/>
              </a:ext>
            </a:extLst>
          </p:cNvPr>
          <p:cNvSpPr/>
          <p:nvPr/>
        </p:nvSpPr>
        <p:spPr>
          <a:xfrm>
            <a:off x="3992978" y="4575363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1E315B-DE32-4EC5-A017-775092677925}"/>
              </a:ext>
            </a:extLst>
          </p:cNvPr>
          <p:cNvSpPr txBox="1"/>
          <p:nvPr/>
        </p:nvSpPr>
        <p:spPr>
          <a:xfrm>
            <a:off x="5014712" y="5254416"/>
            <a:ext cx="46807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Find_All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Find() , .text, get()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AACA6-FEDF-4645-ABDF-C39D5253A59E}"/>
              </a:ext>
            </a:extLst>
          </p:cNvPr>
          <p:cNvSpPr txBox="1"/>
          <p:nvPr/>
        </p:nvSpPr>
        <p:spPr>
          <a:xfrm>
            <a:off x="6439559" y="3437366"/>
            <a:ext cx="1544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리스트 기반</a:t>
            </a:r>
            <a:endParaRPr lang="ko-KR" altLang="en-US" sz="1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AB35EAC9-4084-4701-91B6-D29631056A21}"/>
              </a:ext>
            </a:extLst>
          </p:cNvPr>
          <p:cNvSpPr/>
          <p:nvPr/>
        </p:nvSpPr>
        <p:spPr>
          <a:xfrm>
            <a:off x="5686048" y="4581063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4CC95123-DE0A-47E5-8921-9E082AF30B52}"/>
              </a:ext>
            </a:extLst>
          </p:cNvPr>
          <p:cNvSpPr/>
          <p:nvPr/>
        </p:nvSpPr>
        <p:spPr>
          <a:xfrm>
            <a:off x="7355076" y="4583494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 먼지정도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9D67E27E-2DA0-405E-BC52-ACD7DEFE81AC}"/>
              </a:ext>
            </a:extLst>
          </p:cNvPr>
          <p:cNvSpPr/>
          <p:nvPr/>
        </p:nvSpPr>
        <p:spPr>
          <a:xfrm>
            <a:off x="9048146" y="4590072"/>
            <a:ext cx="1693070" cy="673749"/>
          </a:xfrm>
          <a:prstGeom prst="chevron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오존 정도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677027" y="1931765"/>
            <a:ext cx="706418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방법 및 함수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99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621841" y="29071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범위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103157" cy="461664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5958-08A3-41AF-A679-D3A829B20417}"/>
              </a:ext>
            </a:extLst>
          </p:cNvPr>
          <p:cNvSpPr txBox="1"/>
          <p:nvPr/>
        </p:nvSpPr>
        <p:spPr>
          <a:xfrm>
            <a:off x="621841" y="778658"/>
            <a:ext cx="70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매일 바뀌는 날씨데이터를 이용한 시계열 데이터 형성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49642-4F5D-4048-A68B-830B862FAB98}"/>
              </a:ext>
            </a:extLst>
          </p:cNvPr>
          <p:cNvSpPr/>
          <p:nvPr/>
        </p:nvSpPr>
        <p:spPr>
          <a:xfrm>
            <a:off x="779957" y="1487559"/>
            <a:ext cx="1882588" cy="636493"/>
          </a:xfrm>
          <a:prstGeom prst="rect">
            <a:avLst/>
          </a:prstGeom>
          <a:solidFill>
            <a:srgbClr val="FFF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50F44-DA46-4C8F-B005-ECF8AC4E95F9}"/>
              </a:ext>
            </a:extLst>
          </p:cNvPr>
          <p:cNvSpPr/>
          <p:nvPr/>
        </p:nvSpPr>
        <p:spPr>
          <a:xfrm>
            <a:off x="779957" y="2288793"/>
            <a:ext cx="1882588" cy="636493"/>
          </a:xfrm>
          <a:prstGeom prst="rect">
            <a:avLst/>
          </a:prstGeom>
          <a:solidFill>
            <a:srgbClr val="FFE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C0D2-31F8-469B-B566-2CEE008F8EEF}"/>
              </a:ext>
            </a:extLst>
          </p:cNvPr>
          <p:cNvSpPr/>
          <p:nvPr/>
        </p:nvSpPr>
        <p:spPr>
          <a:xfrm>
            <a:off x="779957" y="3090027"/>
            <a:ext cx="1882588" cy="636493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범위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2D0174-9511-4237-88C4-7F7B4671FA78}"/>
              </a:ext>
            </a:extLst>
          </p:cNvPr>
          <p:cNvSpPr/>
          <p:nvPr/>
        </p:nvSpPr>
        <p:spPr>
          <a:xfrm>
            <a:off x="779957" y="3891261"/>
            <a:ext cx="1882588" cy="636493"/>
          </a:xfrm>
          <a:prstGeom prst="rect">
            <a:avLst/>
          </a:prstGeom>
          <a:solidFill>
            <a:srgbClr val="F2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데이터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8ADBF-3633-4617-BD7E-2856AE4A4597}"/>
              </a:ext>
            </a:extLst>
          </p:cNvPr>
          <p:cNvSpPr/>
          <p:nvPr/>
        </p:nvSpPr>
        <p:spPr>
          <a:xfrm>
            <a:off x="779957" y="4689628"/>
            <a:ext cx="1882588" cy="636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데이터 처리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389304-3015-4EDC-9F93-869D6CCE19DA}"/>
              </a:ext>
            </a:extLst>
          </p:cNvPr>
          <p:cNvCxnSpPr/>
          <p:nvPr/>
        </p:nvCxnSpPr>
        <p:spPr>
          <a:xfrm>
            <a:off x="2537012" y="4215063"/>
            <a:ext cx="1004047" cy="0"/>
          </a:xfrm>
          <a:prstGeom prst="straightConnector1">
            <a:avLst/>
          </a:prstGeom>
          <a:ln w="28575">
            <a:solidFill>
              <a:srgbClr val="F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14D842-B811-49AB-9461-AC74226DF44B}"/>
              </a:ext>
            </a:extLst>
          </p:cNvPr>
          <p:cNvSpPr/>
          <p:nvPr/>
        </p:nvSpPr>
        <p:spPr>
          <a:xfrm>
            <a:off x="3541059" y="1346670"/>
            <a:ext cx="7422886" cy="4803116"/>
          </a:xfrm>
          <a:prstGeom prst="rect">
            <a:avLst/>
          </a:prstGeom>
          <a:noFill/>
          <a:ln w="38100">
            <a:solidFill>
              <a:srgbClr val="F2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4A3E2-9875-420B-B34C-4FDEF07425BB}"/>
              </a:ext>
            </a:extLst>
          </p:cNvPr>
          <p:cNvSpPr/>
          <p:nvPr/>
        </p:nvSpPr>
        <p:spPr>
          <a:xfrm>
            <a:off x="779957" y="5469049"/>
            <a:ext cx="1882588" cy="6364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결과물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E23AE0-A092-41B8-A618-EC9AB5B574D9}"/>
              </a:ext>
            </a:extLst>
          </p:cNvPr>
          <p:cNvSpPr txBox="1"/>
          <p:nvPr/>
        </p:nvSpPr>
        <p:spPr>
          <a:xfrm>
            <a:off x="3632997" y="1379663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</a:t>
            </a:r>
            <a:r>
              <a: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 및 테이블 생성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43F89-EDC1-460E-9E81-D5215398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46" y="3942668"/>
            <a:ext cx="4777907" cy="20287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B7B541-D414-481A-ACAC-E4BEB087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46" y="1838798"/>
            <a:ext cx="4780308" cy="16017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50ED6C-E8A4-4215-886A-F33AE30AB9A7}"/>
              </a:ext>
            </a:extLst>
          </p:cNvPr>
          <p:cNvSpPr txBox="1"/>
          <p:nvPr/>
        </p:nvSpPr>
        <p:spPr>
          <a:xfrm>
            <a:off x="3632997" y="3496110"/>
            <a:ext cx="35746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데이터 전송 및 저장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56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1295</Words>
  <Application>Microsoft Office PowerPoint</Application>
  <PresentationFormat>와이드스크린</PresentationFormat>
  <Paragraphs>335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나눔스퀘어 Bold</vt:lpstr>
      <vt:lpstr>나눔스퀘어 ExtraBold</vt:lpstr>
      <vt:lpstr>나눔스퀘어_ac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김민지</cp:lastModifiedBy>
  <cp:revision>49</cp:revision>
  <dcterms:created xsi:type="dcterms:W3CDTF">2019-07-29T08:04:27Z</dcterms:created>
  <dcterms:modified xsi:type="dcterms:W3CDTF">2020-06-25T00:33:04Z</dcterms:modified>
</cp:coreProperties>
</file>