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54952A-1C87-48C4-B13B-FAE0FC214FE2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04.02.20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08386F3-4B20-4FA6-9639-619AA28EBE2E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1F0F186-15AD-41B7-BC9F-65F2689B76DE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04.02.20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06792F-B4B3-45AB-9985-DF837331767B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55640" y="548640"/>
            <a:ext cx="7772040" cy="182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8000" spc="-1" strike="noStrike">
                <a:solidFill>
                  <a:srgbClr val="000000"/>
                </a:solidFill>
                <a:latin typeface="Calibri"/>
              </a:rPr>
              <a:t>Regression Test</a:t>
            </a:r>
            <a:endParaRPr b="0" lang="ru-RU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23640" y="2421000"/>
            <a:ext cx="5694120" cy="18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de-DE" sz="3600" spc="599" strike="noStrike">
                <a:solidFill>
                  <a:srgbClr val="808080"/>
                </a:solidFill>
                <a:latin typeface="Calibri"/>
              </a:rPr>
              <a:t>Regressiontestsuite</a:t>
            </a:r>
            <a:r>
              <a:rPr b="1" lang="de-DE" sz="3200" spc="599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1" lang="de-DE" sz="3200" spc="299" strike="noStrike">
                <a:solidFill>
                  <a:srgbClr val="404040"/>
                </a:solidFill>
                <a:latin typeface="Calibri"/>
              </a:rPr>
              <a:t>zu java2wsdl (axis_1._4.Lib)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84" name="Рисунок 3" descr=""/>
          <p:cNvPicPr/>
          <p:nvPr/>
        </p:nvPicPr>
        <p:blipFill>
          <a:blip r:embed="rId1"/>
          <a:srcRect l="12867" t="0" r="12196" b="0"/>
          <a:stretch/>
        </p:blipFill>
        <p:spPr>
          <a:xfrm>
            <a:off x="6125040" y="2450520"/>
            <a:ext cx="2701080" cy="39304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75920" y="4221000"/>
            <a:ext cx="5319720" cy="23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Authoren</a:t>
            </a:r>
            <a:r>
              <a:rPr b="1" lang="de-DE" sz="2400" spc="299" strike="noStrike">
                <a:solidFill>
                  <a:srgbClr val="000000"/>
                </a:solidFill>
                <a:latin typeface="Calibri"/>
              </a:rPr>
              <a:t>:</a:t>
            </a:r>
            <a:endParaRPr b="0" lang="de-DE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ru-RU" sz="3900" spc="-1" strike="noStrike">
                <a:solidFill>
                  <a:srgbClr val="0d0d0d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d0d0d"/>
                </a:solidFill>
                <a:latin typeface="Calibri"/>
              </a:rPr>
              <a:t>Veränderter Inhalt von Tags in wsdl Datei: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-&gt; in `wsdlsoap:binding`:    </a:t>
            </a:r>
            <a:r>
              <a:rPr b="1" lang="ru-RU" sz="2600" spc="-1" strike="noStrike">
                <a:solidFill>
                  <a:srgbClr val="254061"/>
                </a:solidFill>
                <a:latin typeface="Calibri"/>
              </a:rPr>
              <a:t>`transport="http://schemas.xmlsoap.org/soap/http11"` 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808080"/>
                </a:solidFill>
                <a:latin typeface="Calibri"/>
              </a:rPr>
              <a:t>statt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1" lang="ru-RU" sz="2600" spc="-1" strike="noStrike">
                <a:solidFill>
                  <a:srgbClr val="254061"/>
                </a:solidFill>
                <a:latin typeface="Calibri"/>
              </a:rPr>
              <a:t>`transport="http://schemas.xmlsoap.org/soap/http"`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8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ru-RU" sz="3900" spc="-1" strike="noStrike">
                <a:solidFill>
                  <a:srgbClr val="0d0d0d"/>
                </a:solidFill>
                <a:latin typeface="Calibri"/>
              </a:rPr>
              <a:t> </a:t>
            </a:r>
            <a:r>
              <a:rPr b="0" lang="ru-RU" sz="3900" spc="-1" strike="noStrike">
                <a:solidFill>
                  <a:srgbClr val="0d0d0d"/>
                </a:solidFill>
                <a:latin typeface="Calibri"/>
              </a:rPr>
              <a:t>Veränderter Inhalt von Tags in wsdl Datei: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-&gt; In `wsdl:service`: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ru-RU" sz="3500" spc="-1" strike="noStrike">
                <a:solidFill>
                  <a:srgbClr val="10243e"/>
                </a:solidFill>
                <a:latin typeface="Calibri"/>
              </a:rPr>
              <a:t>`name="URLEndpointService_Impl"`</a:t>
            </a:r>
            <a:endParaRPr b="0" lang="ru-RU" sz="35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ru-RU" sz="3500" spc="-1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ru-RU" sz="3500" spc="-1" strike="noStrike">
                <a:solidFill>
                  <a:srgbClr val="808080"/>
                </a:solidFill>
                <a:latin typeface="Calibri"/>
              </a:rPr>
              <a:t>statt </a:t>
            </a:r>
            <a:endParaRPr b="0" lang="ru-RU" sz="35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b="1" lang="ru-RU" sz="3300" spc="-1" strike="noStrike">
                <a:solidFill>
                  <a:srgbClr val="10243e"/>
                </a:solidFill>
                <a:latin typeface="Calibri"/>
              </a:rPr>
              <a:t>`name="URLEndpointService"` </a:t>
            </a:r>
            <a:endParaRPr b="0" lang="ru-RU" sz="3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//sowohl ohne optionen als auch mit gesetztem `-S`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Andere Fehler: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-&gt; </a:t>
            </a:r>
            <a:r>
              <a:rPr b="1" lang="ru-RU" sz="3600" spc="-1" strike="noStrike">
                <a:solidFill>
                  <a:srgbClr val="002060"/>
                </a:solidFill>
                <a:latin typeface="Calibri"/>
              </a:rPr>
              <a:t>`-a`</a:t>
            </a: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 und </a:t>
            </a:r>
            <a:r>
              <a:rPr b="1" lang="ru-RU" sz="3600" spc="-1" strike="noStrike">
                <a:solidFill>
                  <a:srgbClr val="002060"/>
                </a:solidFill>
                <a:latin typeface="Calibri"/>
              </a:rPr>
              <a:t>`-c`</a:t>
            </a: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 wird nicht richtig ausgeführt: Es wird nicht in extended Klassen der InputKlasse nach Funktionen gesucht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-&gt; Input-wsdl von </a:t>
            </a:r>
            <a:r>
              <a:rPr b="1" lang="ru-RU" sz="3600" spc="-1" strike="noStrike">
                <a:solidFill>
                  <a:srgbClr val="10243e"/>
                </a:solidFill>
                <a:latin typeface="Calibri"/>
              </a:rPr>
              <a:t>`-I`</a:t>
            </a: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 wird nicht berücksichtigt//sowohl ohne optionen als auch mit gesetztem </a:t>
            </a:r>
            <a:r>
              <a:rPr b="1" lang="ru-RU" sz="3600" spc="-1" strike="noStrike">
                <a:solidFill>
                  <a:srgbClr val="404040"/>
                </a:solidFill>
                <a:latin typeface="Calibri"/>
              </a:rPr>
              <a:t>`-S</a:t>
            </a:r>
            <a:r>
              <a:rPr b="0" lang="ru-RU" sz="3600" spc="-1" strike="noStrike">
                <a:solidFill>
                  <a:srgbClr val="404040"/>
                </a:solidFill>
                <a:latin typeface="Calibri"/>
              </a:rPr>
              <a:t>`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79640" y="260640"/>
            <a:ext cx="8784720" cy="612036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2915640" y="-315360"/>
            <a:ext cx="6216120" cy="4392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3200" spc="599" strike="noStrike">
                <a:solidFill>
                  <a:srgbClr val="404040"/>
                </a:solidFill>
                <a:latin typeface="Calibri"/>
              </a:rPr>
              <a:t>/*Regressiontestsuite*/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35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Calibri"/>
              </a:rPr>
              <a:t>/*BesonderHeiten</a:t>
            </a:r>
            <a:br/>
            <a:r>
              <a:rPr b="1" lang="ru-RU" sz="3100" spc="599" strike="noStrike">
                <a:solidFill>
                  <a:srgbClr val="bfbfbf"/>
                </a:solidFill>
                <a:latin typeface="Calibri"/>
              </a:rPr>
              <a:t>Was haben wir benutzt…*/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Java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junit-4.13.jar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hamcrest-core-1.3.jar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java.lang.Processbuilder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org.w3c.dom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javax.xml.parsers ….u.a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35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Calibri"/>
              </a:rPr>
              <a:t>/*Besonderheiten</a:t>
            </a:r>
            <a:br/>
            <a:r>
              <a:rPr b="1" lang="ru-RU" sz="3100" spc="599" strike="noStrike">
                <a:solidFill>
                  <a:srgbClr val="bfbfbf"/>
                </a:solidFill>
                <a:latin typeface="Calibri"/>
              </a:rPr>
              <a:t>der Testsuite*/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595959"/>
              </a:buClr>
              <a:buFont typeface="Wingdings" charset="2"/>
              <a:buChar char=""/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Automatisches Erzeugung der zu testenden Dateien </a:t>
            </a: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; </a:t>
            </a:r>
            <a:r>
              <a:rPr b="0" lang="ru-RU" sz="3200" spc="-1" strike="noStrike">
                <a:solidFill>
                  <a:srgbClr val="a6a6a6"/>
                </a:solidFill>
                <a:latin typeface="Calibri"/>
              </a:rPr>
              <a:t>//sowohl original als auch modifiziert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5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Kontrolle der Ergebnisse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0" lang="ru-RU" sz="3200" spc="-1" strike="noStrike">
                <a:solidFill>
                  <a:srgbClr val="404040"/>
                </a:solidFill>
                <a:latin typeface="Calibri"/>
              </a:rPr>
              <a:t>/*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ru-RU" sz="3100" spc="-1" strike="noStrike" u="sng">
                <a:solidFill>
                  <a:srgbClr val="404040"/>
                </a:solidFill>
                <a:uFillTx/>
                <a:latin typeface="Calibri"/>
              </a:rPr>
              <a:t>@Gleicher Exitcode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ru-RU" sz="3100" spc="-1" strike="noStrike" u="sng">
                <a:solidFill>
                  <a:srgbClr val="404040"/>
                </a:solidFill>
                <a:uFillTx/>
                <a:latin typeface="Calibri"/>
              </a:rPr>
              <a:t>@Tags semantisch gleich? </a:t>
            </a:r>
            <a:r>
              <a:rPr b="0" lang="ru-RU" sz="3100" spc="-1" strike="noStrike">
                <a:solidFill>
                  <a:srgbClr val="404040"/>
                </a:solidFill>
                <a:latin typeface="Calibri"/>
              </a:rPr>
              <a:t>-&gt; Überprüfung der Nodestruktur, ignoriert Reihenfolge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ru-RU" sz="3100" spc="-1" strike="noStrike" u="sng">
                <a:solidFill>
                  <a:srgbClr val="404040"/>
                </a:solidFill>
                <a:uFillTx/>
                <a:latin typeface="Calibri"/>
              </a:rPr>
              <a:t>@gleicher Ausgabepfad  </a:t>
            </a:r>
            <a:r>
              <a:rPr b="0" lang="ru-RU" sz="3100" spc="-1" strike="noStrike">
                <a:solidFill>
                  <a:srgbClr val="404040"/>
                </a:solidFill>
                <a:latin typeface="Calibri"/>
              </a:rPr>
              <a:t>(abgesehen von mod vs orig)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621"/>
              </a:spcBef>
            </a:pPr>
            <a:r>
              <a:rPr b="0" lang="ru-RU" sz="3100" spc="-1" strike="noStrike">
                <a:solidFill>
                  <a:srgbClr val="404040"/>
                </a:solidFill>
                <a:latin typeface="Calibri"/>
              </a:rPr>
              <a:t>-&gt; bzw existenz der Ausgabedatei  */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152640" y="332640"/>
            <a:ext cx="8811360" cy="597636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1979640" y="1124640"/>
            <a:ext cx="7488360" cy="2952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3200" spc="599" strike="noStrike">
                <a:solidFill>
                  <a:srgbClr val="404040"/>
                </a:solidFill>
                <a:latin typeface="Calibri"/>
              </a:rPr>
              <a:t>&lt;!-- Gefundene Fehler --&gt;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mit </a:t>
            </a:r>
            <a:r>
              <a:rPr b="1" lang="ru-RU" sz="3200" spc="-1" strike="noStrike">
                <a:solidFill>
                  <a:srgbClr val="254061"/>
                </a:solidFill>
                <a:latin typeface="Calibri"/>
              </a:rPr>
              <a:t>-o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wird falscher Ausgabedateiname geschrieben, Beispiele: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* test.eins.zwei.wsdl -&gt; test_impl.wsdl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   </a:t>
            </a:r>
            <a:r>
              <a:rPr b="0" lang="ru-RU" sz="3200" spc="-1" strike="noStrike">
                <a:solidFill>
                  <a:srgbClr val="595959"/>
                </a:solidFill>
                <a:latin typeface="Calibri"/>
              </a:rPr>
              <a:t>* test.wsdl -&gt; test_impl.wsdl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595959"/>
                </a:solidFill>
                <a:latin typeface="Calibri"/>
                <a:ea typeface="Microsoft YaHei"/>
              </a:rPr>
              <a:t>   </a:t>
            </a:r>
            <a:r>
              <a:rPr b="0" lang="ru-RU" sz="3200" spc="-1" strike="noStrike">
                <a:solidFill>
                  <a:srgbClr val="595959"/>
                </a:solidFill>
                <a:latin typeface="Calibri"/>
                <a:ea typeface="Microsoft YaHei"/>
              </a:rPr>
              <a:t>* testtest →StringIndexOutOfBoundsException</a:t>
            </a:r>
            <a:br/>
            <a:r>
              <a:rPr b="0" lang="ru-RU" sz="3200" spc="-1" strike="noStrike">
                <a:solidFill>
                  <a:srgbClr val="595959"/>
                </a:solidFill>
                <a:latin typeface="Calibri"/>
                <a:ea typeface="Microsoft YaHei"/>
              </a:rPr>
              <a:t>	</a:t>
            </a:r>
            <a:r>
              <a:rPr b="0" lang="ru-RU" sz="3200" spc="-1" strike="noStrike">
                <a:solidFill>
                  <a:srgbClr val="a6a6a6"/>
                </a:solidFill>
                <a:latin typeface="Calibri"/>
              </a:rPr>
              <a:t>//aber korrekt für </a:t>
            </a:r>
            <a:r>
              <a:rPr b="0" lang="ru-RU" sz="3200" spc="-1" strike="noStrike">
                <a:solidFill>
                  <a:srgbClr val="558ed5"/>
                </a:solidFill>
                <a:latin typeface="Calibri"/>
              </a:rPr>
              <a:t>-O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ohne </a:t>
            </a:r>
            <a:r>
              <a:rPr b="1" lang="ru-RU" sz="3200" spc="-1" strike="noStrike">
                <a:solidFill>
                  <a:srgbClr val="10243e"/>
                </a:solidFill>
                <a:latin typeface="Calibri"/>
              </a:rPr>
              <a:t>-o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 -&gt; wirft das Programm eine NullPointerException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16640"/>
            <a:ext cx="82292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67640" y="1340640"/>
            <a:ext cx="8229240" cy="132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Teil der .wsdl Datei fehlt z.B. bei </a:t>
            </a:r>
            <a:r>
              <a:rPr b="0" lang="ru-RU" sz="3200" spc="-1" strike="noStrike">
                <a:solidFill>
                  <a:srgbClr val="558ed5"/>
                </a:solidFill>
                <a:latin typeface="Calibri"/>
              </a:rPr>
              <a:t>–o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b="0" lang="ru-RU" sz="2000" spc="299" strike="noStrike">
                <a:solidFill>
                  <a:srgbClr val="808080"/>
                </a:solidFill>
                <a:latin typeface="Calibri"/>
              </a:rPr>
              <a:t>/* 146 Zeilen in calculator_orig.wsdl und 127 Zeilen in calculator_mod_impl.wsdl */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23000" y="2668320"/>
            <a:ext cx="8253000" cy="36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16640"/>
            <a:ext cx="82292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7640" y="1340640"/>
            <a:ext cx="8424720" cy="511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ourier New"/>
              <a:buChar char="o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Teil der .wsdl Datei fliegt raus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61"/>
              </a:spcBef>
            </a:pPr>
            <a:r>
              <a:rPr b="0" lang="ru-RU" sz="4800" spc="-1" strike="noStrike">
                <a:solidFill>
                  <a:srgbClr val="000000"/>
                </a:solidFill>
                <a:latin typeface="Calibri"/>
              </a:rPr>
              <a:t>Wo? ??????????</a:t>
            </a: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879"/>
              </a:spcBef>
              <a:buClr>
                <a:srgbClr val="404040"/>
              </a:buClr>
              <a:buFont typeface="Arial"/>
              <a:buChar char="-"/>
            </a:pPr>
            <a:r>
              <a:rPr b="0" lang="ru-RU" sz="4400" spc="299" strike="noStrike">
                <a:solidFill>
                  <a:srgbClr val="404040"/>
                </a:solidFill>
                <a:latin typeface="Calibri"/>
              </a:rPr>
              <a:t>&gt; In </a:t>
            </a:r>
            <a:r>
              <a:rPr b="0" lang="ru-RU" sz="4400" spc="299" strike="noStrike" u="sng">
                <a:solidFill>
                  <a:srgbClr val="404040"/>
                </a:solidFill>
                <a:uFillTx/>
                <a:latin typeface="Calibri"/>
              </a:rPr>
              <a:t>`wsdl:message`-Tag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/*Sowohl ohne optionen, als auch wenn die Methode mit `-m` spefizifiziert ist*/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116640"/>
            <a:ext cx="82292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0000"/>
                </a:solidFill>
                <a:latin typeface="Calibri"/>
              </a:rPr>
              <a:t>&lt;!-- Fehler --&gt;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7640" y="1340640"/>
            <a:ext cx="8352720" cy="5112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720"/>
              </a:spcBef>
              <a:buClr>
                <a:srgbClr val="0d0d0d"/>
              </a:buClr>
              <a:buFont typeface="Wingdings" charset="2"/>
              <a:buChar char=""/>
            </a:pPr>
            <a:r>
              <a:rPr b="0" lang="ru-RU" sz="3600" spc="-1" strike="noStrike">
                <a:solidFill>
                  <a:srgbClr val="0d0d0d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d0d0d"/>
                </a:solidFill>
                <a:latin typeface="Calibri"/>
              </a:rPr>
              <a:t>Veränderter Inhalt von Tags in wsdl Datei: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-&gt; in `wsdl:definitions`: </a:t>
            </a:r>
            <a:r>
              <a:rPr b="1" lang="ru-RU" sz="2400" spc="-1" strike="noStrike">
                <a:solidFill>
                  <a:srgbClr val="254061"/>
                </a:solidFill>
                <a:latin typeface="Calibri"/>
              </a:rPr>
              <a:t>`xmlns:apachesoap="http://xml.apache.org/xml-soap2"`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statt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10243e"/>
                </a:solidFill>
                <a:latin typeface="Calibri"/>
              </a:rPr>
              <a:t>`"xmlns:apachesoap=http://xml.apache.org/xml-soap"`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808080"/>
                </a:solidFill>
                <a:latin typeface="Calibri"/>
              </a:rPr>
              <a:t>-&gt; `Built on` Datum unterscheidet sich, auch Zeitzone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LibreOffice/6.2.1.2$Windows_X86_64 LibreOffice_project/7bcb35dc3024a62dea0caee87020152d1ee96e71</Application>
  <Words>354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2020-02-04T17:43:04Z</dcterms:created>
  <dc:creator>Мария Будяк</dc:creator>
  <dc:description/>
  <dc:language>de-DE</dc:language>
  <cp:lastModifiedBy/>
  <dcterms:modified xsi:type="dcterms:W3CDTF">2020-02-04T22:47:25Z</dcterms:modified>
  <cp:revision>21</cp:revision>
  <dc:subject/>
  <dc:title>Regression 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