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3.wmf" ContentType="image/x-wmf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55640" y="548640"/>
            <a:ext cx="7771320" cy="18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Test</a:t>
            </a:r>
            <a:endParaRPr b="0" lang="de-DE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23640" y="2421000"/>
            <a:ext cx="569340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de-DE" sz="3600" spc="593" strike="noStrike">
                <a:solidFill>
                  <a:srgbClr val="808080"/>
                </a:solidFill>
                <a:latin typeface="Calibri"/>
                <a:ea typeface="DejaVu Sans"/>
              </a:rPr>
              <a:t>Regressiontestsuite</a:t>
            </a:r>
            <a:r>
              <a:rPr b="1" lang="de-DE" sz="3200" spc="593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b="1" lang="de-DE" sz="3200" spc="293" strike="noStrike">
                <a:solidFill>
                  <a:srgbClr val="404040"/>
                </a:solidFill>
                <a:latin typeface="Calibri"/>
                <a:ea typeface="DejaVu Sans"/>
              </a:rPr>
              <a:t>zu java2wsdl (axis_1._4.Lib)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116" name="Рисунок 3" descr=""/>
          <p:cNvPicPr/>
          <p:nvPr/>
        </p:nvPicPr>
        <p:blipFill>
          <a:blip r:embed="rId1"/>
          <a:srcRect l="12867" t="0" r="12196" b="0"/>
          <a:stretch/>
        </p:blipFill>
        <p:spPr>
          <a:xfrm>
            <a:off x="6125040" y="2450520"/>
            <a:ext cx="2700360" cy="392976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475920" y="4221000"/>
            <a:ext cx="531900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`wsdlsoap:binding`:    </a:t>
            </a:r>
            <a:r>
              <a:rPr b="1" lang="de-DE" sz="2600" spc="-1" strike="noStrike">
                <a:solidFill>
                  <a:srgbClr val="254061"/>
                </a:solidFill>
                <a:latin typeface="Calibri"/>
                <a:ea typeface="DejaVu Sans"/>
              </a:rPr>
              <a:t>`transport="http://schemas.xmlsoap.org/soap/http11"` </a:t>
            </a:r>
            <a:endParaRPr b="0" lang="de-DE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de-DE" sz="2600" spc="-1" strike="noStrike">
                <a:solidFill>
                  <a:srgbClr val="254061"/>
                </a:solidFill>
                <a:latin typeface="Calibri"/>
                <a:ea typeface="DejaVu Sans"/>
              </a:rPr>
              <a:t>`transport="http://schemas.xmlsoap.org/soap/http"`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9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`wsdl:service`: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de-DE" sz="3500" spc="-1" strike="noStrike">
                <a:solidFill>
                  <a:srgbClr val="10243e"/>
                </a:solidFill>
                <a:latin typeface="Calibri"/>
                <a:ea typeface="DejaVu Sans"/>
              </a:rPr>
              <a:t>`name="URLEndpointService_Impl"`</a:t>
            </a:r>
            <a:endParaRPr b="0" lang="de-DE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de-DE" sz="35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b="0" lang="de-DE" sz="35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5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1" lang="de-DE" sz="3300" spc="-1" strike="noStrike">
                <a:solidFill>
                  <a:srgbClr val="10243e"/>
                </a:solidFill>
                <a:latin typeface="Calibri"/>
                <a:ea typeface="DejaVu Sans"/>
              </a:rPr>
              <a:t>`name="URLEndpointService"` </a:t>
            </a:r>
            <a:endParaRPr b="0" lang="de-DE" sz="3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//sowohl ohne Optionen als auch mit gesetztem `-S`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Andere Fehler:</a:t>
            </a:r>
            <a:endParaRPr b="0" lang="de-DE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-&gt; </a:t>
            </a:r>
            <a:r>
              <a:rPr b="1" lang="de-DE" sz="3300" spc="-1" strike="noStrike">
                <a:solidFill>
                  <a:srgbClr val="002060"/>
                </a:solidFill>
                <a:latin typeface="Calibri"/>
                <a:ea typeface="DejaVu Sans"/>
              </a:rPr>
              <a:t>`-a`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und </a:t>
            </a:r>
            <a:r>
              <a:rPr b="1" lang="de-DE" sz="3300" spc="-1" strike="noStrike">
                <a:solidFill>
                  <a:srgbClr val="002060"/>
                </a:solidFill>
                <a:latin typeface="Calibri"/>
                <a:ea typeface="DejaVu Sans"/>
              </a:rPr>
              <a:t>`-c`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wird nicht richtig ausgeführt: Es wird nicht in extended Klassen der InputKlasse nach Funktionen gesucht</a:t>
            </a:r>
            <a:endParaRPr b="0" lang="de-DE" sz="3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-&gt; Input-wsdl von </a:t>
            </a:r>
            <a:r>
              <a:rPr b="1" lang="de-DE" sz="3300" spc="-1" strike="noStrike">
                <a:solidFill>
                  <a:srgbClr val="10243e"/>
                </a:solidFill>
                <a:latin typeface="Calibri"/>
                <a:ea typeface="DejaVu Sans"/>
              </a:rPr>
              <a:t>`-I`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 wird nicht berücksichtigt //sowohl ohne Optionen als auch mit gesetztem </a:t>
            </a:r>
            <a:r>
              <a:rPr b="1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`-S</a:t>
            </a:r>
            <a:r>
              <a:rPr b="0" lang="de-DE" sz="3300" spc="-1" strike="noStrike">
                <a:solidFill>
                  <a:srgbClr val="404040"/>
                </a:solidFill>
                <a:latin typeface="Calibri"/>
                <a:ea typeface="DejaVu Sans"/>
              </a:rPr>
              <a:t>`</a:t>
            </a:r>
            <a:endParaRPr b="0" lang="de-DE" sz="3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de-DE" sz="3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latin typeface="Arial"/>
              </a:rPr>
              <a:t>Fehlergruppierung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-&gt; Fehler beim Aufruf von Befehlen(kritisch)</a:t>
            </a:r>
            <a:br/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//z.B. Nullpointer wenn -o fehlt</a:t>
            </a:r>
            <a:br/>
            <a:r>
              <a:rPr b="0" lang="de-DE" sz="3200" spc="-1" strike="noStrike">
                <a:latin typeface="Arial"/>
              </a:rPr>
              <a:t>-&gt; Fehler bzgl. der Ausgabepfade(kritisch)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//z.B. verändert -o Dateinpfade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-&gt; Fehler innerhalb der generierten WSDLs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(möglicherweise 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//Metadaten zu Schemas (mögl. 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>
                <a:latin typeface="Arial"/>
              </a:rPr>
              <a:t>	</a:t>
            </a:r>
            <a:r>
              <a:rPr b="0" lang="de-DE" sz="3200" spc="-1" strike="noStrike">
                <a:latin typeface="Arial"/>
              </a:rPr>
              <a:t>//Datum &amp; Zeitzone (unkritisch)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TextShape 6"/>
          <p:cNvSpPr txBox="1"/>
          <p:nvPr/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TextShape 7"/>
          <p:cNvSpPr txBox="1"/>
          <p:nvPr/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179640" y="260640"/>
            <a:ext cx="8784000" cy="61196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2915640" y="-315360"/>
            <a:ext cx="621540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3200" spc="593" strike="noStrike">
                <a:solidFill>
                  <a:srgbClr val="404040"/>
                </a:solidFill>
                <a:latin typeface="Calibri"/>
                <a:ea typeface="DejaVu Sans"/>
              </a:rPr>
              <a:t>/*Regressiontestsuite*/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/*Besonderheiten</a:t>
            </a:r>
            <a:br/>
            <a:r>
              <a:rPr b="1" lang="de-DE" sz="3100" spc="593" strike="noStrike">
                <a:solidFill>
                  <a:srgbClr val="bfbfbf"/>
                </a:solidFill>
                <a:latin typeface="Calibri"/>
                <a:ea typeface="DejaVu Sans"/>
              </a:rPr>
              <a:t>Was haben wir benutzt…*/</a:t>
            </a:r>
            <a:endParaRPr b="0" lang="de-DE" sz="31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junit-4.13.jar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hamcrest-core-1.3.jar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java.lang.Processbuilder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org.w3c.dom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javax.xml.parsers ….u.a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52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/*Besonderheiten</a:t>
            </a:r>
            <a:br/>
            <a:r>
              <a:rPr b="1" lang="de-DE" sz="3100" spc="593" strike="noStrike">
                <a:solidFill>
                  <a:srgbClr val="bfbfbf"/>
                </a:solidFill>
                <a:latin typeface="Calibri"/>
                <a:ea typeface="DejaVu Sans"/>
              </a:rPr>
              <a:t>der Testsuite*/</a:t>
            </a:r>
            <a:endParaRPr b="0" lang="de-DE" sz="31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Automatisches Erzeugung der zu testenden Dateien </a:t>
            </a:r>
            <a:r>
              <a:rPr b="0" lang="de-DE" sz="3200" spc="-1" strike="noStrike">
                <a:solidFill>
                  <a:srgbClr val="595959"/>
                </a:solidFill>
                <a:latin typeface="Calibri"/>
                <a:ea typeface="DejaVu Sans"/>
              </a:rPr>
              <a:t>; </a:t>
            </a:r>
            <a:r>
              <a:rPr b="0" lang="de-DE" sz="3200" spc="-1" strike="noStrike">
                <a:solidFill>
                  <a:srgbClr val="a6a6a6"/>
                </a:solidFill>
                <a:latin typeface="Calibri"/>
                <a:ea typeface="DejaVu Sans"/>
              </a:rPr>
              <a:t>//sowohl original als auch modifiziert</a:t>
            </a:r>
            <a:endParaRPr b="0" lang="de-DE" sz="32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Kontrolle der Ergebnisse 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/*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@Gleicher Exitcode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@Tags semantisch gleich? </a:t>
            </a: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-&gt; Überprüfung der Nodestruktur, ignoriert Reihenfolge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@gleicher Ausgabepfad  </a:t>
            </a: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(abgesehen von mod vs orig)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de-DE" sz="3100" spc="-1" strike="noStrike">
                <a:solidFill>
                  <a:srgbClr val="404040"/>
                </a:solidFill>
                <a:latin typeface="Calibri"/>
                <a:ea typeface="DejaVu Sans"/>
              </a:rPr>
              <a:t>-&gt; bzw existenz der Ausgabedatei  */</a:t>
            </a:r>
            <a:endParaRPr b="0" lang="de-DE" sz="3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52640" y="332640"/>
            <a:ext cx="8810640" cy="59756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979640" y="1124640"/>
            <a:ext cx="748764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3200" spc="593" strike="noStrike">
                <a:solidFill>
                  <a:srgbClr val="404040"/>
                </a:solidFill>
                <a:latin typeface="Calibri"/>
                <a:ea typeface="DejaVu Sans"/>
              </a:rPr>
              <a:t>&lt;!-- Gefundene Fehler --&gt;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mit </a:t>
            </a:r>
            <a:r>
              <a:rPr b="1" lang="de-DE" sz="2800" spc="-1" strike="noStrike">
                <a:solidFill>
                  <a:srgbClr val="254061"/>
                </a:solidFill>
                <a:latin typeface="Calibri"/>
                <a:ea typeface="DejaVu Sans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wird falscher Ausgabedateiname geschrieben, Beispiele: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* test.eins.zwei.wsdl -&gt; test_impl.wsdl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DejaVu Sans"/>
              </a:rPr>
              <a:t>* test.wsdl -&gt; test_impl.wsdl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</a:t>
            </a:r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* testtest →StringIndexOutOfBoundsException</a:t>
            </a:r>
            <a:br/>
            <a:r>
              <a:rPr b="0" lang="de-DE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	</a:t>
            </a:r>
            <a:r>
              <a:rPr b="0" lang="de-DE" sz="2800" spc="-1" strike="noStrike">
                <a:solidFill>
                  <a:srgbClr val="a6a6a6"/>
                </a:solidFill>
                <a:latin typeface="Calibri"/>
                <a:ea typeface="Microsoft YaHei"/>
              </a:rPr>
              <a:t>//aber korrekt für </a:t>
            </a:r>
            <a:r>
              <a:rPr b="0" lang="de-DE" sz="2800" spc="-1" strike="noStrike">
                <a:solidFill>
                  <a:srgbClr val="558ed5"/>
                </a:solidFill>
                <a:latin typeface="Calibri"/>
                <a:ea typeface="Microsoft YaHei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endParaRPr b="0" lang="de-DE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ohne </a:t>
            </a:r>
            <a:r>
              <a:rPr b="1" lang="de-DE" sz="2800" spc="-1" strike="noStrike">
                <a:solidFill>
                  <a:srgbClr val="10243e"/>
                </a:solidFill>
                <a:latin typeface="Calibri"/>
                <a:ea typeface="Microsoft YaHei"/>
              </a:rPr>
              <a:t>-o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 -&gt; wirft das Programm eine NullPointerException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1340640"/>
            <a:ext cx="822852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Teil der .wsdl Datei fehlt z.B. bei </a:t>
            </a:r>
            <a:r>
              <a:rPr b="0" lang="de-DE" sz="3200" spc="-1" strike="noStrike">
                <a:solidFill>
                  <a:srgbClr val="558ed5"/>
                </a:solidFill>
                <a:latin typeface="Calibri"/>
                <a:ea typeface="DejaVu Sans"/>
              </a:rPr>
              <a:t>–o</a:t>
            </a:r>
            <a:r>
              <a:rPr b="0" lang="de-DE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:</a:t>
            </a:r>
            <a:endParaRPr b="0" lang="de-DE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de-DE" sz="2000" spc="293" strike="noStrike">
                <a:solidFill>
                  <a:srgbClr val="808080"/>
                </a:solidFill>
                <a:latin typeface="Calibri"/>
                <a:ea typeface="DejaVu Sans"/>
              </a:rPr>
              <a:t>/* 146 Zeilen in calculator_orig.wsdl und 127 Zeilen in calculator_mod_impl.wsdl */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23000" y="2668320"/>
            <a:ext cx="8252280" cy="36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67640" y="1340640"/>
            <a:ext cx="842400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ourier New"/>
              <a:buChar char="o"/>
            </a:pPr>
            <a:r>
              <a:rPr b="0" lang="de-DE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Teil der .wsdl Datei fliegt raus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</a:pPr>
            <a:r>
              <a:rPr b="0" lang="de-DE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Wo? ??????????</a:t>
            </a:r>
            <a:endParaRPr b="0" lang="de-DE" sz="4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879"/>
              </a:spcBef>
              <a:buClr>
                <a:srgbClr val="404040"/>
              </a:buClr>
              <a:buFont typeface="Arial"/>
              <a:buChar char="-"/>
            </a:pPr>
            <a:r>
              <a:rPr b="0" lang="de-DE" sz="4400" spc="293" strike="noStrike">
                <a:solidFill>
                  <a:srgbClr val="404040"/>
                </a:solidFill>
                <a:latin typeface="Calibri"/>
                <a:ea typeface="DejaVu Sans"/>
              </a:rPr>
              <a:t>&gt; In </a:t>
            </a:r>
            <a:r>
              <a:rPr b="0" lang="de-DE" sz="4400" spc="293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`wsdl:message`-Tag </a:t>
            </a:r>
            <a:endParaRPr b="0" lang="de-DE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/*Sowohl ohne Optionen, als auch wenn die Methode mit `-m` spefizifiziert ist*/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16640"/>
            <a:ext cx="822852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&lt;!-- Fehler --&gt;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7640" y="1340640"/>
            <a:ext cx="835200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72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de-DE" sz="3600" spc="-1" strike="noStrike">
                <a:solidFill>
                  <a:srgbClr val="0d0d0d"/>
                </a:solidFill>
                <a:latin typeface="Calibri"/>
                <a:ea typeface="DejaVu Sans"/>
              </a:rPr>
              <a:t> </a:t>
            </a:r>
            <a:r>
              <a:rPr b="0" lang="de-DE" sz="3600" spc="-1" strike="noStrike">
                <a:solidFill>
                  <a:srgbClr val="0d0d0d"/>
                </a:solidFill>
                <a:latin typeface="Calibri"/>
                <a:ea typeface="DejaVu Sans"/>
              </a:rPr>
              <a:t>Veränderter Inhalt von Tags in wsdl Datei: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in `wsdl:definitions`: </a:t>
            </a:r>
            <a:r>
              <a:rPr b="1" lang="de-DE" sz="2400" spc="-1" strike="noStrike">
                <a:solidFill>
                  <a:srgbClr val="254061"/>
                </a:solidFill>
                <a:latin typeface="Calibri"/>
                <a:ea typeface="DejaVu Sans"/>
              </a:rPr>
              <a:t>`xmlns:apachesoap="http://xml.apache.org/xml-soap2"` 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statt 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10243e"/>
                </a:solidFill>
                <a:latin typeface="Calibri"/>
                <a:ea typeface="DejaVu Sans"/>
              </a:rPr>
              <a:t>`"xmlns:apachesoap=http://xml.apache.org/xml-soap"`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-&gt; `Built on` Datum &amp; Zeitzone </a:t>
            </a: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	</a:t>
            </a:r>
            <a:r>
              <a:rPr b="0" lang="de-DE" sz="3600" spc="-1" strike="noStrike">
                <a:solidFill>
                  <a:srgbClr val="808080"/>
                </a:solidFill>
                <a:latin typeface="Calibri"/>
                <a:ea typeface="DejaVu Sans"/>
              </a:rPr>
              <a:t>          unterscheiden sich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LibreOffice/6.0.7.3$Linux_X86_64 LibreOffice_project/00m0$Build-3</Application>
  <Words>354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2020-02-04T17:43:04Z</dcterms:created>
  <dc:creator>Мария Будяк</dc:creator>
  <dc:description/>
  <dc:language>de-DE</dc:language>
  <cp:lastModifiedBy/>
  <dcterms:modified xsi:type="dcterms:W3CDTF">2020-02-05T16:06:08Z</dcterms:modified>
  <cp:revision>30</cp:revision>
  <dc:subject/>
  <dc:title>Regression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