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1830065"/>
          </a:xfrm>
        </p:spPr>
        <p:txBody>
          <a:bodyPr>
            <a:normAutofit/>
          </a:bodyPr>
          <a:lstStyle/>
          <a:p>
            <a:r>
              <a:rPr lang="en-US" sz="8000" b="1" dirty="0" smtClean="0"/>
              <a:t>Regression Test</a:t>
            </a:r>
            <a:endParaRPr lang="ru-RU" sz="8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2420888"/>
            <a:ext cx="5694446" cy="1800200"/>
          </a:xfrm>
        </p:spPr>
        <p:txBody>
          <a:bodyPr/>
          <a:lstStyle/>
          <a:p>
            <a:r>
              <a:rPr lang="de-DE" sz="3600" b="1" spc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Regressiontestsuite</a:t>
            </a:r>
            <a:r>
              <a:rPr lang="de-DE" b="1" spc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</a:t>
            </a:r>
            <a:r>
              <a:rPr lang="de-DE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 java2wsdl (axis_1._4.Lib)</a:t>
            </a:r>
            <a:endParaRPr lang="ru-RU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5" r="12189"/>
          <a:stretch/>
        </p:blipFill>
        <p:spPr>
          <a:xfrm>
            <a:off x="6125020" y="2450475"/>
            <a:ext cx="2701424" cy="3930853"/>
          </a:xfrm>
          <a:prstGeom prst="rect">
            <a:avLst/>
          </a:prstGeom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475928" y="4221088"/>
            <a:ext cx="5320208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b="1" dirty="0" err="1" smtClean="0">
                <a:solidFill>
                  <a:schemeClr val="tx1"/>
                </a:solidFill>
              </a:rPr>
              <a:t>Authoren</a:t>
            </a:r>
            <a:r>
              <a:rPr lang="en-US" sz="2400" b="1" spc="300" dirty="0" smtClean="0">
                <a:solidFill>
                  <a:schemeClr val="tx1"/>
                </a:solidFill>
              </a:rPr>
              <a:t>:</a:t>
            </a:r>
          </a:p>
          <a:p>
            <a:pPr algn="r"/>
            <a:endParaRPr lang="ru-RU" sz="2400" b="1" spc="3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90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&lt;!-- </a:t>
            </a:r>
            <a:r>
              <a:rPr lang="en-US" sz="5400" dirty="0" err="1" smtClean="0">
                <a:solidFill>
                  <a:srgbClr val="FF0000"/>
                </a:solidFill>
              </a:rPr>
              <a:t>Fehler</a:t>
            </a:r>
            <a:r>
              <a:rPr lang="en-US" sz="5400" dirty="0" smtClean="0">
                <a:solidFill>
                  <a:srgbClr val="FF0000"/>
                </a:solidFill>
              </a:rPr>
              <a:t> </a:t>
            </a:r>
            <a:r>
              <a:rPr lang="en-US" sz="5400" dirty="0">
                <a:solidFill>
                  <a:srgbClr val="FF0000"/>
                </a:solidFill>
              </a:rPr>
              <a:t>--&gt;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Ver</a:t>
            </a:r>
            <a:r>
              <a:rPr lang="de-DE" sz="3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änderter</a:t>
            </a:r>
            <a:r>
              <a:rPr lang="de-DE" sz="3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Inhalt von </a:t>
            </a:r>
            <a:r>
              <a:rPr lang="de-DE" sz="3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Tags in </a:t>
            </a:r>
            <a:r>
              <a:rPr lang="de-DE" sz="3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wsdl</a:t>
            </a:r>
            <a:r>
              <a:rPr lang="de-DE" sz="3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Datei</a:t>
            </a:r>
            <a:r>
              <a:rPr lang="en-US" sz="3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in `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</a:rPr>
              <a:t>wsdlsoap:binding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`: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sz="2600" b="1" dirty="0" smtClean="0">
                <a:solidFill>
                  <a:schemeClr val="accent1">
                    <a:lumMod val="50000"/>
                  </a:schemeClr>
                </a:solidFill>
              </a:rPr>
              <a:t>`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</a:rPr>
              <a:t>transport="http://schemas.xmlsoap.org/soap/http11"` </a:t>
            </a:r>
            <a:endParaRPr lang="en-US" sz="2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statt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chemeClr val="accent1">
                    <a:lumMod val="50000"/>
                  </a:schemeClr>
                </a:solidFill>
              </a:rPr>
              <a:t>`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</a:rPr>
              <a:t>transport="http://schemas.xmlsoap.org/soap/http</a:t>
            </a:r>
            <a:r>
              <a:rPr lang="en-US" sz="2600" b="1" dirty="0" smtClean="0">
                <a:solidFill>
                  <a:schemeClr val="accent1">
                    <a:lumMod val="50000"/>
                  </a:schemeClr>
                </a:solidFill>
              </a:rPr>
              <a:t>"`</a:t>
            </a:r>
            <a:endParaRPr lang="en-US" sz="2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98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&lt;!-- </a:t>
            </a:r>
            <a:r>
              <a:rPr lang="en-US" sz="5400" dirty="0" err="1" smtClean="0">
                <a:solidFill>
                  <a:srgbClr val="FF0000"/>
                </a:solidFill>
              </a:rPr>
              <a:t>Fehler</a:t>
            </a:r>
            <a:r>
              <a:rPr lang="en-US" sz="5400" dirty="0" smtClean="0">
                <a:solidFill>
                  <a:srgbClr val="FF0000"/>
                </a:solidFill>
              </a:rPr>
              <a:t> </a:t>
            </a:r>
            <a:r>
              <a:rPr lang="en-US" sz="5400" dirty="0">
                <a:solidFill>
                  <a:srgbClr val="FF0000"/>
                </a:solidFill>
              </a:rPr>
              <a:t>--&gt;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3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Ver</a:t>
            </a:r>
            <a:r>
              <a:rPr lang="de-DE" sz="3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änderter</a:t>
            </a:r>
            <a:r>
              <a:rPr lang="de-DE" sz="3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Inhalt von </a:t>
            </a:r>
            <a:r>
              <a:rPr lang="de-DE" sz="3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Tags in </a:t>
            </a:r>
            <a:r>
              <a:rPr lang="de-DE" sz="3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wsdl</a:t>
            </a:r>
            <a:r>
              <a:rPr lang="de-DE" sz="3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Datei</a:t>
            </a:r>
            <a:r>
              <a:rPr lang="en-US" sz="3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-&gt; In `</a:t>
            </a:r>
            <a:r>
              <a:rPr lang="en-US" sz="3600" dirty="0" err="1" smtClean="0">
                <a:solidFill>
                  <a:schemeClr val="bg1">
                    <a:lumMod val="50000"/>
                  </a:schemeClr>
                </a:solidFill>
              </a:rPr>
              <a:t>wsdl:service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`:</a:t>
            </a:r>
          </a:p>
          <a:p>
            <a:pPr marL="0" indent="0" algn="ctr">
              <a:buNone/>
            </a:pPr>
            <a:r>
              <a:rPr lang="en-US" sz="3500" b="1" dirty="0">
                <a:solidFill>
                  <a:schemeClr val="tx2">
                    <a:lumMod val="50000"/>
                  </a:schemeClr>
                </a:solidFill>
              </a:rPr>
              <a:t>`name="</a:t>
            </a:r>
            <a:r>
              <a:rPr lang="en-US" sz="3500" b="1" dirty="0" err="1">
                <a:solidFill>
                  <a:schemeClr val="tx2">
                    <a:lumMod val="50000"/>
                  </a:schemeClr>
                </a:solidFill>
              </a:rPr>
              <a:t>URLEndpointService_Impl</a:t>
            </a:r>
            <a:r>
              <a:rPr lang="en-US" sz="3500" b="1" dirty="0" smtClean="0">
                <a:solidFill>
                  <a:schemeClr val="tx2">
                    <a:lumMod val="50000"/>
                  </a:schemeClr>
                </a:solidFill>
              </a:rPr>
              <a:t>"`</a:t>
            </a:r>
          </a:p>
          <a:p>
            <a:pPr marL="0" indent="0" algn="ctr">
              <a:buNone/>
            </a:pPr>
            <a:r>
              <a:rPr lang="en-US" sz="35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500" dirty="0" err="1">
                <a:solidFill>
                  <a:schemeClr val="bg1">
                    <a:lumMod val="50000"/>
                  </a:schemeClr>
                </a:solidFill>
              </a:rPr>
              <a:t>statt</a:t>
            </a:r>
            <a:r>
              <a:rPr lang="en-US" sz="35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35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300" b="1" dirty="0" smtClean="0">
                <a:solidFill>
                  <a:schemeClr val="tx2">
                    <a:lumMod val="50000"/>
                  </a:schemeClr>
                </a:solidFill>
              </a:rPr>
              <a:t>`</a:t>
            </a:r>
            <a:r>
              <a:rPr lang="en-US" sz="3300" b="1" dirty="0">
                <a:solidFill>
                  <a:schemeClr val="tx2">
                    <a:lumMod val="50000"/>
                  </a:schemeClr>
                </a:solidFill>
              </a:rPr>
              <a:t>name="</a:t>
            </a:r>
            <a:r>
              <a:rPr lang="en-US" sz="3300" b="1" dirty="0" err="1">
                <a:solidFill>
                  <a:schemeClr val="tx2">
                    <a:lumMod val="50000"/>
                  </a:schemeClr>
                </a:solidFill>
              </a:rPr>
              <a:t>URLEndpointService</a:t>
            </a:r>
            <a:r>
              <a:rPr lang="en-US" sz="3300" b="1" dirty="0">
                <a:solidFill>
                  <a:schemeClr val="tx2">
                    <a:lumMod val="50000"/>
                  </a:schemeClr>
                </a:solidFill>
              </a:rPr>
              <a:t>"` </a:t>
            </a:r>
            <a:endParaRPr lang="en-US" sz="33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sz="3600" dirty="0" err="1" smtClean="0">
                <a:solidFill>
                  <a:schemeClr val="bg1">
                    <a:lumMod val="50000"/>
                  </a:schemeClr>
                </a:solidFill>
              </a:rPr>
              <a:t>sowohl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</a:rPr>
              <a:t>ohne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</a:rPr>
              <a:t>optionen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</a:rPr>
              <a:t>als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</a:rPr>
              <a:t>auch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</a:rPr>
              <a:t>mit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</a:rPr>
              <a:t>gesetztem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 `-S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`</a:t>
            </a:r>
          </a:p>
          <a:p>
            <a:pPr marL="0" indent="0">
              <a:buNone/>
            </a:pPr>
            <a:endParaRPr lang="en-US" sz="2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13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&lt;!-- </a:t>
            </a:r>
            <a:r>
              <a:rPr lang="en-US" sz="5400" dirty="0" err="1" smtClean="0">
                <a:solidFill>
                  <a:srgbClr val="FF0000"/>
                </a:solidFill>
              </a:rPr>
              <a:t>Fehler</a:t>
            </a:r>
            <a:r>
              <a:rPr lang="en-US" sz="5400" dirty="0" smtClean="0">
                <a:solidFill>
                  <a:srgbClr val="FF0000"/>
                </a:solidFill>
              </a:rPr>
              <a:t> </a:t>
            </a:r>
            <a:r>
              <a:rPr lang="en-US" sz="5400" dirty="0">
                <a:solidFill>
                  <a:srgbClr val="FF0000"/>
                </a:solidFill>
              </a:rPr>
              <a:t>--&gt;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3600" dirty="0"/>
              <a:t> </a:t>
            </a:r>
            <a:r>
              <a:rPr lang="en-US" sz="3600" dirty="0" err="1" smtClean="0"/>
              <a:t>Andere</a:t>
            </a:r>
            <a:r>
              <a:rPr lang="en-US" sz="3600" dirty="0" smtClean="0"/>
              <a:t> </a:t>
            </a:r>
            <a:r>
              <a:rPr lang="en-US" sz="3600" dirty="0" err="1" smtClean="0"/>
              <a:t>Fehler</a:t>
            </a:r>
            <a:r>
              <a:rPr lang="en-US" sz="3600" dirty="0" smtClean="0"/>
              <a:t>:</a:t>
            </a:r>
          </a:p>
          <a:p>
            <a:pPr marL="0" indent="0" algn="just">
              <a:buNone/>
            </a:pPr>
            <a:r>
              <a:rPr lang="de-DE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-&gt; </a:t>
            </a:r>
            <a:r>
              <a:rPr lang="de-DE" sz="3600" b="1" dirty="0" smtClean="0">
                <a:solidFill>
                  <a:srgbClr val="002060"/>
                </a:solidFill>
              </a:rPr>
              <a:t>`-</a:t>
            </a:r>
            <a:r>
              <a:rPr lang="de-DE" sz="3600" b="1" dirty="0">
                <a:solidFill>
                  <a:srgbClr val="002060"/>
                </a:solidFill>
              </a:rPr>
              <a:t>a`</a:t>
            </a:r>
            <a:r>
              <a:rPr lang="de-DE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und </a:t>
            </a:r>
            <a:r>
              <a:rPr lang="de-DE" sz="3600" b="1" dirty="0">
                <a:solidFill>
                  <a:srgbClr val="002060"/>
                </a:solidFill>
              </a:rPr>
              <a:t>`-c`</a:t>
            </a:r>
            <a:r>
              <a:rPr lang="de-DE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wird nicht richtig ausgeführt: Es wird nicht in </a:t>
            </a:r>
            <a:r>
              <a:rPr lang="de-DE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extended</a:t>
            </a:r>
            <a:r>
              <a:rPr lang="de-DE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Klassen der </a:t>
            </a:r>
            <a:r>
              <a:rPr lang="de-DE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InputKlasse</a:t>
            </a:r>
            <a:r>
              <a:rPr lang="de-DE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nach Funktionen gesucht</a:t>
            </a:r>
          </a:p>
          <a:p>
            <a:pPr marL="0" indent="0" algn="just">
              <a:buNone/>
            </a:pPr>
            <a:r>
              <a:rPr lang="de-DE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-&gt; </a:t>
            </a:r>
            <a:r>
              <a:rPr lang="de-DE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Input-</a:t>
            </a:r>
            <a:r>
              <a:rPr lang="de-DE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wsdl</a:t>
            </a:r>
            <a:r>
              <a:rPr lang="de-DE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von </a:t>
            </a:r>
            <a:r>
              <a:rPr lang="de-DE" sz="3600" b="1" dirty="0">
                <a:solidFill>
                  <a:schemeClr val="tx2">
                    <a:lumMod val="50000"/>
                  </a:schemeClr>
                </a:solidFill>
              </a:rPr>
              <a:t>`-I`</a:t>
            </a:r>
            <a:r>
              <a:rPr lang="de-DE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wird nicht berücksichtigt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//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sowohl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ohne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optionen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als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auch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mit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gesetztem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`-S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</a:p>
          <a:p>
            <a:pPr marL="0" indent="0">
              <a:buNone/>
            </a:pPr>
            <a:endParaRPr lang="en-US" sz="2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09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60648"/>
            <a:ext cx="8784976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Объект 2"/>
          <p:cNvSpPr>
            <a:spLocks noGrp="1"/>
          </p:cNvSpPr>
          <p:nvPr>
            <p:ph type="title"/>
          </p:nvPr>
        </p:nvSpPr>
        <p:spPr>
          <a:xfrm>
            <a:off x="2915816" y="-315416"/>
            <a:ext cx="6216306" cy="4392488"/>
          </a:xfrm>
        </p:spPr>
        <p:txBody>
          <a:bodyPr>
            <a:normAutofit/>
          </a:bodyPr>
          <a:lstStyle/>
          <a:p>
            <a:r>
              <a:rPr lang="de-DE" sz="32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/*</a:t>
            </a:r>
            <a:r>
              <a:rPr lang="de-DE" sz="32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Regressiontestsuite</a:t>
            </a:r>
            <a:r>
              <a:rPr lang="de-DE" sz="32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*/</a:t>
            </a:r>
            <a:endParaRPr lang="ru-RU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08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/*</a:t>
            </a:r>
            <a:r>
              <a:rPr lang="en-US" sz="5400" b="1" dirty="0" err="1" smtClean="0"/>
              <a:t>BesonderHeiten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3100" b="1" spc="600" dirty="0" smtClean="0">
                <a:solidFill>
                  <a:schemeClr val="bg1">
                    <a:lumMod val="75000"/>
                  </a:schemeClr>
                </a:solidFill>
              </a:rPr>
              <a:t>Was </a:t>
            </a:r>
            <a:r>
              <a:rPr lang="en-US" sz="3100" b="1" spc="600" dirty="0" err="1" smtClean="0">
                <a:solidFill>
                  <a:schemeClr val="bg1">
                    <a:lumMod val="75000"/>
                  </a:schemeClr>
                </a:solidFill>
              </a:rPr>
              <a:t>haben</a:t>
            </a:r>
            <a:r>
              <a:rPr lang="en-US" sz="3100" b="1" spc="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100" b="1" spc="600" dirty="0" err="1" smtClean="0">
                <a:solidFill>
                  <a:schemeClr val="bg1">
                    <a:lumMod val="75000"/>
                  </a:schemeClr>
                </a:solidFill>
              </a:rPr>
              <a:t>wir</a:t>
            </a:r>
            <a:r>
              <a:rPr lang="en-US" sz="3100" b="1" spc="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100" b="1" spc="600" dirty="0" err="1" smtClean="0">
                <a:solidFill>
                  <a:schemeClr val="bg1">
                    <a:lumMod val="75000"/>
                  </a:schemeClr>
                </a:solidFill>
              </a:rPr>
              <a:t>benutzt</a:t>
            </a:r>
            <a:r>
              <a:rPr lang="en-US" sz="3100" b="1" spc="600" dirty="0" smtClean="0">
                <a:solidFill>
                  <a:schemeClr val="bg1">
                    <a:lumMod val="75000"/>
                  </a:schemeClr>
                </a:solidFill>
              </a:rPr>
              <a:t>…*/</a:t>
            </a:r>
            <a:endParaRPr lang="ru-RU" sz="3100" b="1" spc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junit-4.13.jar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hamcrest-core-1.3.jar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java.lang.Processbuilder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org.w3c.dom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javax.xml.parsers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….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u.a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de-DE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300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/*</a:t>
            </a:r>
            <a:r>
              <a:rPr lang="en-US" sz="5400" b="1" dirty="0" err="1" smtClean="0"/>
              <a:t>BesonderHeiten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3100" b="1" spc="600" dirty="0" smtClean="0">
                <a:solidFill>
                  <a:schemeClr val="bg1">
                    <a:lumMod val="75000"/>
                  </a:schemeClr>
                </a:solidFill>
              </a:rPr>
              <a:t>der </a:t>
            </a:r>
            <a:r>
              <a:rPr lang="en-US" sz="3100" b="1" spc="600" dirty="0" err="1" smtClean="0">
                <a:solidFill>
                  <a:schemeClr val="bg1">
                    <a:lumMod val="75000"/>
                  </a:schemeClr>
                </a:solidFill>
              </a:rPr>
              <a:t>Testsuite</a:t>
            </a:r>
            <a:r>
              <a:rPr lang="en-US" sz="3100" b="1" spc="600" dirty="0" smtClean="0">
                <a:solidFill>
                  <a:schemeClr val="bg1">
                    <a:lumMod val="75000"/>
                  </a:schemeClr>
                </a:solidFill>
              </a:rPr>
              <a:t>*/</a:t>
            </a:r>
            <a:endParaRPr lang="ru-RU" sz="3100" b="1" spc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b="1" dirty="0" smtClean="0"/>
              <a:t>Automatisches </a:t>
            </a:r>
            <a:r>
              <a:rPr lang="de-DE" b="1" dirty="0"/>
              <a:t>Erzeugung der zu </a:t>
            </a:r>
            <a:r>
              <a:rPr lang="de-DE" b="1" dirty="0" smtClean="0"/>
              <a:t>testenden Dateien 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//sowohl 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original als auch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modifiziert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de-DE" sz="2400" dirty="0"/>
              <a:t> </a:t>
            </a:r>
            <a:r>
              <a:rPr lang="de-DE" b="1" dirty="0"/>
              <a:t>Kontrolle der Ergebnisse</a:t>
            </a:r>
            <a:r>
              <a:rPr lang="en-US" b="1" dirty="0" smtClean="0"/>
              <a:t> </a:t>
            </a:r>
            <a:r>
              <a:rPr lang="en-US" dirty="0" smtClean="0"/>
              <a:t>;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/*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31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@Gleicher </a:t>
            </a:r>
            <a:r>
              <a:rPr lang="de-DE" sz="31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Exitcode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31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@Tags </a:t>
            </a:r>
            <a:r>
              <a:rPr lang="de-DE" sz="31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semantisch gleich</a:t>
            </a:r>
            <a:r>
              <a:rPr lang="de-DE" sz="31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 </a:t>
            </a:r>
            <a:r>
              <a:rPr lang="de-DE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 </a:t>
            </a:r>
            <a:r>
              <a:rPr lang="de-DE" sz="3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Überprüfung der </a:t>
            </a:r>
            <a:r>
              <a:rPr lang="de-DE" sz="3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Nodestruktur</a:t>
            </a:r>
            <a:r>
              <a:rPr lang="de-DE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ignoriert Reihenfolge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31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@gleicher </a:t>
            </a:r>
            <a:r>
              <a:rPr lang="de-DE" sz="31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Ausgabepfad </a:t>
            </a:r>
            <a:r>
              <a:rPr lang="de-DE" sz="31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3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(abgesehen </a:t>
            </a:r>
            <a:r>
              <a:rPr lang="de-DE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von </a:t>
            </a:r>
            <a:r>
              <a:rPr lang="de-DE" sz="3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</a:t>
            </a:r>
            <a:r>
              <a:rPr lang="de-DE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3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  <a:r>
              <a:rPr lang="de-DE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3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orig</a:t>
            </a:r>
            <a:r>
              <a:rPr lang="de-DE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3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-&gt; </a:t>
            </a:r>
            <a:r>
              <a:rPr lang="de-DE" sz="3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bzw</a:t>
            </a:r>
            <a:r>
              <a:rPr lang="de-DE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3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existenz</a:t>
            </a:r>
            <a:r>
              <a:rPr lang="de-DE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der Ausgabedatei</a:t>
            </a:r>
            <a:r>
              <a:rPr lang="en-US" sz="3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*/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de-DE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024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99" r="1654" b="12317"/>
          <a:stretch/>
        </p:blipFill>
        <p:spPr bwMode="auto">
          <a:xfrm>
            <a:off x="152645" y="332656"/>
            <a:ext cx="8811843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712" y="1124744"/>
            <a:ext cx="7488832" cy="2952328"/>
          </a:xfrm>
        </p:spPr>
        <p:txBody>
          <a:bodyPr>
            <a:normAutofit/>
          </a:bodyPr>
          <a:lstStyle/>
          <a:p>
            <a:r>
              <a:rPr lang="de-DE" sz="32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&lt;!-- Gefundene Fehler --&gt;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76137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&lt;!-- </a:t>
            </a:r>
            <a:r>
              <a:rPr lang="en-US" sz="5400" dirty="0" err="1" smtClean="0">
                <a:solidFill>
                  <a:srgbClr val="FF0000"/>
                </a:solidFill>
              </a:rPr>
              <a:t>Fehler</a:t>
            </a:r>
            <a:r>
              <a:rPr lang="en-US" sz="5400" dirty="0" smtClean="0">
                <a:solidFill>
                  <a:srgbClr val="FF0000"/>
                </a:solidFill>
              </a:rPr>
              <a:t> --&gt;</a:t>
            </a:r>
            <a:endParaRPr lang="ru-RU" sz="54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de-DE" dirty="0" smtClean="0"/>
              <a:t>mit 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</a:rPr>
              <a:t>-o</a:t>
            </a:r>
            <a:r>
              <a:rPr lang="de-DE" dirty="0"/>
              <a:t> </a:t>
            </a:r>
            <a:r>
              <a:rPr lang="de-DE" dirty="0" smtClean="0"/>
              <a:t>falsche Ausgabedateiname </a:t>
            </a:r>
            <a:r>
              <a:rPr lang="de-DE" dirty="0"/>
              <a:t>wird geschrieben, Beispiele:</a:t>
            </a:r>
          </a:p>
          <a:p>
            <a:pPr marL="0" indent="0">
              <a:buNone/>
            </a:pPr>
            <a:r>
              <a:rPr lang="de-DE" dirty="0"/>
              <a:t>   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test.eins.zwei.wsdl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-&gt;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test_impl.wsdl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test.wsdl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-&gt;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test_impl.wsdl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testtest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-&gt;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StringIndexOutOfBoundsException</a:t>
            </a:r>
            <a:r>
              <a:rPr lang="de-DE" dirty="0" smtClean="0"/>
              <a:t>  </a:t>
            </a:r>
            <a:endParaRPr lang="de-DE" dirty="0"/>
          </a:p>
          <a:p>
            <a:pPr>
              <a:buFont typeface="Courier New" pitchFamily="49" charset="0"/>
              <a:buChar char="o"/>
            </a:pPr>
            <a:r>
              <a:rPr lang="de-DE" dirty="0" smtClean="0"/>
              <a:t>ohne </a:t>
            </a:r>
            <a:r>
              <a:rPr lang="de-DE" b="1" dirty="0">
                <a:solidFill>
                  <a:schemeClr val="tx2">
                    <a:lumMod val="50000"/>
                  </a:schemeClr>
                </a:solidFill>
              </a:rPr>
              <a:t>-o</a:t>
            </a:r>
            <a:r>
              <a:rPr lang="de-DE" dirty="0"/>
              <a:t> </a:t>
            </a:r>
            <a:r>
              <a:rPr lang="de-DE" dirty="0" smtClean="0"/>
              <a:t> -&gt; wirft </a:t>
            </a:r>
            <a:r>
              <a:rPr lang="de-DE" dirty="0"/>
              <a:t>das Programm eine </a:t>
            </a:r>
            <a:r>
              <a:rPr lang="de-DE" dirty="0" err="1" smtClean="0"/>
              <a:t>NullPointerException</a:t>
            </a:r>
            <a:r>
              <a:rPr lang="de-DE" dirty="0" smtClean="0"/>
              <a:t>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//aber 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korrekt für </a:t>
            </a:r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-O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38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5212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&lt;!-- </a:t>
            </a:r>
            <a:r>
              <a:rPr lang="en-US" sz="5400" dirty="0" err="1" smtClean="0">
                <a:solidFill>
                  <a:srgbClr val="FF0000"/>
                </a:solidFill>
              </a:rPr>
              <a:t>Fehler</a:t>
            </a:r>
            <a:r>
              <a:rPr lang="en-US" sz="5400" dirty="0" smtClean="0">
                <a:solidFill>
                  <a:srgbClr val="FF0000"/>
                </a:solidFill>
              </a:rPr>
              <a:t> </a:t>
            </a:r>
            <a:r>
              <a:rPr lang="en-US" sz="5400" dirty="0">
                <a:solidFill>
                  <a:srgbClr val="FF0000"/>
                </a:solidFill>
              </a:rPr>
              <a:t>--&gt;</a:t>
            </a:r>
            <a:endParaRPr lang="ru-RU" sz="54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1324744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err="1" smtClean="0"/>
              <a:t>Teil</a:t>
            </a:r>
            <a:r>
              <a:rPr lang="en-US" dirty="0" smtClean="0"/>
              <a:t> der .</a:t>
            </a:r>
            <a:r>
              <a:rPr lang="en-US" dirty="0" err="1" smtClean="0"/>
              <a:t>wsdl</a:t>
            </a:r>
            <a:r>
              <a:rPr lang="en-US" dirty="0" smtClean="0"/>
              <a:t> </a:t>
            </a:r>
            <a:r>
              <a:rPr lang="en-US" dirty="0" err="1" smtClean="0"/>
              <a:t>Datei</a:t>
            </a:r>
            <a:r>
              <a:rPr lang="en-US" dirty="0" smtClean="0"/>
              <a:t> </a:t>
            </a:r>
            <a:r>
              <a:rPr lang="en-US" dirty="0" err="1" smtClean="0"/>
              <a:t>fliegt</a:t>
            </a:r>
            <a:r>
              <a:rPr lang="en-US" dirty="0" smtClean="0"/>
              <a:t> </a:t>
            </a:r>
            <a:r>
              <a:rPr lang="en-US" dirty="0" err="1" smtClean="0"/>
              <a:t>raus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–o</a:t>
            </a:r>
            <a:r>
              <a:rPr lang="en-US" dirty="0"/>
              <a:t> </a:t>
            </a:r>
            <a:r>
              <a:rPr lang="en-US" dirty="0" err="1" smtClean="0"/>
              <a:t>z.b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r>
              <a:rPr lang="en-US" sz="2000" spc="300" dirty="0" smtClean="0">
                <a:solidFill>
                  <a:schemeClr val="bg1">
                    <a:lumMod val="50000"/>
                  </a:schemeClr>
                </a:solidFill>
              </a:rPr>
              <a:t>/* 146 </a:t>
            </a:r>
            <a:r>
              <a:rPr lang="en-US" sz="2000" spc="300" dirty="0" err="1" smtClean="0">
                <a:solidFill>
                  <a:schemeClr val="bg1">
                    <a:lumMod val="50000"/>
                  </a:schemeClr>
                </a:solidFill>
              </a:rPr>
              <a:t>Zeilen</a:t>
            </a:r>
            <a:r>
              <a:rPr lang="en-US" sz="2000" spc="300" dirty="0" smtClean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en-US" sz="2000" spc="300" dirty="0" err="1" smtClean="0">
                <a:solidFill>
                  <a:schemeClr val="bg1">
                    <a:lumMod val="50000"/>
                  </a:schemeClr>
                </a:solidFill>
              </a:rPr>
              <a:t>calculator_orig.wsdl</a:t>
            </a:r>
            <a:r>
              <a:rPr lang="en-US" sz="2000" spc="300" dirty="0" smtClean="0">
                <a:solidFill>
                  <a:schemeClr val="bg1">
                    <a:lumMod val="50000"/>
                  </a:schemeClr>
                </a:solidFill>
              </a:rPr>
              <a:t> und 127 </a:t>
            </a:r>
            <a:r>
              <a:rPr lang="en-US" sz="2000" spc="300" dirty="0" err="1" smtClean="0">
                <a:solidFill>
                  <a:schemeClr val="bg1">
                    <a:lumMod val="50000"/>
                  </a:schemeClr>
                </a:solidFill>
              </a:rPr>
              <a:t>Zeilen</a:t>
            </a:r>
            <a:r>
              <a:rPr lang="en-US" sz="2000" spc="300" dirty="0" smtClean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en-US" sz="2000" spc="300" dirty="0" err="1" smtClean="0">
                <a:solidFill>
                  <a:schemeClr val="bg1">
                    <a:lumMod val="50000"/>
                  </a:schemeClr>
                </a:solidFill>
              </a:rPr>
              <a:t>calculator_mod_impl.wsdl</a:t>
            </a:r>
            <a:r>
              <a:rPr lang="en-US" sz="2000" spc="300" dirty="0" smtClean="0">
                <a:solidFill>
                  <a:schemeClr val="bg1">
                    <a:lumMod val="50000"/>
                  </a:schemeClr>
                </a:solidFill>
              </a:rPr>
              <a:t> */</a:t>
            </a:r>
            <a:endParaRPr lang="ru-RU" sz="2000" spc="3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66" y="2668319"/>
            <a:ext cx="8253290" cy="3641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792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5212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&lt;!-- </a:t>
            </a:r>
            <a:r>
              <a:rPr lang="en-US" sz="5400" dirty="0" err="1" smtClean="0">
                <a:solidFill>
                  <a:srgbClr val="FF0000"/>
                </a:solidFill>
              </a:rPr>
              <a:t>Fehler</a:t>
            </a:r>
            <a:r>
              <a:rPr lang="en-US" sz="5400" dirty="0" smtClean="0">
                <a:solidFill>
                  <a:srgbClr val="FF0000"/>
                </a:solidFill>
              </a:rPr>
              <a:t> </a:t>
            </a:r>
            <a:r>
              <a:rPr lang="en-US" sz="5400" dirty="0">
                <a:solidFill>
                  <a:srgbClr val="FF0000"/>
                </a:solidFill>
              </a:rPr>
              <a:t>--&gt;</a:t>
            </a:r>
            <a:endParaRPr lang="ru-RU" sz="54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424936" cy="5112568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3600" dirty="0" err="1" smtClean="0"/>
              <a:t>Teil</a:t>
            </a:r>
            <a:r>
              <a:rPr lang="en-US" sz="3600" dirty="0" smtClean="0"/>
              <a:t> der .</a:t>
            </a:r>
            <a:r>
              <a:rPr lang="en-US" sz="3600" dirty="0" err="1" smtClean="0"/>
              <a:t>wsdl</a:t>
            </a:r>
            <a:r>
              <a:rPr lang="en-US" sz="3600" dirty="0" smtClean="0"/>
              <a:t> </a:t>
            </a:r>
            <a:r>
              <a:rPr lang="en-US" sz="3600" dirty="0" err="1" smtClean="0"/>
              <a:t>Datei</a:t>
            </a:r>
            <a:r>
              <a:rPr lang="en-US" sz="3600" dirty="0" smtClean="0"/>
              <a:t> </a:t>
            </a:r>
            <a:r>
              <a:rPr lang="en-US" sz="3600" dirty="0" err="1" smtClean="0"/>
              <a:t>fliegt</a:t>
            </a:r>
            <a:r>
              <a:rPr lang="en-US" sz="3600" dirty="0" smtClean="0"/>
              <a:t> </a:t>
            </a:r>
            <a:r>
              <a:rPr lang="en-US" sz="3600" dirty="0" err="1" smtClean="0"/>
              <a:t>raus</a:t>
            </a:r>
            <a:endParaRPr lang="en-US" dirty="0" smtClean="0"/>
          </a:p>
          <a:p>
            <a:pPr marL="0" indent="0">
              <a:buNone/>
            </a:pPr>
            <a:r>
              <a:rPr lang="en-US" sz="4800" dirty="0" err="1" smtClean="0"/>
              <a:t>Wo</a:t>
            </a:r>
            <a:r>
              <a:rPr lang="ru-RU" sz="4800" dirty="0" smtClean="0"/>
              <a:t>?</a:t>
            </a:r>
            <a:r>
              <a:rPr lang="en-US" sz="4800" dirty="0" smtClean="0"/>
              <a:t> </a:t>
            </a:r>
            <a:r>
              <a:rPr lang="ru-RU" sz="4800" dirty="0" smtClean="0"/>
              <a:t>??????????</a:t>
            </a:r>
            <a:endParaRPr lang="en-US" sz="4800" dirty="0" smtClean="0"/>
          </a:p>
          <a:p>
            <a:pPr>
              <a:buFontTx/>
              <a:buChar char="-"/>
            </a:pPr>
            <a:r>
              <a:rPr lang="en-US" sz="4400" spc="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In </a:t>
            </a:r>
            <a:r>
              <a:rPr lang="de-DE" sz="4400" u="sng" spc="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  <a:r>
              <a:rPr lang="de-DE" sz="4400" u="sng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wsdl:message</a:t>
            </a:r>
            <a:r>
              <a:rPr lang="de-DE" sz="4400" u="sng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`-Tag </a:t>
            </a:r>
          </a:p>
          <a:p>
            <a:pPr marL="0" indent="0">
              <a:buNone/>
            </a:pPr>
            <a:r>
              <a:rPr lang="de-DE" sz="3600" dirty="0" smtClean="0">
                <a:solidFill>
                  <a:schemeClr val="bg1">
                    <a:lumMod val="50000"/>
                  </a:schemeClr>
                </a:solidFill>
              </a:rPr>
              <a:t>/*Sowohl </a:t>
            </a:r>
            <a:r>
              <a:rPr lang="de-DE" sz="3600" dirty="0">
                <a:solidFill>
                  <a:schemeClr val="bg1">
                    <a:lumMod val="50000"/>
                  </a:schemeClr>
                </a:solidFill>
              </a:rPr>
              <a:t>ohne </a:t>
            </a:r>
            <a:r>
              <a:rPr lang="de-DE" sz="3600" dirty="0" err="1">
                <a:solidFill>
                  <a:schemeClr val="bg1">
                    <a:lumMod val="50000"/>
                  </a:schemeClr>
                </a:solidFill>
              </a:rPr>
              <a:t>optionen</a:t>
            </a:r>
            <a:r>
              <a:rPr lang="de-DE" sz="3600" dirty="0">
                <a:solidFill>
                  <a:schemeClr val="bg1">
                    <a:lumMod val="50000"/>
                  </a:schemeClr>
                </a:solidFill>
              </a:rPr>
              <a:t>, als auch wenn die Methode mit `-</a:t>
            </a:r>
            <a:r>
              <a:rPr lang="de-DE" sz="3600" dirty="0" err="1">
                <a:solidFill>
                  <a:schemeClr val="bg1">
                    <a:lumMod val="50000"/>
                  </a:schemeClr>
                </a:solidFill>
              </a:rPr>
              <a:t>m`</a:t>
            </a:r>
            <a:r>
              <a:rPr lang="de-DE" sz="3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3600" dirty="0" err="1">
                <a:solidFill>
                  <a:schemeClr val="bg1">
                    <a:lumMod val="50000"/>
                  </a:schemeClr>
                </a:solidFill>
              </a:rPr>
              <a:t>spefizifiziert</a:t>
            </a:r>
            <a:r>
              <a:rPr lang="de-DE" sz="3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3600" dirty="0" smtClean="0">
                <a:solidFill>
                  <a:schemeClr val="bg1">
                    <a:lumMod val="50000"/>
                  </a:schemeClr>
                </a:solidFill>
              </a:rPr>
              <a:t>ist*/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20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5212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&lt;!-- </a:t>
            </a:r>
            <a:r>
              <a:rPr lang="en-US" sz="5400" dirty="0" err="1" smtClean="0">
                <a:solidFill>
                  <a:srgbClr val="FF0000"/>
                </a:solidFill>
              </a:rPr>
              <a:t>Fehler</a:t>
            </a:r>
            <a:r>
              <a:rPr lang="en-US" sz="5400" dirty="0" smtClean="0">
                <a:solidFill>
                  <a:srgbClr val="FF0000"/>
                </a:solidFill>
              </a:rPr>
              <a:t> --&gt;</a:t>
            </a:r>
            <a:endParaRPr lang="ru-RU" sz="54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352928" cy="511256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Ver</a:t>
            </a:r>
            <a:r>
              <a:rPr lang="de-DE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änderter</a:t>
            </a:r>
            <a:r>
              <a:rPr lang="de-DE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Inhalt von Tags in </a:t>
            </a:r>
            <a:r>
              <a:rPr lang="de-DE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wsdl</a:t>
            </a:r>
            <a:r>
              <a:rPr lang="de-DE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Datei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-&gt; in 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`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</a:rPr>
              <a:t>wsdl:definitions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`: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`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xmlns:apachesoap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="http://xml.apache.org/xml-soap2"` </a:t>
            </a:r>
            <a:endParaRPr 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600" dirty="0" err="1" smtClean="0">
                <a:solidFill>
                  <a:schemeClr val="bg1">
                    <a:lumMod val="50000"/>
                  </a:schemeClr>
                </a:solidFill>
              </a:rPr>
              <a:t>statt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`"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</a:rPr>
              <a:t>xmlns:apachesoap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=http://xml.apache.org/xml-soap"`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-&gt; `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Built on` Datum 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</a:rPr>
              <a:t>unterscheidet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</a:rPr>
              <a:t>sich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</a:rPr>
              <a:t>auch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1">
                    <a:lumMod val="50000"/>
                  </a:schemeClr>
                </a:solidFill>
              </a:rPr>
              <a:t>Zeitzone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3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3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354</Words>
  <Application>Microsoft Office PowerPoint</Application>
  <PresentationFormat>Экран (4:3)</PresentationFormat>
  <Paragraphs>62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Regression Test</vt:lpstr>
      <vt:lpstr>/*Regressiontestsuite*/</vt:lpstr>
      <vt:lpstr>/*BesonderHeiten Was haben wir benutzt…*/</vt:lpstr>
      <vt:lpstr>/*BesonderHeiten der Testsuite*/</vt:lpstr>
      <vt:lpstr>&lt;!-- Gefundene Fehler --&gt;</vt:lpstr>
      <vt:lpstr>&lt;!-- Fehler --&gt;</vt:lpstr>
      <vt:lpstr>&lt;!-- Fehler --&gt;</vt:lpstr>
      <vt:lpstr>&lt;!-- Fehler --&gt;</vt:lpstr>
      <vt:lpstr>&lt;!-- Fehler --&gt;</vt:lpstr>
      <vt:lpstr>&lt;!-- Fehler --&gt;</vt:lpstr>
      <vt:lpstr>&lt;!-- Fehler --&gt;</vt:lpstr>
      <vt:lpstr>&lt;!-- Fehler --&gt;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Test</dc:title>
  <dc:creator>Мария Будяк</dc:creator>
  <cp:lastModifiedBy>Мария Будяк</cp:lastModifiedBy>
  <cp:revision>20</cp:revision>
  <dcterms:created xsi:type="dcterms:W3CDTF">2020-02-04T17:43:04Z</dcterms:created>
  <dcterms:modified xsi:type="dcterms:W3CDTF">2020-02-04T21:32:57Z</dcterms:modified>
</cp:coreProperties>
</file>