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1" Type="http://schemas.openxmlformats.org/officeDocument/2006/relationships/viewProps" Target="viewProps.xml" /><Relationship Id="rId3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Principles of Synthetic Biology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Engineering Biology for Innovation</a:t>
            </a:r>
            <a:br/>
            <a:br/>
            <a:r>
              <a:rPr/>
              <a:t>Magnus Stefansson, MBA, Ph.D.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4: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Physical Layer: DNA sequences, proteins, metabolites</a:t>
            </a:r>
          </a:p>
          <a:p>
            <a:pPr lvl="0"/>
            <a:r>
              <a:rPr/>
              <a:t>Device Layer: Functional units (sensors, actuators, logic gates)</a:t>
            </a:r>
          </a:p>
          <a:p>
            <a:pPr lvl="0"/>
            <a:r>
              <a:rPr/>
              <a:t>System Layer: Complete biological programs</a:t>
            </a:r>
          </a:p>
          <a:p>
            <a:pPr lvl="0"/>
            <a:r>
              <a:rPr/>
              <a:t>Application Layer: Real-world functions and purposes</a:t>
            </a:r>
          </a:p>
          <a:p>
            <a:pPr lvl="0"/>
            <a:r>
              <a:rPr/>
              <a:t>Benefit: Enables specialists to work at different levels without understanding all details</a:t>
            </a:r>
          </a:p>
          <a:p>
            <a:pPr lvl="0" indent="0" marL="0">
              <a:buNone/>
            </a:pPr>
            <a:r>
              <a:rPr/>
              <a:t>Source: Molecular Systems Biology (2017)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Genetic Circuits and Logic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Boolean Logic in Biology:</a:t>
            </a:r>
          </a:p>
          <a:p>
            <a:pPr lvl="0"/>
            <a:r>
              <a:rPr/>
              <a:t>AND gates: Multiple inputs required</a:t>
            </a:r>
          </a:p>
          <a:p>
            <a:pPr lvl="0"/>
            <a:r>
              <a:rPr/>
              <a:t>OR gates: Any input sufficient</a:t>
            </a:r>
          </a:p>
          <a:p>
            <a:pPr lvl="0"/>
            <a:r>
              <a:rPr/>
              <a:t>NOT gates: Inverter circuits</a:t>
            </a:r>
          </a:p>
          <a:p>
            <a:pPr lvl="0"/>
            <a:r>
              <a:rPr/>
              <a:t>Toggle switches: Bistable systems</a:t>
            </a:r>
          </a:p>
          <a:p>
            <a:pPr lvl="0"/>
            <a:r>
              <a:rPr/>
              <a:t>Oscillators: Periodic behavior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Applications:</a:t>
            </a:r>
          </a:p>
          <a:p>
            <a:pPr lvl="0"/>
            <a:r>
              <a:rPr/>
              <a:t>Biosensors for environmental monitoring</a:t>
            </a:r>
          </a:p>
          <a:p>
            <a:pPr lvl="0"/>
            <a:r>
              <a:rPr/>
              <a:t>Therapeutic circuits in medicine</a:t>
            </a:r>
          </a:p>
          <a:p>
            <a:pPr lvl="0"/>
            <a:r>
              <a:rPr/>
              <a:t>Metabolic pathway control</a:t>
            </a:r>
          </a:p>
          <a:p>
            <a:pPr lvl="0"/>
            <a:r>
              <a:rPr/>
              <a:t>Cell fate determination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Science (2013) - Genetic logic circuits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Chassis Organisms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Escherichia coli: Most common, well-characterized, fast growth</a:t>
            </a:r>
          </a:p>
          <a:p>
            <a:pPr lvl="0"/>
            <a:r>
              <a:rPr/>
              <a:t>Saccharomyces cerevisiae: Eukaryotic system, post-translational modifications</a:t>
            </a:r>
          </a:p>
          <a:p>
            <a:pPr lvl="0"/>
            <a:r>
              <a:rPr/>
              <a:t>Bacillus subtilis: Gram-positive, protein secretion capabilities</a:t>
            </a:r>
          </a:p>
          <a:p>
            <a:pPr lvl="0"/>
            <a:r>
              <a:rPr/>
              <a:t>Pichia pastoris: High protein expression levels</a:t>
            </a:r>
          </a:p>
          <a:p>
            <a:pPr lvl="0"/>
            <a:r>
              <a:rPr/>
              <a:t>Mammalian cells: Complex protein folding, human-compatible</a:t>
            </a:r>
          </a:p>
          <a:p>
            <a:pPr lvl="0"/>
            <a:r>
              <a:rPr/>
              <a:t>Minimal cells: Reduced genomes for predictable behavior</a:t>
            </a:r>
          </a:p>
          <a:p>
            <a:pPr lvl="0" indent="0" marL="0">
              <a:buNone/>
            </a:pPr>
            <a:r>
              <a:rPr/>
              <a:t>AI-generated comparison of different chassis organisms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Synthetic Biology Toolbox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DNA Assembly Methods:</a:t>
            </a:r>
          </a:p>
          <a:p>
            <a:pPr lvl="0"/>
            <a:r>
              <a:rPr/>
              <a:t>BioBrick assembly</a:t>
            </a:r>
          </a:p>
          <a:p>
            <a:pPr lvl="0"/>
            <a:r>
              <a:rPr/>
              <a:t>Gibson assembly</a:t>
            </a:r>
          </a:p>
          <a:p>
            <a:pPr lvl="0"/>
            <a:r>
              <a:rPr/>
              <a:t>Golden Gate assembly</a:t>
            </a:r>
          </a:p>
          <a:p>
            <a:pPr lvl="0"/>
            <a:r>
              <a:rPr/>
              <a:t>SLIC (Sequence and Ligation Independent Cloning)</a:t>
            </a:r>
          </a:p>
          <a:p>
            <a:pPr lvl="0"/>
            <a:r>
              <a:rPr/>
              <a:t>CPEC (Circular Polymerase Extension Cloning)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Characterization Tools:</a:t>
            </a:r>
          </a:p>
          <a:p>
            <a:pPr lvl="0"/>
            <a:r>
              <a:rPr/>
              <a:t>Flow cytometry</a:t>
            </a:r>
          </a:p>
          <a:p>
            <a:pPr lvl="0"/>
            <a:r>
              <a:rPr/>
              <a:t>Fluorescence microscopy</a:t>
            </a:r>
          </a:p>
          <a:p>
            <a:pPr lvl="0"/>
            <a:r>
              <a:rPr/>
              <a:t>RNA sequencing</a:t>
            </a:r>
          </a:p>
          <a:p>
            <a:pPr lvl="0"/>
            <a:r>
              <a:rPr/>
              <a:t>Proteomics</a:t>
            </a:r>
          </a:p>
          <a:p>
            <a:pPr lvl="0"/>
            <a:r>
              <a:rPr/>
              <a:t>Metabolomics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Nature Methods (2019)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CRISPR Integration in Synthetic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Programmable gene editing: Precise DNA modifications</a:t>
            </a:r>
          </a:p>
          <a:p>
            <a:pPr lvl="0"/>
            <a:r>
              <a:rPr/>
              <a:t>CRISPRa/CRISPRi: Activation and interference systems -Base editing: Single nucleotide changes without double-strand breaks</a:t>
            </a:r>
          </a:p>
          <a:p>
            <a:pPr lvl="0"/>
            <a:r>
              <a:rPr/>
              <a:t>Prime editing: Precise insertions, deletions, and substitutions</a:t>
            </a:r>
          </a:p>
          <a:p>
            <a:pPr lvl="0"/>
            <a:r>
              <a:rPr/>
              <a:t>Multiplexed editing: Simultaneous modification of multiple targets</a:t>
            </a:r>
          </a:p>
          <a:p>
            <a:pPr lvl="0" indent="0" marL="0">
              <a:buNone/>
            </a:pPr>
            <a:r>
              <a:rPr/>
              <a:t>Source: Nature Reviews Genetics (2020)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Metabolic Engineering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Pathway Design Strategies:</a:t>
            </a:r>
          </a:p>
          <a:p>
            <a:pPr lvl="0"/>
            <a:r>
              <a:rPr/>
              <a:t>Heterologous pathway expression: Introducing foreign pathways</a:t>
            </a:r>
          </a:p>
          <a:p>
            <a:pPr lvl="0"/>
            <a:r>
              <a:rPr/>
              <a:t>Pathway optimization: Balancing enzyme levels</a:t>
            </a:r>
          </a:p>
          <a:p>
            <a:pPr lvl="0"/>
            <a:r>
              <a:rPr/>
              <a:t>Cofactor engineering: Managing cellular resources</a:t>
            </a:r>
          </a:p>
          <a:p>
            <a:pPr lvl="0"/>
            <a:r>
              <a:rPr/>
              <a:t>Compartmentalization: Organizing reactions spatially</a:t>
            </a:r>
          </a:p>
          <a:p>
            <a:pPr lvl="0"/>
            <a:r>
              <a:rPr/>
              <a:t>Dynamic regulation: Responsive pathway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metabolic pathway 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Protein Design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Directed evolution: Laboratory-based protein evolution</a:t>
            </a:r>
          </a:p>
          <a:p>
            <a:pPr lvl="0"/>
            <a:r>
              <a:rPr/>
              <a:t>Rational design: Structure-based protein modification</a:t>
            </a:r>
          </a:p>
          <a:p>
            <a:pPr lvl="0"/>
            <a:r>
              <a:rPr/>
              <a:t>De novo design: Creating proteins from scratch</a:t>
            </a:r>
          </a:p>
          <a:p>
            <a:pPr lvl="0"/>
            <a:r>
              <a:rPr/>
              <a:t>Protein-protein interactions: Engineering binding specificity</a:t>
            </a:r>
          </a:p>
          <a:p>
            <a:pPr lvl="0"/>
            <a:r>
              <a:rPr/>
              <a:t>Allosteric regulation: Designing responsive proteins</a:t>
            </a:r>
          </a:p>
          <a:p>
            <a:pPr lvl="0" indent="0" marL="0">
              <a:buNone/>
            </a:pPr>
            <a:r>
              <a:rPr/>
              <a:t>Source: Nature Chemical Biology (2018)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Biosafety and Containment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Physical Containment:</a:t>
            </a:r>
          </a:p>
          <a:p>
            <a:pPr lvl="0"/>
            <a:r>
              <a:rPr/>
              <a:t>Laboratory biosafety levels</a:t>
            </a:r>
          </a:p>
          <a:p>
            <a:pPr lvl="0"/>
            <a:r>
              <a:rPr/>
              <a:t>Specialized equipment and facilities</a:t>
            </a:r>
          </a:p>
          <a:p>
            <a:pPr lvl="0"/>
            <a:r>
              <a:rPr/>
              <a:t>Training and protocols</a:t>
            </a:r>
          </a:p>
          <a:p>
            <a:pPr lvl="0"/>
            <a:r>
              <a:rPr/>
              <a:t>Waste management procedures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Biological Containment:</a:t>
            </a:r>
          </a:p>
          <a:p>
            <a:pPr lvl="0"/>
            <a:r>
              <a:rPr/>
              <a:t>Auxotrophic strains (nutrient dependencies)</a:t>
            </a:r>
          </a:p>
          <a:p>
            <a:pPr lvl="0"/>
            <a:r>
              <a:rPr/>
              <a:t>Kill switches and terminator genes</a:t>
            </a:r>
          </a:p>
          <a:p>
            <a:pPr lvl="0"/>
            <a:r>
              <a:rPr/>
              <a:t>Orthogonal biological systems</a:t>
            </a:r>
          </a:p>
          <a:p>
            <a:pPr lvl="0"/>
            <a:r>
              <a:rPr/>
              <a:t>Genetic firewalls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Today’s Learning Objectives:</a:t>
            </a:r>
          </a:p>
          <a:p>
            <a:pPr lvl="0"/>
            <a:r>
              <a:rPr/>
              <a:t>Define synthetic biology and its core principles</a:t>
            </a:r>
            <a:br/>
          </a:p>
          <a:p>
            <a:pPr lvl="0"/>
            <a:r>
              <a:rPr/>
              <a:t>Understand key engineering approaches in biology</a:t>
            </a:r>
            <a:br/>
          </a:p>
          <a:p>
            <a:pPr lvl="0"/>
            <a:r>
              <a:rPr/>
              <a:t>Explore standardization and modularity concepts</a:t>
            </a:r>
            <a:br/>
          </a:p>
          <a:p>
            <a:pPr lvl="0"/>
            <a:r>
              <a:rPr/>
              <a:t>Examine commercial applications and market potential</a:t>
            </a:r>
            <a:br/>
          </a:p>
          <a:p>
            <a:pPr lvl="0"/>
            <a:r>
              <a:rPr/>
              <a:t>Discuss ethical considerations and future directions</a:t>
            </a:r>
          </a:p>
        </p:txBody>
      </p:sp>
      <p:pic>
        <p:nvPicPr>
          <p:cNvPr descr="Images/Gemini_Generated_Image_mzd6rsmzd6rsmzd6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biosafety illustration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1: Ginkgo Bioworks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Business Model:</a:t>
            </a:r>
          </a:p>
          <a:p>
            <a:pPr lvl="0"/>
            <a:r>
              <a:rPr/>
              <a:t>“Organism company” - designs custom microbes</a:t>
            </a:r>
          </a:p>
          <a:p>
            <a:pPr lvl="0"/>
            <a:r>
              <a:rPr/>
              <a:t>Automated strain engineering platform</a:t>
            </a:r>
          </a:p>
          <a:p>
            <a:pPr lvl="0"/>
            <a:r>
              <a:rPr/>
              <a:t>Applications in pharmaceuticals, agriculture, food</a:t>
            </a:r>
          </a:p>
          <a:p>
            <a:pPr lvl="0"/>
            <a:r>
              <a:rPr/>
              <a:t>Partnerships with major corporations</a:t>
            </a:r>
          </a:p>
          <a:p>
            <a:pPr lvl="0"/>
            <a:r>
              <a:rPr/>
              <a:t>Valuation: $15+ billion (2021)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Technologies:</a:t>
            </a:r>
          </a:p>
          <a:p>
            <a:pPr lvl="0"/>
            <a:r>
              <a:rPr/>
              <a:t>High-throughput DNA assembly</a:t>
            </a:r>
          </a:p>
          <a:p>
            <a:pPr lvl="0"/>
            <a:r>
              <a:rPr/>
              <a:t>Automated testing and optimization</a:t>
            </a:r>
          </a:p>
          <a:p>
            <a:pPr lvl="0"/>
            <a:r>
              <a:rPr/>
              <a:t>Machine learning for design</a:t>
            </a:r>
          </a:p>
          <a:p>
            <a:pPr lvl="0"/>
            <a:r>
              <a:rPr/>
              <a:t>Standardized biological parts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Ginkgo Bioworks company materials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2: Synthetic Spider Silk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Companies: Bolt Threads, Spiber, Modern Meadow</a:t>
            </a:r>
          </a:p>
          <a:p>
            <a:pPr lvl="0"/>
            <a:r>
              <a:rPr/>
              <a:t>Product: Recombinant spider silk proteins in microorganisms</a:t>
            </a:r>
          </a:p>
          <a:p>
            <a:pPr lvl="0"/>
            <a:r>
              <a:rPr/>
              <a:t>Properties: Stronger than steel, biodegradable, lightweight</a:t>
            </a:r>
          </a:p>
          <a:p>
            <a:pPr lvl="0"/>
            <a:r>
              <a:rPr/>
              <a:t>Applications: Textiles, medical devices, protective equipment</a:t>
            </a:r>
          </a:p>
          <a:p>
            <a:pPr lvl="0"/>
            <a:r>
              <a:rPr/>
              <a:t>Market potential: $1.3 billion by 2027</a:t>
            </a:r>
          </a:p>
          <a:p>
            <a:pPr lvl="0" indent="0" marL="0">
              <a:buNone/>
            </a:pPr>
            <a:r>
              <a:rPr/>
              <a:t>Source: Nature Materials (2019)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3: Biofuels and Chemicals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Zymergen (acquired by Ginkgo):</a:t>
            </a:r>
          </a:p>
          <a:p>
            <a:pPr lvl="0"/>
            <a:r>
              <a:rPr/>
              <a:t>Microbial strain optimization</a:t>
            </a:r>
          </a:p>
          <a:p>
            <a:pPr lvl="0"/>
            <a:r>
              <a:rPr/>
              <a:t>Machine learning-guided engineering</a:t>
            </a:r>
          </a:p>
          <a:p>
            <a:pPr lvl="0"/>
            <a:r>
              <a:rPr/>
              <a:t>Focus on specialty chemicals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Amyris:</a:t>
            </a:r>
          </a:p>
          <a:p>
            <a:pPr lvl="0"/>
            <a:r>
              <a:rPr/>
              <a:t>Synthetic artemisinin production</a:t>
            </a:r>
          </a:p>
          <a:p>
            <a:pPr lvl="0"/>
            <a:r>
              <a:rPr/>
              <a:t>Renewable chemicals from sugar</a:t>
            </a:r>
          </a:p>
          <a:p>
            <a:pPr lvl="0"/>
            <a:r>
              <a:rPr/>
              <a:t>Cosmetics and fragrance ingredients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biofuel production flowchart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4: Synthetic Biology in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CAR-T cell therapy: Engineered immune cells for cancer treatment</a:t>
            </a:r>
          </a:p>
          <a:p>
            <a:pPr lvl="0"/>
            <a:r>
              <a:rPr/>
              <a:t>Biosynthetic insulin: Recombinant human insulin production</a:t>
            </a:r>
          </a:p>
          <a:p>
            <a:pPr lvl="0"/>
            <a:r>
              <a:rPr/>
              <a:t>Synthetic antibiotics: Novel antimicrobial compounds</a:t>
            </a:r>
          </a:p>
          <a:p>
            <a:pPr lvl="0"/>
            <a:r>
              <a:rPr/>
              <a:t>Personalized medicine: Tailored therapeutic approaches</a:t>
            </a:r>
          </a:p>
          <a:p>
            <a:pPr lvl="0"/>
            <a:r>
              <a:rPr/>
              <a:t>Market size: $39 billion by 2027</a:t>
            </a:r>
          </a:p>
          <a:p>
            <a:pPr lvl="0" indent="0" marL="0">
              <a:buNone/>
            </a:pPr>
            <a:r>
              <a:rPr/>
              <a:t>Source: Nature Biotechnology (2020)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Commercial Example 5: Food and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Applications:</a:t>
            </a:r>
          </a:p>
          <a:p>
            <a:pPr lvl="0"/>
            <a:r>
              <a:rPr/>
              <a:t>Impossible Foods: Plant-based meat with synthetic heme</a:t>
            </a:r>
          </a:p>
          <a:p>
            <a:pPr lvl="0"/>
            <a:r>
              <a:rPr/>
              <a:t>Perfect Day: Animal-free dairy proteins</a:t>
            </a:r>
          </a:p>
          <a:p>
            <a:pPr lvl="0"/>
            <a:r>
              <a:rPr/>
              <a:t>Motif FoodWorks: Designer food ingredients</a:t>
            </a:r>
          </a:p>
          <a:p>
            <a:pPr lvl="0"/>
            <a:r>
              <a:rPr/>
              <a:t>Crop enhancement: Improved yield and nutrition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Benefits:</a:t>
            </a:r>
          </a:p>
          <a:p>
            <a:pPr lvl="0"/>
            <a:r>
              <a:rPr/>
              <a:t>Reduced environmental impact</a:t>
            </a:r>
          </a:p>
          <a:p>
            <a:pPr lvl="0"/>
            <a:r>
              <a:rPr/>
              <a:t>Enhanced nutritional content</a:t>
            </a:r>
          </a:p>
          <a:p>
            <a:pPr lvl="0"/>
            <a:r>
              <a:rPr/>
              <a:t>Novel flavors and textures</a:t>
            </a:r>
          </a:p>
          <a:p>
            <a:pPr lvl="0"/>
            <a:r>
              <a:rPr/>
              <a:t>Sustainable production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sustainable food production ::::::::::::::::::::::::::::::::::::::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Synthetic Biology?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Definition: Engineering approach to biology that applies engineering principles to biological systems</a:t>
            </a:r>
          </a:p>
          <a:p>
            <a:pPr lvl="0"/>
            <a:r>
              <a:rPr/>
              <a:t>Goal: Design and construct new biological parts, devices, and systems</a:t>
            </a:r>
          </a:p>
          <a:p>
            <a:pPr lvl="0"/>
            <a:r>
              <a:rPr/>
              <a:t>Approach: Redesign existing natural biological systems for useful purposes</a:t>
            </a:r>
          </a:p>
          <a:p>
            <a:pPr lvl="0"/>
            <a:r>
              <a:rPr/>
              <a:t>Interdisciplinary field: Combines biology, engineering, computer science, and chemistry</a:t>
            </a:r>
          </a:p>
          <a:p>
            <a:pPr lvl="0"/>
            <a:r>
              <a:rPr/>
              <a:t>Bottom-up construction: Building biological systems from well-characterized parts</a:t>
            </a:r>
          </a:p>
          <a:p>
            <a:pPr lvl="0" indent="0" marL="0">
              <a:buNone/>
            </a:pPr>
            <a:r>
              <a:rPr/>
              <a:t>Source: Nature Reviews Molecular Cell Biology (2016)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Historical Context and 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Milestones: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1970s: Recombinant DNA technology foundations</a:t>
            </a:r>
          </a:p>
          <a:p>
            <a:pPr lvl="0"/>
            <a:r>
              <a:rPr/>
              <a:t>2000: First synthetic genome (φX174 bacteriophage)</a:t>
            </a:r>
          </a:p>
          <a:p>
            <a:pPr lvl="0"/>
            <a:r>
              <a:rPr/>
              <a:t>2003: BioBricks and standardized parts concept</a:t>
            </a:r>
          </a:p>
          <a:p>
            <a:pPr lvl="0"/>
            <a:r>
              <a:rPr/>
              <a:t>2010: First synthetic bacterial genome (</a:t>
            </a:r>
            <a:r>
              <a:rPr i="1"/>
              <a:t>Mycoplasma mycoides</a:t>
            </a:r>
            <a:r>
              <a:rPr/>
              <a:t>)</a:t>
            </a:r>
          </a:p>
          <a:p>
            <a:pPr lvl="0"/>
            <a:r>
              <a:rPr/>
              <a:t>2016: Synthetic yeast chromosome project</a:t>
            </a:r>
          </a:p>
          <a:p>
            <a:pPr lvl="0"/>
            <a:r>
              <a:rPr/>
              <a:t>2020s: CRISPR integration and advanced gene circuits</a:t>
            </a:r>
          </a:p>
        </p:txBody>
      </p:sp>
      <p:pic>
        <p:nvPicPr>
          <p:cNvPr descr="Images/Simple-DN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27700" y="1193800"/>
            <a:ext cx="186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1: Engineering Design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Traditional Engineering Approach:</a:t>
            </a:r>
          </a:p>
          <a:p>
            <a:pPr lvl="0"/>
            <a:r>
              <a:rPr/>
              <a:t>Design: Specify system requirements</a:t>
            </a:r>
          </a:p>
          <a:p>
            <a:pPr lvl="0"/>
            <a:r>
              <a:rPr/>
              <a:t>Build: Construct the system</a:t>
            </a:r>
          </a:p>
          <a:p>
            <a:pPr lvl="0"/>
            <a:r>
              <a:rPr/>
              <a:t>Test: Measure performance</a:t>
            </a:r>
          </a:p>
          <a:p>
            <a:pPr lvl="0"/>
            <a:r>
              <a:rPr/>
              <a:t>Learn: Analyze results and iterate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Applied to Biology:</a:t>
            </a:r>
          </a:p>
          <a:p>
            <a:pPr lvl="0"/>
            <a:r>
              <a:rPr/>
              <a:t>Design: Define biological function</a:t>
            </a:r>
          </a:p>
          <a:p>
            <a:pPr lvl="0"/>
            <a:r>
              <a:rPr/>
              <a:t>Build: Assemble genetic circuits</a:t>
            </a:r>
          </a:p>
          <a:p>
            <a:pPr lvl="0"/>
            <a:r>
              <a:rPr/>
              <a:t>Test: Measure biological output</a:t>
            </a:r>
          </a:p>
          <a:p>
            <a:pPr lvl="0"/>
            <a:r>
              <a:rPr/>
              <a:t>Learn: Optimize and redesign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Nature Biotechnology (2018)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2: Standardization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BioBricks: Standardized biological parts with defined interfaces</a:t>
            </a:r>
          </a:p>
          <a:p>
            <a:pPr lvl="0"/>
            <a:r>
              <a:rPr/>
              <a:t>RFC Standards: Request for Comments defining part specifications</a:t>
            </a:r>
          </a:p>
          <a:p>
            <a:pPr lvl="0"/>
            <a:r>
              <a:rPr/>
              <a:t>Interchangeable components: Parts that work together predictably</a:t>
            </a:r>
          </a:p>
          <a:p>
            <a:pPr lvl="0"/>
            <a:r>
              <a:rPr/>
              <a:t>Characterization: Quantitative description of part behavior</a:t>
            </a:r>
          </a:p>
          <a:p>
            <a:pPr lvl="0"/>
            <a:r>
              <a:rPr/>
              <a:t>Registries: Databases of characterized biological parts</a:t>
            </a:r>
          </a:p>
          <a:p>
            <a:pPr lvl="0" indent="0" marL="0">
              <a:buNone/>
            </a:pPr>
            <a:r>
              <a:rPr/>
              <a:t>Source: iGEM Foundation, Registry of Standard Biological Parts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Principle 3: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Hierarchical Organization:</a:t>
            </a:r>
          </a:p>
          <a:p>
            <a:pPr lvl="0"/>
            <a:r>
              <a:rPr/>
              <a:t>Parts: Basic functional units (promoters, genes, terminators)</a:t>
            </a:r>
          </a:p>
          <a:p>
            <a:pPr lvl="0"/>
            <a:r>
              <a:rPr/>
              <a:t>Devices: Combinations of parts with specific functions</a:t>
            </a:r>
          </a:p>
          <a:p>
            <a:pPr lvl="0"/>
            <a:r>
              <a:rPr/>
              <a:t>Systems: Multiple devices working together</a:t>
            </a:r>
          </a:p>
          <a:p>
            <a:pPr lvl="0"/>
            <a:r>
              <a:rPr/>
              <a:t>Chassis: Host organisms containing the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AI-generated modular system diagram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Principles of Synthetic Biology</dc:title>
  <dc:creator>Magnus Stefansson, MBA, Ph.D.</dc:creator>
  <cp:keywords/>
  <dcterms:created xsi:type="dcterms:W3CDTF">2025-06-13T16:32:46Z</dcterms:created>
  <dcterms:modified xsi:type="dcterms:W3CDTF">2025-06-13T16:32:46Z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C:/Users/mosti/OneDrive/Documents/ReferenceLibrary/Referernce_library_papers_ms-ed.bib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date">
    <vt:lpwstr>2025-06-13</vt:lpwstr>
  </property>
  <property fmtid="{D5CDD505-2E9C-101B-9397-08002B2CF9AE}" pid="9" name="editor">
    <vt:lpwstr>visual</vt:lpwstr>
  </property>
  <property fmtid="{D5CDD505-2E9C-101B-9397-08002B2CF9AE}" pid="10" name="execute">
    <vt:lpwstr/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institute">
    <vt:lpwstr>Applied Biotechnology and Enterprise Program</vt:lpwstr>
  </property>
  <property fmtid="{D5CDD505-2E9C-101B-9397-08002B2CF9AE}" pid="15" name="institutes">
    <vt:lpwstr/>
  </property>
  <property fmtid="{D5CDD505-2E9C-101B-9397-08002B2CF9AE}" pid="16" name="labels">
    <vt:lpwstr/>
  </property>
  <property fmtid="{D5CDD505-2E9C-101B-9397-08002B2CF9AE}" pid="17" name="subtitle">
    <vt:lpwstr>Engineering Biology for Innovation</vt:lpwstr>
  </property>
  <property fmtid="{D5CDD505-2E9C-101B-9397-08002B2CF9AE}" pid="18" name="toc-title">
    <vt:lpwstr>Table of contents</vt:lpwstr>
  </property>
</Properties>
</file>