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  <p:sldMasterId id="2147483656" r:id="rId5"/>
    <p:sldMasterId id="2147483669" r:id="rId6"/>
    <p:sldMasterId id="2147483683" r:id="rId7"/>
    <p:sldMasterId id="2147483694" r:id="rId8"/>
    <p:sldMasterId id="2147483705" r:id="rId9"/>
    <p:sldMasterId id="2147483736" r:id="rId10"/>
  </p:sldMasterIdLst>
  <p:notesMasterIdLst>
    <p:notesMasterId r:id="rId27"/>
  </p:notesMasterIdLst>
  <p:sldIdLst>
    <p:sldId id="256" r:id="rId11"/>
    <p:sldId id="336" r:id="rId12"/>
    <p:sldId id="372" r:id="rId13"/>
    <p:sldId id="373" r:id="rId14"/>
    <p:sldId id="344" r:id="rId15"/>
    <p:sldId id="351" r:id="rId16"/>
    <p:sldId id="362" r:id="rId17"/>
    <p:sldId id="381" r:id="rId18"/>
    <p:sldId id="383" r:id="rId19"/>
    <p:sldId id="382" r:id="rId20"/>
    <p:sldId id="321" r:id="rId21"/>
    <p:sldId id="384" r:id="rId22"/>
    <p:sldId id="385" r:id="rId23"/>
    <p:sldId id="386" r:id="rId24"/>
    <p:sldId id="387" r:id="rId25"/>
    <p:sldId id="388" r:id="rId26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CCFFCC"/>
    <a:srgbClr val="3333FF"/>
    <a:srgbClr val="002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53" autoAdjust="0"/>
    <p:restoredTop sz="95320" autoAdjust="0"/>
  </p:normalViewPr>
  <p:slideViewPr>
    <p:cSldViewPr>
      <p:cViewPr>
        <p:scale>
          <a:sx n="100" d="100"/>
          <a:sy n="100" d="100"/>
        </p:scale>
        <p:origin x="269" y="-259"/>
      </p:cViewPr>
      <p:guideLst>
        <p:guide orient="horz" pos="2183"/>
        <p:guide pos="3120"/>
      </p:guideLst>
    </p:cSldViewPr>
  </p:slideViewPr>
  <p:outlineViewPr>
    <p:cViewPr>
      <p:scale>
        <a:sx n="33" d="100"/>
        <a:sy n="33" d="100"/>
      </p:scale>
      <p:origin x="38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0866C-ED55-425A-8EA3-49E4438013ED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D9BD5-1BA6-4BFE-B1B2-C83A7BBA2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80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9BD5-1BA6-4BFE-B1B2-C83A7BBA29E5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88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9BD5-1BA6-4BFE-B1B2-C83A7BBA29E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500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17CC6-9300-4D43-8C12-8C1FC32AE8E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18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17CC6-9300-4D43-8C12-8C1FC32AE8E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89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17CC6-9300-4D43-8C12-8C1FC32AE8E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18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9BD5-1BA6-4BFE-B1B2-C83A7BBA29E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028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9BD5-1BA6-4BFE-B1B2-C83A7BBA29E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63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9BD5-1BA6-4BFE-B1B2-C83A7BBA29E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573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9BD5-1BA6-4BFE-B1B2-C83A7BBA29E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766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9BD5-1BA6-4BFE-B1B2-C83A7BBA29E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89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9BD5-1BA6-4BFE-B1B2-C83A7BBA29E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537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9BD5-1BA6-4BFE-B1B2-C83A7BBA29E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645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9BD5-1BA6-4BFE-B1B2-C83A7BBA29E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889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9BD5-1BA6-4BFE-B1B2-C83A7BBA29E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786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9BD5-1BA6-4BFE-B1B2-C83A7BBA29E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507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D9BD5-1BA6-4BFE-B1B2-C83A7BBA29E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23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 bwMode="auto">
          <a:xfrm>
            <a:off x="273000" y="2570135"/>
            <a:ext cx="93600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42763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356" y="6514091"/>
            <a:ext cx="1121250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66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9667166" y="6659446"/>
            <a:ext cx="16831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r" eaLnBrk="0" fontAlgn="b" latinLnBrk="0" hangingPunct="0"/>
            <a:fld id="{FEB5F6A5-EF32-478A-91D3-6932E69F7DCE}" type="slidenum"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pPr algn="r" eaLnBrk="0" fontAlgn="b" latinLnBrk="0" hangingPunct="0"/>
              <a:t>‹#›</a:t>
            </a:fld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273002" y="57089"/>
            <a:ext cx="1038279" cy="318924"/>
          </a:xfrm>
          <a:prstGeom prst="rect">
            <a:avLst/>
          </a:prstGeom>
        </p:spPr>
        <p:txBody>
          <a:bodyPr wrap="none" lIns="72000" tIns="36000" rIns="72000" bIns="36000" anchor="ctr">
            <a:spAutoFit/>
          </a:bodyPr>
          <a:lstStyle>
            <a:lvl1pPr algn="l" eaLnBrk="1" latinLnBrk="0" hangingPunct="1"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err="1" smtClean="0"/>
              <a:t>장표</a:t>
            </a:r>
            <a:r>
              <a:rPr lang="ko-KR" altLang="en-US" dirty="0" smtClean="0"/>
              <a:t> 제목</a:t>
            </a:r>
            <a:endParaRPr lang="ko-KR" altLang="en-US" dirty="0"/>
          </a:p>
        </p:txBody>
      </p:sp>
      <p:sp>
        <p:nvSpPr>
          <p:cNvPr id="10" name="텍스트 개체 틀 24"/>
          <p:cNvSpPr>
            <a:spLocks noGrp="1"/>
          </p:cNvSpPr>
          <p:nvPr>
            <p:ph type="body" sz="quarter" idx="12" hasCustomPrompt="1"/>
          </p:nvPr>
        </p:nvSpPr>
        <p:spPr>
          <a:xfrm>
            <a:off x="273000" y="505223"/>
            <a:ext cx="9360000" cy="319738"/>
          </a:xfrm>
          <a:prstGeom prst="rect">
            <a:avLst/>
          </a:prstGeom>
        </p:spPr>
        <p:txBody>
          <a:bodyPr lIns="72000" tIns="36000" rIns="72000" bIns="36000">
            <a:spAutoFit/>
          </a:bodyPr>
          <a:lstStyle>
            <a:lvl1pPr marL="0" indent="0" eaLnBrk="1" latinLnBrk="0" hangingPunct="1">
              <a:buFontTx/>
              <a:buNone/>
              <a:defRPr sz="1600" b="1" baseline="0">
                <a:latin typeface="Arial" pitchFamily="34" charset="0"/>
                <a:ea typeface="HY헤드라인M" pitchFamily="18" charset="-127"/>
                <a:cs typeface="Arial" pitchFamily="34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ko-KR" altLang="en-US" dirty="0" smtClean="0"/>
              <a:t>본문의 핵심사항을 요약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강조하는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줄 이내의 </a:t>
            </a:r>
            <a:r>
              <a:rPr lang="en-US" altLang="ko-KR" dirty="0" smtClean="0"/>
              <a:t>Headline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52903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4840698" y="6588969"/>
            <a:ext cx="24365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GB" altLang="ko-KR" sz="1000" b="1" dirty="0">
                <a:solidFill>
                  <a:srgbClr val="808080"/>
                </a:solidFill>
                <a:latin typeface="Arial" pitchFamily="34" charset="0"/>
                <a:ea typeface="휴먼모음T" pitchFamily="18" charset="-127"/>
              </a:rPr>
              <a:t>-</a:t>
            </a:r>
            <a:fld id="{A6C13FBA-6D2B-4C28-812D-BB61518C3D19}" type="slidenum">
              <a:rPr lang="en-GB" altLang="zh-TW" sz="1000" b="1">
                <a:solidFill>
                  <a:srgbClr val="808080"/>
                </a:solidFill>
                <a:latin typeface="Arial" pitchFamily="34" charset="0"/>
                <a:ea typeface="휴먼모음T" pitchFamily="18" charset="-127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GB" altLang="ko-KR" sz="1000" b="1" dirty="0">
                <a:solidFill>
                  <a:srgbClr val="808080"/>
                </a:solidFill>
                <a:latin typeface="Arial" pitchFamily="34" charset="0"/>
                <a:ea typeface="휴먼모음T" pitchFamily="18" charset="-127"/>
              </a:rPr>
              <a:t>-</a:t>
            </a:r>
            <a:endParaRPr lang="en-GB" altLang="zh-TW" sz="1000" b="1" dirty="0">
              <a:solidFill>
                <a:srgbClr val="808080"/>
              </a:solidFill>
              <a:latin typeface="Arial" pitchFamily="34" charset="0"/>
              <a:ea typeface="휴먼모음T" pitchFamily="18" charset="-127"/>
            </a:endParaRP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42950" y="2130432"/>
            <a:ext cx="8420100" cy="523220"/>
          </a:xfrm>
        </p:spPr>
        <p:txBody>
          <a:bodyPr/>
          <a:lstStyle>
            <a:lvl1pPr algn="r">
              <a:defRPr sz="2800" smtClean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 smtClean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defRPr sz="1800" smtClean="0"/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2007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 baseline="0">
                <a:latin typeface="Arial" pitchFamily="34" charset="0"/>
                <a:ea typeface="HY견고딕" pitchFamily="18" charset="-127"/>
              </a:defRPr>
            </a:lvl1pPr>
            <a:lvl2pPr marL="446088" indent="0">
              <a:buNone/>
              <a:defRPr b="1" baseline="0">
                <a:latin typeface="Arial" pitchFamily="34" charset="0"/>
                <a:ea typeface="HY견고딕" pitchFamily="18" charset="-127"/>
              </a:defRPr>
            </a:lvl2pPr>
            <a:lvl3pPr marL="806450" indent="0">
              <a:buNone/>
              <a:defRPr b="1" baseline="0">
                <a:latin typeface="Arial" pitchFamily="34" charset="0"/>
                <a:ea typeface="HY견고딕" pitchFamily="18" charset="-127"/>
              </a:defRPr>
            </a:lvl3pPr>
            <a:lvl4pPr marL="1166812" indent="0">
              <a:buNone/>
              <a:defRPr b="1" baseline="0">
                <a:latin typeface="Arial" pitchFamily="34" charset="0"/>
                <a:ea typeface="HY견고딕" pitchFamily="18" charset="-127"/>
              </a:defRPr>
            </a:lvl4pPr>
            <a:lvl5pPr marL="1828800" indent="0">
              <a:buNone/>
              <a:defRPr b="1" baseline="0">
                <a:latin typeface="Arial" pitchFamily="34" charset="0"/>
                <a:ea typeface="HY견고딕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46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70788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8027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73050" y="800100"/>
            <a:ext cx="4640263" cy="757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65715" y="800100"/>
            <a:ext cx="4640262" cy="757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146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83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83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286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269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73000" y="0"/>
            <a:ext cx="9360000" cy="432000"/>
          </a:xfrm>
          <a:prstGeom prst="rect">
            <a:avLst/>
          </a:prstGeom>
          <a:solidFill>
            <a:srgbClr val="1B2E5A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endParaRPr lang="ko-KR" altLang="ko-KR" sz="18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962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kumimoji="1" lang="ko-KR" altLang="en-US" sz="1600" b="1" kern="1200" baseline="0">
          <a:solidFill>
            <a:schemeClr val="tx1"/>
          </a:solidFill>
          <a:latin typeface="Arial" pitchFamily="34" charset="0"/>
          <a:ea typeface="HY헤드라인M" pitchFamily="18" charset="-127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70000"/>
        <a:buFont typeface="Wingdings" pitchFamily="2" charset="2"/>
        <a:buChar char=""/>
        <a:defRPr kumimoji="1" lang="ko-KR" altLang="en-US" sz="12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kumimoji="1" lang="ko-KR" altLang="en-US" sz="11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1" lang="ko-KR" altLang="en-US" sz="1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kumimoji="1" lang="ko-KR" altLang="en-US" sz="9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kumimoji="1" lang="ko-KR" altLang="en-US" sz="1400" kern="1200">
          <a:solidFill>
            <a:schemeClr val="tx1"/>
          </a:solidFill>
          <a:latin typeface="+mn-lt"/>
          <a:ea typeface="돋움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white">
          <a:xfrm>
            <a:off x="4830545" y="6588969"/>
            <a:ext cx="24365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GB" altLang="ko-KR" sz="1000" b="1" dirty="0">
                <a:solidFill>
                  <a:srgbClr val="808080"/>
                </a:solidFill>
                <a:latin typeface="Arial" pitchFamily="34" charset="0"/>
                <a:ea typeface="휴먼모음T" pitchFamily="18" charset="-127"/>
              </a:rPr>
              <a:t>-</a:t>
            </a:r>
            <a:fld id="{D989784E-02F5-4F01-9981-F9128DC31C07}" type="slidenum">
              <a:rPr lang="en-GB" altLang="zh-TW" sz="1000" b="1">
                <a:solidFill>
                  <a:srgbClr val="808080"/>
                </a:solidFill>
                <a:latin typeface="Arial" pitchFamily="34" charset="0"/>
                <a:ea typeface="휴먼모음T" pitchFamily="18" charset="-127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GB" altLang="ko-KR" sz="1000" b="1" dirty="0">
                <a:solidFill>
                  <a:srgbClr val="808080"/>
                </a:solidFill>
                <a:latin typeface="Arial" pitchFamily="34" charset="0"/>
                <a:ea typeface="휴먼모음T" pitchFamily="18" charset="-127"/>
              </a:rPr>
              <a:t>-</a:t>
            </a:r>
            <a:endParaRPr lang="en-GB" altLang="zh-TW" sz="1000" b="1" dirty="0">
              <a:solidFill>
                <a:srgbClr val="808080"/>
              </a:solidFill>
              <a:latin typeface="Arial" pitchFamily="34" charset="0"/>
              <a:ea typeface="휴먼모음T" pitchFamily="18" charset="-127"/>
            </a:endParaRP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52400" y="620713"/>
            <a:ext cx="9602788" cy="0"/>
          </a:xfrm>
          <a:prstGeom prst="line">
            <a:avLst/>
          </a:prstGeom>
          <a:noFill/>
          <a:ln w="12700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400" b="1" dirty="0">
              <a:solidFill>
                <a:srgbClr val="000000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188925"/>
            <a:ext cx="7632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4" y="692150"/>
            <a:ext cx="9432925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0648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bg2"/>
          </a:solidFill>
          <a:latin typeface="HY헤드라인M" pitchFamily="18" charset="-127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bg2"/>
          </a:solidFill>
          <a:latin typeface="HY헤드라인M" pitchFamily="18" charset="-127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bg2"/>
          </a:solidFill>
          <a:latin typeface="HY헤드라인M" pitchFamily="18" charset="-127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bg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266700" indent="-2667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7063" indent="-180975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–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987425" indent="-180975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1600">
          <a:solidFill>
            <a:schemeClr val="tx1"/>
          </a:solidFill>
          <a:latin typeface="Arial" charset="0"/>
          <a:ea typeface="+mn-ea"/>
        </a:defRPr>
      </a:lvl3pPr>
      <a:lvl4pPr marL="1343025" indent="-176213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white">
          <a:xfrm>
            <a:off x="4830545" y="6588969"/>
            <a:ext cx="24365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GB" altLang="ko-KR" sz="1000" b="1" dirty="0">
                <a:solidFill>
                  <a:srgbClr val="808080"/>
                </a:solidFill>
                <a:latin typeface="Arial" pitchFamily="34" charset="0"/>
                <a:ea typeface="휴먼모음T" pitchFamily="18" charset="-127"/>
              </a:rPr>
              <a:t>-</a:t>
            </a:r>
            <a:fld id="{D989784E-02F5-4F01-9981-F9128DC31C07}" type="slidenum">
              <a:rPr lang="en-GB" altLang="zh-TW" sz="1000" b="1">
                <a:solidFill>
                  <a:srgbClr val="808080"/>
                </a:solidFill>
                <a:latin typeface="Arial" pitchFamily="34" charset="0"/>
                <a:ea typeface="휴먼모음T" pitchFamily="18" charset="-127"/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GB" altLang="ko-KR" sz="1000" b="1" dirty="0">
                <a:solidFill>
                  <a:srgbClr val="808080"/>
                </a:solidFill>
                <a:latin typeface="Arial" pitchFamily="34" charset="0"/>
                <a:ea typeface="휴먼모음T" pitchFamily="18" charset="-127"/>
              </a:rPr>
              <a:t>-</a:t>
            </a:r>
            <a:endParaRPr lang="en-GB" altLang="zh-TW" sz="1000" b="1" dirty="0">
              <a:solidFill>
                <a:srgbClr val="808080"/>
              </a:solidFill>
              <a:latin typeface="Arial" pitchFamily="34" charset="0"/>
              <a:ea typeface="휴먼모음T" pitchFamily="18" charset="-127"/>
            </a:endParaRP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52400" y="620713"/>
            <a:ext cx="9602788" cy="0"/>
          </a:xfrm>
          <a:prstGeom prst="line">
            <a:avLst/>
          </a:prstGeom>
          <a:noFill/>
          <a:ln w="12700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400" b="1" dirty="0">
              <a:solidFill>
                <a:srgbClr val="000000"/>
              </a:solidFill>
              <a:latin typeface="Arial" pitchFamily="34" charset="0"/>
              <a:ea typeface="굴림" charset="-127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188925"/>
            <a:ext cx="7632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4" y="692150"/>
            <a:ext cx="9432925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54350930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bg2"/>
          </a:solidFill>
          <a:latin typeface="HY헤드라인M" pitchFamily="18" charset="-127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bg2"/>
          </a:solidFill>
          <a:latin typeface="HY헤드라인M" pitchFamily="18" charset="-127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bg2"/>
          </a:solidFill>
          <a:latin typeface="HY헤드라인M" pitchFamily="18" charset="-127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bg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0" indent="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None/>
        <a:defRPr kumimoji="1" sz="1800" b="0" baseline="0">
          <a:solidFill>
            <a:schemeClr val="tx1"/>
          </a:solidFill>
          <a:latin typeface="Arial" pitchFamily="34" charset="0"/>
          <a:ea typeface="HY견고딕" pitchFamily="18" charset="-127"/>
          <a:cs typeface="+mn-cs"/>
        </a:defRPr>
      </a:lvl1pPr>
      <a:lvl2pPr marL="627063" indent="-180975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–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987425" indent="-180975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1600">
          <a:solidFill>
            <a:schemeClr val="tx1"/>
          </a:solidFill>
          <a:latin typeface="Arial" charset="0"/>
          <a:ea typeface="+mn-ea"/>
        </a:defRPr>
      </a:lvl3pPr>
      <a:lvl4pPr marL="1343025" indent="-176213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3223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97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  <a:ea typeface="나눔고딕" panose="020D0604000000000000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C4F0A1-9FAE-4FD0-8B25-46E0C97F119D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686763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lnSpc>
          <a:spcPct val="150000"/>
        </a:lnSpc>
        <a:spcBef>
          <a:spcPts val="600"/>
        </a:spcBef>
        <a:buClr>
          <a:schemeClr val="accent2"/>
        </a:buClr>
        <a:buFont typeface="나눔고딕" panose="020D0604000000000000" pitchFamily="50" charset="-127"/>
        <a:buChar char="■"/>
        <a:defRPr sz="1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8163" indent="-273050" algn="l" defTabSz="914400" rtl="0" eaLnBrk="1" latinLnBrk="1" hangingPunct="1">
        <a:lnSpc>
          <a:spcPct val="15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l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15963" indent="-177800" algn="l" defTabSz="914400" rtl="0" eaLnBrk="1" latinLnBrk="1" hangingPunct="1">
        <a:lnSpc>
          <a:spcPct val="150000"/>
        </a:lnSpc>
        <a:spcBef>
          <a:spcPts val="600"/>
        </a:spcBef>
        <a:buClr>
          <a:srgbClr val="33CCFF"/>
        </a:buClr>
        <a:buFont typeface="Wingdings" panose="05000000000000000000" pitchFamily="2" charset="2"/>
        <a:buChar char="ü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179388" algn="l" defTabSz="914400" rtl="0" eaLnBrk="1" latinLnBrk="1" hangingPunct="1">
        <a:lnSpc>
          <a:spcPct val="150000"/>
        </a:lnSpc>
        <a:spcBef>
          <a:spcPts val="60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74738" indent="-179388" algn="l" defTabSz="914400" rtl="0" eaLnBrk="1" latinLnBrk="1" hangingPunct="1">
        <a:lnSpc>
          <a:spcPct val="150000"/>
        </a:lnSpc>
        <a:spcBef>
          <a:spcPts val="600"/>
        </a:spcBef>
        <a:buFont typeface="Arial" panose="020B0604020202020204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3223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97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  <a:ea typeface="나눔고딕" panose="020D0604000000000000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C4F0A1-9FAE-4FD0-8B25-46E0C97F119D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254" y="6364195"/>
            <a:ext cx="1121250" cy="324000"/>
          </a:xfrm>
          <a:prstGeom prst="rect">
            <a:avLst/>
          </a:prstGeom>
        </p:spPr>
      </p:pic>
      <p:pic>
        <p:nvPicPr>
          <p:cNvPr id="8" name="Picture 2" descr="C:\Users\20121487\Downloads\CI\CI.jpg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89" y="6442403"/>
            <a:ext cx="1511300" cy="20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591639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lnSpc>
          <a:spcPct val="150000"/>
        </a:lnSpc>
        <a:spcBef>
          <a:spcPts val="600"/>
        </a:spcBef>
        <a:buClr>
          <a:schemeClr val="accent2"/>
        </a:buClr>
        <a:buFont typeface="나눔고딕" panose="020D0604000000000000" pitchFamily="50" charset="-127"/>
        <a:buChar char="■"/>
        <a:defRPr sz="1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8163" indent="-273050" algn="l" defTabSz="914400" rtl="0" eaLnBrk="1" latinLnBrk="1" hangingPunct="1">
        <a:lnSpc>
          <a:spcPct val="15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l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15963" indent="-177800" algn="l" defTabSz="914400" rtl="0" eaLnBrk="1" latinLnBrk="1" hangingPunct="1">
        <a:lnSpc>
          <a:spcPct val="150000"/>
        </a:lnSpc>
        <a:spcBef>
          <a:spcPts val="600"/>
        </a:spcBef>
        <a:buClr>
          <a:srgbClr val="33CCFF"/>
        </a:buClr>
        <a:buFont typeface="Wingdings" panose="05000000000000000000" pitchFamily="2" charset="2"/>
        <a:buChar char="ü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179388" algn="l" defTabSz="914400" rtl="0" eaLnBrk="1" latinLnBrk="1" hangingPunct="1">
        <a:lnSpc>
          <a:spcPct val="150000"/>
        </a:lnSpc>
        <a:spcBef>
          <a:spcPts val="60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74738" indent="-179388" algn="l" defTabSz="914400" rtl="0" eaLnBrk="1" latinLnBrk="1" hangingPunct="1">
        <a:lnSpc>
          <a:spcPct val="150000"/>
        </a:lnSpc>
        <a:spcBef>
          <a:spcPts val="600"/>
        </a:spcBef>
        <a:buFont typeface="Arial" panose="020B0604020202020204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3223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97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  <a:ea typeface="나눔고딕" panose="020D0604000000000000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C4F0A1-9FAE-4FD0-8B25-46E0C97F119D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15581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lnSpc>
          <a:spcPct val="150000"/>
        </a:lnSpc>
        <a:spcBef>
          <a:spcPts val="600"/>
        </a:spcBef>
        <a:buClr>
          <a:schemeClr val="accent2"/>
        </a:buClr>
        <a:buFont typeface="나눔고딕" panose="020D0604000000000000" pitchFamily="50" charset="-127"/>
        <a:buChar char="■"/>
        <a:defRPr sz="1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8163" indent="-273050" algn="l" defTabSz="914400" rtl="0" eaLnBrk="1" latinLnBrk="1" hangingPunct="1">
        <a:lnSpc>
          <a:spcPct val="15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l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15963" indent="-177800" algn="l" defTabSz="914400" rtl="0" eaLnBrk="1" latinLnBrk="1" hangingPunct="1">
        <a:lnSpc>
          <a:spcPct val="150000"/>
        </a:lnSpc>
        <a:spcBef>
          <a:spcPts val="600"/>
        </a:spcBef>
        <a:buClr>
          <a:srgbClr val="33CCFF"/>
        </a:buClr>
        <a:buFont typeface="Wingdings" panose="05000000000000000000" pitchFamily="2" charset="2"/>
        <a:buChar char="ü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179388" algn="l" defTabSz="914400" rtl="0" eaLnBrk="1" latinLnBrk="1" hangingPunct="1">
        <a:lnSpc>
          <a:spcPct val="150000"/>
        </a:lnSpc>
        <a:spcBef>
          <a:spcPts val="60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74738" indent="-179388" algn="l" defTabSz="914400" rtl="0" eaLnBrk="1" latinLnBrk="1" hangingPunct="1">
        <a:lnSpc>
          <a:spcPct val="150000"/>
        </a:lnSpc>
        <a:spcBef>
          <a:spcPts val="600"/>
        </a:spcBef>
        <a:buFont typeface="Arial" panose="020B0604020202020204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3223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97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  <a:ea typeface="나눔고딕" panose="020D0604000000000000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C4F0A1-9FAE-4FD0-8B25-46E0C97F119D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254" y="6364195"/>
            <a:ext cx="1121250" cy="324000"/>
          </a:xfrm>
          <a:prstGeom prst="rect">
            <a:avLst/>
          </a:prstGeom>
        </p:spPr>
      </p:pic>
      <p:pic>
        <p:nvPicPr>
          <p:cNvPr id="8" name="Picture 2" descr="C:\Users\20121487\Downloads\CI\CI.jpg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89" y="6442403"/>
            <a:ext cx="1511300" cy="20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143444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lnSpc>
          <a:spcPct val="150000"/>
        </a:lnSpc>
        <a:spcBef>
          <a:spcPts val="600"/>
        </a:spcBef>
        <a:buClr>
          <a:schemeClr val="accent2"/>
        </a:buClr>
        <a:buFont typeface="나눔고딕" panose="020D0604000000000000" pitchFamily="50" charset="-127"/>
        <a:buChar char="■"/>
        <a:defRPr sz="1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8163" indent="-273050" algn="l" defTabSz="914400" rtl="0" eaLnBrk="1" latinLnBrk="1" hangingPunct="1">
        <a:lnSpc>
          <a:spcPct val="15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l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15963" indent="-177800" algn="l" defTabSz="914400" rtl="0" eaLnBrk="1" latinLnBrk="1" hangingPunct="1">
        <a:lnSpc>
          <a:spcPct val="150000"/>
        </a:lnSpc>
        <a:spcBef>
          <a:spcPts val="600"/>
        </a:spcBef>
        <a:buClr>
          <a:srgbClr val="33CCFF"/>
        </a:buClr>
        <a:buFont typeface="Wingdings" panose="05000000000000000000" pitchFamily="2" charset="2"/>
        <a:buChar char="ü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179388" algn="l" defTabSz="914400" rtl="0" eaLnBrk="1" latinLnBrk="1" hangingPunct="1">
        <a:lnSpc>
          <a:spcPct val="150000"/>
        </a:lnSpc>
        <a:spcBef>
          <a:spcPts val="60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74738" indent="-179388" algn="l" defTabSz="914400" rtl="0" eaLnBrk="1" latinLnBrk="1" hangingPunct="1">
        <a:lnSpc>
          <a:spcPct val="150000"/>
        </a:lnSpc>
        <a:spcBef>
          <a:spcPts val="600"/>
        </a:spcBef>
        <a:buFont typeface="Arial" panose="020B0604020202020204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tyads.co.kr/?p=1143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rate.dashboard.unity3d.com/organizations/xxx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operate.dashboard.unity3d.com/organizations/xxx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354071" y="1926748"/>
            <a:ext cx="9197858" cy="566589"/>
          </a:xfrm>
          <a:prstGeom prst="rect">
            <a:avLst/>
          </a:prstGeom>
        </p:spPr>
        <p:txBody>
          <a:bodyPr lIns="36000" tIns="36000" rIns="36000" bIns="36000" anchor="b"/>
          <a:lstStyle/>
          <a:p>
            <a:pPr algn="l" eaLnBrk="0" fontAlgn="base" hangingPunct="0">
              <a:spcAft>
                <a:spcPct val="0"/>
              </a:spcAft>
            </a:pPr>
            <a:r>
              <a:rPr kumimoji="0" lang="ko-KR" altLang="en-US" sz="3200" spc="-120" dirty="0" smtClean="0">
                <a:solidFill>
                  <a:srgbClr val="00204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모바일 게임 개발</a:t>
            </a:r>
            <a:r>
              <a:rPr kumimoji="0" lang="en-US" altLang="ko-KR" sz="3200" spc="-120" dirty="0" smtClean="0">
                <a:solidFill>
                  <a:srgbClr val="00204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– </a:t>
            </a:r>
            <a:r>
              <a:rPr kumimoji="0" lang="ko-KR" altLang="en-US" sz="3200" spc="-120" dirty="0" smtClean="0">
                <a:solidFill>
                  <a:srgbClr val="00204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계획서</a:t>
            </a:r>
            <a:endParaRPr kumimoji="0" lang="ko-KR" altLang="en-US" sz="3200" spc="-120" dirty="0">
              <a:solidFill>
                <a:srgbClr val="002040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657558" y="2913325"/>
            <a:ext cx="3891402" cy="357601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rtlCol="0" anchor="ctr"/>
          <a:lstStyle/>
          <a:p>
            <a:pPr algn="ctr" eaLnBrk="0" latinLnBrk="0" hangingPunct="0">
              <a:spcBef>
                <a:spcPct val="50000"/>
              </a:spcBef>
            </a:pPr>
            <a:endParaRPr lang="ko-KR" altLang="en-US" sz="12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5834439" y="3211143"/>
            <a:ext cx="3537638" cy="2873470"/>
          </a:xfrm>
          <a:prstGeom prst="rect">
            <a:avLst/>
          </a:prstGeom>
        </p:spPr>
        <p:txBody>
          <a:bodyPr lIns="36000" tIns="36000" rIns="36000" bIns="36000">
            <a:spAutoFit/>
          </a:bodyPr>
          <a:lstStyle>
            <a:defPPr>
              <a:defRPr lang="ko-KR"/>
            </a:defPPr>
            <a:lvl1pPr marL="133350" indent="-133350">
              <a:spcBef>
                <a:spcPts val="1200"/>
              </a:spcBef>
              <a:buSzPct val="70000"/>
              <a:buFont typeface="Wingdings" pitchFamily="2" charset="2"/>
              <a:buChar char="n"/>
              <a:defRPr kumimoji="1" sz="1400" b="1">
                <a:latin typeface="맑은 고딕" pitchFamily="50" charset="-127"/>
                <a:ea typeface="맑은 고딕" pitchFamily="50" charset="-127"/>
              </a:defRPr>
            </a:lvl1pPr>
            <a:lvl2pPr marL="312738" lvl="1" indent="-134938">
              <a:spcBef>
                <a:spcPts val="300"/>
              </a:spcBef>
              <a:buFont typeface="맑은 고딕" pitchFamily="50" charset="-127"/>
              <a:buChar char="–"/>
              <a:defRPr kumimoji="1" sz="1300">
                <a:latin typeface="맑은 고딕" pitchFamily="50" charset="-127"/>
                <a:ea typeface="맑은 고딕" pitchFamily="50" charset="-127"/>
              </a:defRPr>
            </a:lvl2pPr>
            <a:lvl3pPr marL="490538" lvl="2" indent="-133350">
              <a:spcBef>
                <a:spcPts val="300"/>
              </a:spcBef>
              <a:buFont typeface="Arial" pitchFamily="34" charset="0"/>
              <a:buChar char="•"/>
              <a:defRPr kumimoji="1" sz="1000">
                <a:latin typeface="맑은 고딕" pitchFamily="50" charset="-127"/>
                <a:ea typeface="맑은 고딕" pitchFamily="50" charset="-127"/>
              </a:defRPr>
            </a:lvl3pPr>
            <a:lvl4pPr marL="668338" indent="-133350">
              <a:spcBef>
                <a:spcPts val="300"/>
              </a:spcBef>
              <a:buFont typeface="Times New Roman" pitchFamily="18" charset="0"/>
              <a:buChar char="»"/>
              <a:defRPr kumimoji="1" sz="900"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1400">
                <a:ea typeface="돋움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ko-KR" altLang="en-US" dirty="0" smtClean="0"/>
              <a:t>추진 배경</a:t>
            </a:r>
            <a:endParaRPr lang="en-US" altLang="ko-KR" dirty="0" smtClean="0"/>
          </a:p>
          <a:p>
            <a:r>
              <a:rPr lang="ko-KR" altLang="en-US" dirty="0" smtClean="0"/>
              <a:t>추</a:t>
            </a:r>
            <a:r>
              <a:rPr lang="ko-KR" altLang="en-US" dirty="0"/>
              <a:t>진 </a:t>
            </a:r>
            <a:r>
              <a:rPr lang="ko-KR" altLang="en-US" dirty="0" smtClean="0"/>
              <a:t>방향</a:t>
            </a:r>
            <a:endParaRPr lang="en-US" altLang="ko-KR" dirty="0" smtClean="0"/>
          </a:p>
          <a:p>
            <a:r>
              <a:rPr lang="ko-KR" altLang="en-US" dirty="0" smtClean="0"/>
              <a:t>추</a:t>
            </a:r>
            <a:r>
              <a:rPr lang="ko-KR" altLang="en-US" dirty="0"/>
              <a:t>진 </a:t>
            </a:r>
            <a:r>
              <a:rPr lang="ko-KR" altLang="en-US" dirty="0" smtClean="0"/>
              <a:t>내역 및 범위</a:t>
            </a:r>
            <a:endParaRPr lang="en-US" altLang="ko-KR" dirty="0" smtClean="0"/>
          </a:p>
          <a:p>
            <a:r>
              <a:rPr lang="ko-KR" altLang="en-US" dirty="0" smtClean="0"/>
              <a:t>시스템 개발 구성도</a:t>
            </a:r>
            <a:endParaRPr lang="en-US" altLang="ko-KR" dirty="0" smtClean="0"/>
          </a:p>
          <a:p>
            <a:r>
              <a:rPr lang="ko-KR" altLang="en-US" dirty="0" smtClean="0"/>
              <a:t>수행 일정</a:t>
            </a:r>
            <a:endParaRPr lang="en-US" altLang="ko-KR" dirty="0" smtClean="0"/>
          </a:p>
          <a:p>
            <a:r>
              <a:rPr lang="ko-KR" altLang="en-US" dirty="0" smtClean="0"/>
              <a:t>조직</a:t>
            </a:r>
            <a:endParaRPr lang="en-US" altLang="ko-KR" dirty="0" smtClean="0"/>
          </a:p>
          <a:p>
            <a:r>
              <a:rPr lang="ko-KR" altLang="en-US" dirty="0" smtClean="0"/>
              <a:t>개발 세부 내역</a:t>
            </a:r>
            <a:endParaRPr lang="en-US" altLang="ko-KR" dirty="0" smtClean="0"/>
          </a:p>
          <a:p>
            <a:r>
              <a:rPr lang="ko-KR" altLang="en-US" dirty="0" smtClean="0"/>
              <a:t>기대 효과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6874128" y="2743178"/>
            <a:ext cx="1458275" cy="34970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 algn="ctr" latinLnBrk="0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【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Contents 】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4071" y="2705786"/>
            <a:ext cx="4981868" cy="442035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RunAway</a:t>
            </a:r>
            <a:r>
              <a:rPr kumimoji="1" lang="en-US" altLang="ko-KR" sz="1600" b="1" dirty="0" smtClean="0">
                <a:latin typeface="맑은 고딕" pitchFamily="50" charset="-127"/>
                <a:ea typeface="맑은 고딕" pitchFamily="50" charset="-127"/>
              </a:rPr>
              <a:t>-SGKT(Simple Game for </a:t>
            </a:r>
            <a:r>
              <a:rPr kumimoji="1"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Killng</a:t>
            </a:r>
            <a:r>
              <a:rPr kumimoji="1" lang="en-US" altLang="ko-KR" sz="1600" b="1" dirty="0" smtClean="0">
                <a:latin typeface="맑은 고딕" pitchFamily="50" charset="-127"/>
                <a:ea typeface="맑은 고딕" pitchFamily="50" charset="-127"/>
              </a:rPr>
              <a:t> Time)</a:t>
            </a:r>
            <a:r>
              <a:rPr kumimoji="1" lang="ko-KR" altLang="en-US" sz="1600" b="1" dirty="0" smtClean="0">
                <a:latin typeface="맑은 고딕" pitchFamily="50" charset="-127"/>
                <a:ea typeface="맑은 고딕" pitchFamily="50" charset="-127"/>
              </a:rPr>
              <a:t>구축</a:t>
            </a:r>
            <a:endParaRPr kumimoji="1" lang="en-US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4072" y="3219312"/>
            <a:ext cx="1015269" cy="288147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2020-05-01</a:t>
            </a:r>
            <a:endParaRPr kumimoji="1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6489340"/>
            <a:ext cx="8255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979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273001" y="57089"/>
            <a:ext cx="1766043" cy="318924"/>
          </a:xfrm>
        </p:spPr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개발 세부 내역</a:t>
            </a:r>
            <a:endParaRPr lang="ko-KR" altLang="en-US" dirty="0"/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637457" y="928490"/>
            <a:ext cx="1145680" cy="318924"/>
          </a:xfrm>
          <a:prstGeom prst="rect">
            <a:avLst/>
          </a:prstGeom>
        </p:spPr>
        <p:txBody>
          <a:bodyPr lIns="72000" tIns="36000" rIns="72000" bIns="36000">
            <a:spAutoFit/>
          </a:bodyPr>
          <a:lstStyle>
            <a:lvl1pPr indent="0" latinLnBrk="0">
              <a:spcBef>
                <a:spcPct val="20000"/>
              </a:spcBef>
              <a:buSzPct val="70000"/>
              <a:buFontTx/>
              <a:buNone/>
              <a:defRPr kumimoji="1" lang="ko-KR" altLang="en-US" sz="1600" b="1" baseline="0">
                <a:latin typeface="Arial" pitchFamily="34" charset="0"/>
                <a:ea typeface="HY헤드라인M" pitchFamily="18" charset="-127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lang="ko-KR" altLang="en-US" sz="1100" smtClean="0"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lang="ko-KR" altLang="en-US" sz="1000" smtClean="0"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lang="ko-KR" altLang="en-US" sz="900" smtClean="0">
                <a:latin typeface="맑은 고딕" pitchFamily="50" charset="-127"/>
                <a:ea typeface="맑은 고딕" pitchFamily="50" charset="-127"/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kumimoji="1" lang="ko-KR" altLang="en-US" sz="1400">
                <a:ea typeface="돋움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 smtClean="0"/>
              <a:t>7-3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휴대폰의 세로 화면에서 </a:t>
            </a:r>
            <a:r>
              <a:rPr lang="en-US" altLang="ko-KR" dirty="0" smtClean="0"/>
              <a:t>Play </a:t>
            </a:r>
            <a:r>
              <a:rPr lang="ko-KR" altLang="en-US" dirty="0" smtClean="0"/>
              <a:t>하도록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637457" y="1354969"/>
            <a:ext cx="2916324" cy="48605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endParaRPr lang="ko-KR" altLang="en-US" sz="1200" b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6105128" y="1259442"/>
            <a:ext cx="2916324" cy="48605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endParaRPr lang="ko-KR" altLang="en-US" sz="1200" b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884548" y="1592796"/>
            <a:ext cx="2520280" cy="468052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광고영역</a:t>
            </a:r>
            <a:endParaRPr lang="ko-KR" altLang="en-US" sz="12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6303150" y="1448780"/>
            <a:ext cx="2520280" cy="4099294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r>
              <a:rPr lang="ko-KR" altLang="en-US" sz="1200">
                <a:latin typeface="맑은 고딕" pitchFamily="50" charset="-127"/>
              </a:rPr>
              <a:t>광고영역</a:t>
            </a:r>
            <a:endParaRPr lang="ko-KR" altLang="en-US" sz="1200" b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4232920" y="2888940"/>
            <a:ext cx="1404156" cy="609487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endParaRPr lang="ko-KR" altLang="en-US" sz="1200" b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45378" y="2276872"/>
            <a:ext cx="1368152" cy="257369"/>
          </a:xfrm>
          <a:prstGeom prst="rect">
            <a:avLst/>
          </a:prstGeom>
        </p:spPr>
        <p:txBody>
          <a:bodyPr wrap="square" lIns="36000" tIns="36000" rIns="36000" bIns="36000" rtlCol="0">
            <a:spAutoFit/>
          </a:bodyPr>
          <a:lstStyle/>
          <a:p>
            <a:pPr algn="ctr" latinLnBrk="0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Stage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종료시</a:t>
            </a:r>
            <a:endParaRPr lang="ko-KR" altLang="en-US" sz="12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오른쪽 화살표 17"/>
          <p:cNvSpPr/>
          <p:nvPr/>
        </p:nvSpPr>
        <p:spPr bwMode="auto">
          <a:xfrm flipH="1">
            <a:off x="4325398" y="4401108"/>
            <a:ext cx="1188132" cy="609487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endParaRPr lang="ko-KR" altLang="en-US" sz="1200" b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9629" y="5290705"/>
            <a:ext cx="1368152" cy="442035"/>
          </a:xfrm>
          <a:prstGeom prst="rect">
            <a:avLst/>
          </a:prstGeom>
        </p:spPr>
        <p:txBody>
          <a:bodyPr wrap="square" lIns="36000" tIns="36000" rIns="36000" bIns="36000" rtlCol="0">
            <a:spAutoFit/>
          </a:bodyPr>
          <a:lstStyle/>
          <a:p>
            <a:pPr algn="ctr" latinLnBrk="0"/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초후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다시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algn="ctr" latinLnBrk="0"/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stage</a:t>
            </a:r>
            <a:endParaRPr lang="ko-KR" altLang="en-US" sz="12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870610" y="2155133"/>
            <a:ext cx="2520280" cy="386615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r>
              <a:rPr lang="ko-KR" altLang="en-US" sz="1200" smtClean="0">
                <a:latin typeface="맑은 고딕" pitchFamily="50" charset="-127"/>
              </a:rPr>
              <a:t>게임 영역</a:t>
            </a:r>
            <a:endParaRPr lang="ko-KR" altLang="en-US" sz="12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이등변 삼각형 15"/>
          <p:cNvSpPr/>
          <p:nvPr/>
        </p:nvSpPr>
        <p:spPr bwMode="auto">
          <a:xfrm>
            <a:off x="1893993" y="5108212"/>
            <a:ext cx="432048" cy="288032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endParaRPr lang="ko-KR" altLang="en-US" sz="1200" b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6321152" y="5598162"/>
            <a:ext cx="936104" cy="2885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Next</a:t>
            </a:r>
            <a:endParaRPr lang="ko-KR" altLang="en-US" sz="12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7797316" y="5589240"/>
            <a:ext cx="936104" cy="2885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Quit</a:t>
            </a:r>
            <a:endParaRPr lang="ko-KR" altLang="en-US" sz="12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이등변 삼각형 25"/>
          <p:cNvSpPr/>
          <p:nvPr/>
        </p:nvSpPr>
        <p:spPr bwMode="auto">
          <a:xfrm rot="10800000">
            <a:off x="1883904" y="5661248"/>
            <a:ext cx="432048" cy="288032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endParaRPr lang="ko-KR" altLang="en-US" sz="1200" b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이등변 삼각형 26"/>
          <p:cNvSpPr/>
          <p:nvPr/>
        </p:nvSpPr>
        <p:spPr bwMode="auto">
          <a:xfrm rot="16200000">
            <a:off x="1454179" y="5376646"/>
            <a:ext cx="432048" cy="288032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endParaRPr lang="ko-KR" altLang="en-US" sz="1200" b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이등변 삼각형 27"/>
          <p:cNvSpPr/>
          <p:nvPr/>
        </p:nvSpPr>
        <p:spPr bwMode="auto">
          <a:xfrm rot="5400000">
            <a:off x="2324708" y="5390440"/>
            <a:ext cx="432048" cy="288032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endParaRPr lang="ko-KR" altLang="en-US" sz="1200" b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65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02" y="57089"/>
            <a:ext cx="1283538" cy="318924"/>
          </a:xfrm>
        </p:spPr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기대 효과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273000" y="505223"/>
            <a:ext cx="9360000" cy="318924"/>
          </a:xfrm>
        </p:spPr>
        <p:txBody>
          <a:bodyPr/>
          <a:lstStyle/>
          <a:p>
            <a:r>
              <a:rPr lang="ko-KR" altLang="en-US" dirty="0" smtClean="0"/>
              <a:t>본 프로젝트를 통해 다음과 같은 기대 효과를 달성할 수 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804569" y="1338138"/>
            <a:ext cx="8244916" cy="4611142"/>
            <a:chOff x="815618" y="1436914"/>
            <a:chExt cx="7500798" cy="4549286"/>
          </a:xfrm>
          <a:solidFill>
            <a:schemeClr val="bg1"/>
          </a:solidFill>
        </p:grpSpPr>
        <p:sp>
          <p:nvSpPr>
            <p:cNvPr id="38" name="모서리가 둥근 직사각형 37"/>
            <p:cNvSpPr/>
            <p:nvPr/>
          </p:nvSpPr>
          <p:spPr>
            <a:xfrm>
              <a:off x="815618" y="1436914"/>
              <a:ext cx="3712569" cy="2241513"/>
            </a:xfrm>
            <a:prstGeom prst="roundRect">
              <a:avLst>
                <a:gd name="adj" fmla="val 1695"/>
              </a:avLst>
            </a:prstGeom>
            <a:solidFill>
              <a:schemeClr val="bg1"/>
            </a:solidFill>
            <a:ln>
              <a:solidFill>
                <a:srgbClr val="9B9B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101600" indent="-101600" latinLnBrk="0">
                <a:lnSpc>
                  <a:spcPct val="120000"/>
                </a:lnSpc>
                <a:spcBef>
                  <a:spcPct val="20000"/>
                </a:spcBef>
                <a:buSzPct val="70000"/>
                <a:buFont typeface="Wingdings" pitchFamily="2" charset="2"/>
                <a:buChar char="§"/>
              </a:pP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4603847" y="3744687"/>
              <a:ext cx="3712569" cy="2241513"/>
            </a:xfrm>
            <a:prstGeom prst="roundRect">
              <a:avLst>
                <a:gd name="adj" fmla="val 1695"/>
              </a:avLst>
            </a:prstGeom>
            <a:solidFill>
              <a:schemeClr val="bg1"/>
            </a:solidFill>
            <a:ln>
              <a:solidFill>
                <a:srgbClr val="9B9B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101600" indent="-101600" latinLnBrk="0">
                <a:lnSpc>
                  <a:spcPct val="120000"/>
                </a:lnSpc>
                <a:spcBef>
                  <a:spcPct val="20000"/>
                </a:spcBef>
                <a:buSzPct val="70000"/>
                <a:buFont typeface="Wingdings" pitchFamily="2" charset="2"/>
                <a:buChar char="§"/>
              </a:pPr>
              <a:endPara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815618" y="3744687"/>
              <a:ext cx="3712569" cy="2241513"/>
            </a:xfrm>
            <a:prstGeom prst="roundRect">
              <a:avLst>
                <a:gd name="adj" fmla="val 1695"/>
              </a:avLst>
            </a:prstGeom>
            <a:solidFill>
              <a:schemeClr val="bg1"/>
            </a:solidFill>
            <a:ln>
              <a:solidFill>
                <a:srgbClr val="9B9B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101600" indent="-101600" latinLnBrk="0">
                <a:lnSpc>
                  <a:spcPct val="120000"/>
                </a:lnSpc>
                <a:spcBef>
                  <a:spcPct val="20000"/>
                </a:spcBef>
                <a:buSzPct val="70000"/>
                <a:buFont typeface="Wingdings" pitchFamily="2" charset="2"/>
                <a:buChar char="§"/>
              </a:pPr>
              <a:endPara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4968610" y="1338138"/>
            <a:ext cx="4080875" cy="2271991"/>
          </a:xfrm>
          <a:prstGeom prst="roundRect">
            <a:avLst>
              <a:gd name="adj" fmla="val 1695"/>
            </a:avLst>
          </a:prstGeom>
          <a:solidFill>
            <a:schemeClr val="bg1"/>
          </a:solidFill>
          <a:ln>
            <a:solidFill>
              <a:srgbClr val="9B9B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01600" indent="-101600" latinLnBrk="0">
              <a:lnSpc>
                <a:spcPct val="120000"/>
              </a:lnSpc>
              <a:spcBef>
                <a:spcPct val="20000"/>
              </a:spcBef>
              <a:buSzPct val="70000"/>
              <a:buFont typeface="Wingdings" pitchFamily="2" charset="2"/>
              <a:buChar char="§"/>
            </a:pP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804569" y="1880828"/>
            <a:ext cx="40719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게임 개발 및 기획에 대한 역량을 제고하고 기술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인력적 인프라 구축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978553" y="1880828"/>
            <a:ext cx="40709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기존의 업무시스템 개발 외의 새로운 개발 영역으로 기회 확장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804569" y="4218458"/>
            <a:ext cx="4071912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Play Store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의 사용자들에게 광고 노출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새로운 수익의 기회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978553" y="4218458"/>
            <a:ext cx="4070931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새로운 게임 개발의 영역에 첫발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게임 제품 개발 및 디자인 관련 컨텐츠에 대한 사업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영역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71" name="양쪽 모서리가 둥근 사각형 70"/>
          <p:cNvSpPr/>
          <p:nvPr/>
        </p:nvSpPr>
        <p:spPr>
          <a:xfrm>
            <a:off x="797578" y="1338138"/>
            <a:ext cx="4078903" cy="393414"/>
          </a:xfrm>
          <a:prstGeom prst="round2SameRect">
            <a:avLst/>
          </a:prstGeom>
          <a:solidFill>
            <a:srgbClr val="142343"/>
          </a:solidFill>
          <a:ln w="9525" algn="ctr">
            <a:solidFill>
              <a:srgbClr val="1F497D">
                <a:lumMod val="60000"/>
                <a:lumOff val="40000"/>
              </a:srgbClr>
            </a:solidFill>
            <a:round/>
            <a:headEnd/>
            <a:tailEnd/>
          </a:ln>
        </p:spPr>
        <p:txBody>
          <a:bodyPr wrap="none" lIns="0" tIns="36000" rIns="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rPr>
              <a:t>개발</a:t>
            </a:r>
            <a:r>
              <a:rPr kumimoji="0" lang="ko-KR" altLang="en-US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rPr>
              <a:t> 역량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72" name="양쪽 모서리가 둥근 사각형 71"/>
          <p:cNvSpPr/>
          <p:nvPr/>
        </p:nvSpPr>
        <p:spPr>
          <a:xfrm>
            <a:off x="4978553" y="1338138"/>
            <a:ext cx="4078903" cy="393414"/>
          </a:xfrm>
          <a:prstGeom prst="round2SameRect">
            <a:avLst/>
          </a:prstGeom>
          <a:solidFill>
            <a:srgbClr val="142343"/>
          </a:solidFill>
          <a:ln w="9525" algn="ctr">
            <a:solidFill>
              <a:srgbClr val="1F497D">
                <a:lumMod val="60000"/>
                <a:lumOff val="40000"/>
              </a:srgbClr>
            </a:solidFill>
            <a:round/>
            <a:headEnd/>
            <a:tailEnd/>
          </a:ln>
        </p:spPr>
        <p:txBody>
          <a:bodyPr wrap="none" lIns="0" tIns="36000" rIns="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rPr>
              <a:t>새로운 기회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797578" y="3677289"/>
            <a:ext cx="4078903" cy="393414"/>
          </a:xfrm>
          <a:prstGeom prst="round2SameRect">
            <a:avLst/>
          </a:prstGeom>
          <a:solidFill>
            <a:srgbClr val="142343"/>
          </a:solidFill>
          <a:ln w="9525" algn="ctr">
            <a:solidFill>
              <a:srgbClr val="1F497D">
                <a:lumMod val="60000"/>
                <a:lumOff val="40000"/>
              </a:srgbClr>
            </a:solidFill>
            <a:round/>
            <a:headEnd/>
            <a:tailEnd/>
          </a:ln>
        </p:spPr>
        <p:txBody>
          <a:bodyPr wrap="none" lIns="0" tIns="36000" rIns="0" bIns="36000" anchor="ctr"/>
          <a:lstStyle/>
          <a:p>
            <a:pPr lvl="0" algn="ctr" latinLnBrk="0">
              <a:defRPr/>
            </a:pPr>
            <a:r>
              <a:rPr lang="ko-KR" altLang="en-US" b="1" kern="0" dirty="0" smtClean="0">
                <a:solidFill>
                  <a:srgbClr val="FFFFFF"/>
                </a:solidFill>
                <a:latin typeface="+mj-ea"/>
              </a:rPr>
              <a:t>광고 수익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74" name="양쪽 모서리가 둥근 사각형 73"/>
          <p:cNvSpPr/>
          <p:nvPr/>
        </p:nvSpPr>
        <p:spPr>
          <a:xfrm>
            <a:off x="4978553" y="3678154"/>
            <a:ext cx="4078903" cy="393414"/>
          </a:xfrm>
          <a:prstGeom prst="round2SameRect">
            <a:avLst/>
          </a:prstGeom>
          <a:solidFill>
            <a:srgbClr val="142343"/>
          </a:solidFill>
          <a:ln w="9525" algn="ctr">
            <a:solidFill>
              <a:srgbClr val="1F497D">
                <a:lumMod val="60000"/>
                <a:lumOff val="40000"/>
              </a:srgbClr>
            </a:solidFill>
            <a:round/>
            <a:headEnd/>
            <a:tailEnd/>
          </a:ln>
        </p:spPr>
        <p:txBody>
          <a:bodyPr wrap="none" lIns="0" tIns="36000" rIns="0" bIns="36000" anchor="ctr"/>
          <a:lstStyle/>
          <a:p>
            <a:pPr lvl="0" algn="ctr" latinLnBrk="0">
              <a:defRPr/>
            </a:pPr>
            <a:r>
              <a:rPr lang="ko-KR" altLang="en-US" b="1" kern="0" dirty="0" smtClean="0">
                <a:solidFill>
                  <a:srgbClr val="FFFFFF"/>
                </a:solidFill>
                <a:latin typeface="+mj-ea"/>
              </a:rPr>
              <a:t>비즈니스 </a:t>
            </a:r>
            <a:r>
              <a:rPr lang="ko-KR" altLang="en-US" b="1" kern="0" dirty="0" err="1">
                <a:solidFill>
                  <a:srgbClr val="FFFFFF"/>
                </a:solidFill>
                <a:latin typeface="+mj-ea"/>
              </a:rPr>
              <a:t>영역확장</a:t>
            </a:r>
            <a:endParaRPr lang="ko-KR" altLang="en-US" b="1" kern="0" dirty="0">
              <a:solidFill>
                <a:srgbClr val="FFFFFF"/>
              </a:solidFill>
              <a:latin typeface="+mj-ea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4174207" y="2910206"/>
            <a:ext cx="1518167" cy="1480861"/>
            <a:chOff x="4802191" y="1664804"/>
            <a:chExt cx="1734191" cy="1691577"/>
          </a:xfrm>
        </p:grpSpPr>
        <p:sp>
          <p:nvSpPr>
            <p:cNvPr id="49" name="타원 48"/>
            <p:cNvSpPr/>
            <p:nvPr/>
          </p:nvSpPr>
          <p:spPr>
            <a:xfrm>
              <a:off x="4802191" y="1664804"/>
              <a:ext cx="1734191" cy="1691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solidFill>
                    <a:schemeClr val="bg1">
                      <a:lumMod val="50000"/>
                    </a:schemeClr>
                  </a:solidFill>
                </a:rPr>
                <a:t>내일</a:t>
              </a:r>
              <a:endParaRPr lang="ko-KR" altLang="en-US" sz="2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도넛 49"/>
            <p:cNvSpPr/>
            <p:nvPr/>
          </p:nvSpPr>
          <p:spPr>
            <a:xfrm>
              <a:off x="4856220" y="1729105"/>
              <a:ext cx="1618788" cy="1566512"/>
            </a:xfrm>
            <a:prstGeom prst="donut">
              <a:avLst>
                <a:gd name="adj" fmla="val 6055"/>
              </a:avLst>
            </a:prstGeom>
            <a:solidFill>
              <a:schemeClr val="bg1">
                <a:lumMod val="7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376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02" y="57089"/>
            <a:ext cx="1283538" cy="318924"/>
          </a:xfrm>
        </p:spPr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기대 효과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273000" y="505223"/>
            <a:ext cx="9360000" cy="318924"/>
          </a:xfrm>
        </p:spPr>
        <p:txBody>
          <a:bodyPr/>
          <a:lstStyle/>
          <a:p>
            <a:r>
              <a:rPr lang="en-US" altLang="ko-KR" dirty="0" smtClean="0"/>
              <a:t>8-1  </a:t>
            </a:r>
            <a:r>
              <a:rPr lang="ko-KR" altLang="en-US" dirty="0" smtClean="0"/>
              <a:t>광고 수익 예측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50" y="1775155"/>
            <a:ext cx="8989699" cy="2844316"/>
          </a:xfrm>
          <a:prstGeom prst="rect">
            <a:avLst/>
          </a:prstGeom>
          <a:ln w="12700" cmpd="tri">
            <a:solidFill>
              <a:schemeClr val="accent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560512" y="925301"/>
            <a:ext cx="3825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http://www.unityads.co.kr/?p=1143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4386046" y="3969060"/>
            <a:ext cx="3915326" cy="468052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endParaRPr lang="ko-KR" altLang="en-US" sz="1200" b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280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02" y="57089"/>
            <a:ext cx="1283538" cy="318924"/>
          </a:xfrm>
        </p:spPr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기대 효과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273000" y="505223"/>
            <a:ext cx="9360000" cy="318924"/>
          </a:xfrm>
        </p:spPr>
        <p:txBody>
          <a:bodyPr/>
          <a:lstStyle/>
          <a:p>
            <a:r>
              <a:rPr lang="en-US" altLang="ko-KR" dirty="0" smtClean="0"/>
              <a:t>8-1  </a:t>
            </a:r>
            <a:r>
              <a:rPr lang="ko-KR" altLang="en-US" dirty="0" smtClean="0"/>
              <a:t>광고 수익 예측 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 bwMode="auto">
          <a:xfrm>
            <a:off x="942914" y="2322429"/>
            <a:ext cx="2048457" cy="2169214"/>
          </a:xfrm>
          <a:prstGeom prst="ellipse">
            <a:avLst/>
          </a:prstGeom>
          <a:solidFill>
            <a:srgbClr val="FFC000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endParaRPr lang="ko-KR" altLang="en-US" sz="1200" b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273000" y="3407036"/>
            <a:ext cx="2048457" cy="2169214"/>
          </a:xfrm>
          <a:prstGeom prst="ellipse">
            <a:avLst/>
          </a:prstGeom>
          <a:solidFill>
            <a:srgbClr val="92D050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endParaRPr lang="ko-KR" altLang="en-US" sz="1200" b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1612827" y="3524508"/>
            <a:ext cx="2048457" cy="2169214"/>
          </a:xfrm>
          <a:prstGeom prst="ellipse">
            <a:avLst/>
          </a:prstGeom>
          <a:solidFill>
            <a:srgbClr val="FF0000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endParaRPr lang="ko-KR" altLang="en-US" sz="1200" b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3132" y="2754129"/>
            <a:ext cx="978302" cy="688256"/>
          </a:xfrm>
          <a:prstGeom prst="rect">
            <a:avLst/>
          </a:prstGeom>
        </p:spPr>
        <p:txBody>
          <a:bodyPr wrap="square" lIns="36000" tIns="36000" rIns="36000" bIns="36000" rtlCol="0">
            <a:spAutoFit/>
          </a:bodyPr>
          <a:lstStyle/>
          <a:p>
            <a:pPr algn="ctr" latinLnBrk="0"/>
            <a:r>
              <a:rPr lang="ko-KR" altLang="en-US" sz="20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광고</a:t>
            </a:r>
            <a:endParaRPr lang="en-US" altLang="ko-KR" sz="2000" b="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latinLnBrk="0"/>
            <a:r>
              <a:rPr lang="ko-KR" altLang="en-US" sz="20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위치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58" y="4491643"/>
            <a:ext cx="978302" cy="347328"/>
          </a:xfrm>
          <a:prstGeom prst="rect">
            <a:avLst/>
          </a:prstGeom>
        </p:spPr>
        <p:txBody>
          <a:bodyPr wrap="square" lIns="36000" tIns="36000" rIns="36000" bIns="36000" rtlCol="0">
            <a:spAutoFit/>
          </a:bodyPr>
          <a:lstStyle/>
          <a:p>
            <a:pPr algn="ctr" latinLnBrk="0"/>
            <a:r>
              <a:rPr lang="ko-KR" altLang="en-US" sz="20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국가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3378" y="4528269"/>
            <a:ext cx="978302" cy="347328"/>
          </a:xfrm>
          <a:prstGeom prst="rect">
            <a:avLst/>
          </a:prstGeom>
        </p:spPr>
        <p:txBody>
          <a:bodyPr wrap="square" lIns="36000" tIns="36000" rIns="36000" bIns="36000" rtlCol="0">
            <a:spAutoFit/>
          </a:bodyPr>
          <a:lstStyle/>
          <a:p>
            <a:pPr algn="ctr" latinLnBrk="0"/>
            <a:r>
              <a:rPr lang="ko-KR" altLang="en-US" sz="20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23917" y="3838736"/>
            <a:ext cx="978302" cy="688256"/>
          </a:xfrm>
          <a:prstGeom prst="rect">
            <a:avLst/>
          </a:prstGeom>
        </p:spPr>
        <p:txBody>
          <a:bodyPr wrap="square" lIns="36000" tIns="36000" rIns="36000" bIns="36000" rtlCol="0">
            <a:spAutoFit/>
          </a:bodyPr>
          <a:lstStyle/>
          <a:p>
            <a:pPr algn="ctr" latinLnBrk="0"/>
            <a:r>
              <a:rPr lang="ko-KR" altLang="en-US" sz="2000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노출</a:t>
            </a:r>
            <a:endParaRPr lang="en-US" altLang="ko-KR" sz="2000" b="0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latinLnBrk="0"/>
            <a:r>
              <a:rPr lang="ko-KR" altLang="en-US" sz="2000" b="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551879"/>
              </p:ext>
            </p:extLst>
          </p:nvPr>
        </p:nvGraphicFramePr>
        <p:xfrm>
          <a:off x="4124907" y="2109594"/>
          <a:ext cx="5508093" cy="361633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338398461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92892085"/>
                    </a:ext>
                  </a:extLst>
                </a:gridCol>
                <a:gridCol w="2267733">
                  <a:extLst>
                    <a:ext uri="{9D8B030D-6E8A-4147-A177-3AD203B41FA5}">
                      <a16:colId xmlns:a16="http://schemas.microsoft.com/office/drawing/2014/main" val="3813455501"/>
                    </a:ext>
                  </a:extLst>
                </a:gridCol>
              </a:tblGrid>
              <a:tr h="595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기준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예상치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비고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032287"/>
                  </a:ext>
                </a:extLst>
              </a:tr>
              <a:tr h="5952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기대 다운로드 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500</a:t>
                      </a:r>
                      <a:r>
                        <a:rPr lang="ko-KR" altLang="en-US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명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988120"/>
                  </a:ext>
                </a:extLst>
              </a:tr>
              <a:tr h="5952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개인별</a:t>
                      </a:r>
                      <a:r>
                        <a:rPr lang="ko-KR" altLang="en-US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baseline="0" dirty="0" err="1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노출횟수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</a:t>
                      </a:r>
                      <a:r>
                        <a:rPr lang="ko-KR" altLang="en-US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Round</a:t>
                      </a:r>
                      <a:r>
                        <a:rPr lang="ko-KR" altLang="en-US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사이 광고</a:t>
                      </a:r>
                      <a:endParaRPr lang="en-US" altLang="ko-KR" baseline="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아이템 추가 광고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483097"/>
                  </a:ext>
                </a:extLst>
              </a:tr>
              <a:tr h="5952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월 광고</a:t>
                      </a:r>
                      <a:r>
                        <a:rPr lang="ko-KR" altLang="en-US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합산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45,000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500</a:t>
                      </a:r>
                      <a:r>
                        <a:rPr lang="ko-KR" altLang="en-US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명</a:t>
                      </a:r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*3</a:t>
                      </a:r>
                      <a:r>
                        <a:rPr lang="ko-KR" altLang="en-US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</a:t>
                      </a:r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*30</a:t>
                      </a:r>
                      <a:r>
                        <a:rPr lang="ko-KR" altLang="en-US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일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393647"/>
                  </a:ext>
                </a:extLst>
              </a:tr>
              <a:tr h="5952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광고료</a:t>
                      </a:r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(6$ </a:t>
                      </a:r>
                      <a:r>
                        <a:rPr lang="ko-KR" altLang="en-US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기준</a:t>
                      </a:r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$270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45000/1000*6$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857487"/>
                  </a:ext>
                </a:extLst>
              </a:tr>
              <a:tr h="5952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광고료</a:t>
                      </a:r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(12$ </a:t>
                      </a:r>
                      <a:r>
                        <a:rPr lang="ko-KR" altLang="en-US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기준</a:t>
                      </a:r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$540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45000/1000*12$</a:t>
                      </a:r>
                      <a:endParaRPr lang="ko-KR" altLang="en-US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5174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61176" y="927490"/>
            <a:ext cx="9452364" cy="996033"/>
          </a:xfrm>
          <a:prstGeom prst="rect">
            <a:avLst/>
          </a:prstGeom>
        </p:spPr>
        <p:txBody>
          <a:bodyPr wrap="square" lIns="36000" tIns="36000" rIns="36000" bIns="36000" rtlCol="0">
            <a:spAutoFit/>
          </a:bodyPr>
          <a:lstStyle/>
          <a:p>
            <a:pPr latinLnBrk="0"/>
            <a:r>
              <a:rPr lang="en-US" altLang="ko-KR" sz="20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“1000</a:t>
            </a:r>
            <a:r>
              <a:rPr lang="ko-KR" altLang="en-US" sz="20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 </a:t>
            </a:r>
            <a:r>
              <a:rPr lang="en-US" altLang="ko-KR" sz="20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6~12</a:t>
            </a:r>
            <a:r>
              <a:rPr lang="ko-KR" altLang="en-US" sz="20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달러</a:t>
            </a:r>
            <a:r>
              <a:rPr lang="en-US" altLang="ko-KR" sz="20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”</a:t>
            </a:r>
            <a:r>
              <a:rPr lang="ko-KR" altLang="en-US" sz="20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기준으로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en-US" altLang="ko-KR" sz="20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00</a:t>
            </a:r>
            <a:r>
              <a:rPr lang="ko-KR" altLang="en-US" sz="20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명이 </a:t>
            </a:r>
            <a:r>
              <a:rPr lang="ko-KR" altLang="en-US" sz="20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다운로드 및 하루 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 광고노출되는</a:t>
            </a:r>
            <a:r>
              <a:rPr lang="ko-KR" altLang="en-US" sz="20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기준으로 수익을 예측할 시 개략적으로 월 </a:t>
            </a:r>
            <a:r>
              <a:rPr lang="en-US" altLang="ko-KR" sz="20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270$(</a:t>
            </a:r>
            <a:r>
              <a:rPr lang="ko-KR" altLang="en-US" sz="20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약</a:t>
            </a:r>
            <a:r>
              <a:rPr lang="en-US" altLang="ko-KR" sz="20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30</a:t>
            </a:r>
            <a:r>
              <a:rPr lang="ko-KR" altLang="en-US" sz="20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만원</a:t>
            </a:r>
            <a:r>
              <a:rPr lang="en-US" altLang="ko-KR" sz="20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~ 540$(</a:t>
            </a:r>
            <a:r>
              <a:rPr lang="ko-KR" altLang="en-US" sz="20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약 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60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만원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가량의 수입을 예상</a:t>
            </a:r>
            <a:endParaRPr lang="ko-KR" altLang="en-US" sz="2000" b="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68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별첨</a:t>
            </a:r>
            <a:endParaRPr lang="ko-KR" altLang="en-US" dirty="0"/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73050" y="692696"/>
            <a:ext cx="9360000" cy="318924"/>
          </a:xfrm>
          <a:prstGeom prst="rect">
            <a:avLst/>
          </a:prstGeom>
        </p:spPr>
        <p:txBody>
          <a:bodyPr/>
          <a:lstStyle>
            <a:lvl1pPr marL="266700" indent="-2667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kumimoji="1"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180975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kumimoji="1" sz="28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987425" indent="-180975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343025" indent="-1762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0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kern="0" dirty="0" smtClean="0"/>
              <a:t>Unity Adds </a:t>
            </a:r>
            <a:r>
              <a:rPr lang="ko-KR" altLang="en-US" kern="0" dirty="0" smtClean="0"/>
              <a:t>세부 사항 </a:t>
            </a:r>
            <a:r>
              <a:rPr lang="en-US" altLang="ko-KR" kern="0" dirty="0" smtClean="0"/>
              <a:t>(</a:t>
            </a:r>
            <a:r>
              <a:rPr lang="ko-KR" altLang="en-US" dirty="0">
                <a:hlinkClick r:id="rId3"/>
              </a:rPr>
              <a:t>http://www.unityads.co.kr/?</a:t>
            </a:r>
            <a:r>
              <a:rPr lang="ko-KR" altLang="en-US" dirty="0" smtClean="0">
                <a:hlinkClick r:id="rId3"/>
              </a:rPr>
              <a:t>p=1143</a:t>
            </a:r>
            <a:r>
              <a:rPr lang="ko-KR" altLang="en-US" kern="0" dirty="0" smtClean="0"/>
              <a:t>  내용중</a:t>
            </a:r>
            <a:r>
              <a:rPr lang="en-US" altLang="ko-KR" kern="0" dirty="0" smtClean="0"/>
              <a:t>)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1119"/>
              </p:ext>
            </p:extLst>
          </p:nvPr>
        </p:nvGraphicFramePr>
        <p:xfrm>
          <a:off x="632520" y="1268760"/>
          <a:ext cx="8784976" cy="43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311212124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69618274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광고 수익 사항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세부 내역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136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지원되는 광고 플랫폼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안드로이드</a:t>
                      </a:r>
                      <a:r>
                        <a:rPr lang="en-US" altLang="ko-KR" dirty="0" smtClean="0"/>
                        <a:t>/ iOS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40363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1000</a:t>
                      </a:r>
                      <a:r>
                        <a:rPr lang="ko-KR" altLang="en-US" dirty="0" smtClean="0"/>
                        <a:t>회당 </a:t>
                      </a:r>
                      <a:r>
                        <a:rPr lang="en-US" altLang="ko-KR" dirty="0" smtClean="0"/>
                        <a:t>6~12</a:t>
                      </a:r>
                      <a:r>
                        <a:rPr lang="ko-KR" altLang="en-US" dirty="0" smtClean="0"/>
                        <a:t>달러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50936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수익발생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개략적으로 </a:t>
                      </a:r>
                      <a:r>
                        <a:rPr lang="en-US" altLang="ko-KR" dirty="0" smtClean="0"/>
                        <a:t>5000</a:t>
                      </a:r>
                      <a:r>
                        <a:rPr lang="ko-KR" altLang="en-US" dirty="0" smtClean="0"/>
                        <a:t>회 이상부터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4488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수익발생</a:t>
                      </a:r>
                      <a:r>
                        <a:rPr lang="ko-KR" altLang="en-US" dirty="0" smtClean="0"/>
                        <a:t> 시점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광고주 마다 상이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광고 시청 완료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광고 클릭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어플리케이션 설치</a:t>
                      </a:r>
                      <a:r>
                        <a:rPr lang="en-US" altLang="ko-KR" dirty="0" smtClean="0"/>
                        <a:t>)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20017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수익금 수취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Invoice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발송 후 </a:t>
                      </a:r>
                      <a:r>
                        <a:rPr lang="en-US" altLang="ko-KR" baseline="0" dirty="0" smtClean="0"/>
                        <a:t>30</a:t>
                      </a:r>
                      <a:r>
                        <a:rPr lang="ko-KR" altLang="en-US" baseline="0" dirty="0" smtClean="0"/>
                        <a:t>일 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dirty="0" smtClean="0"/>
                        <a:t>Unity Ads payment request </a:t>
                      </a:r>
                      <a:r>
                        <a:rPr lang="ko-KR" altLang="en-US" dirty="0" smtClean="0"/>
                        <a:t>가이드에 따른 절차</a:t>
                      </a:r>
                      <a:r>
                        <a:rPr lang="en-US" altLang="ko-KR" dirty="0" smtClean="0"/>
                        <a:t> 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676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61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별첨</a:t>
            </a:r>
            <a:endParaRPr lang="ko-KR" altLang="en-US" dirty="0"/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73050" y="692696"/>
            <a:ext cx="9360000" cy="318924"/>
          </a:xfrm>
          <a:prstGeom prst="rect">
            <a:avLst/>
          </a:prstGeom>
        </p:spPr>
        <p:txBody>
          <a:bodyPr/>
          <a:lstStyle>
            <a:lvl1pPr marL="266700" indent="-2667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kumimoji="1"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180975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kumimoji="1" sz="28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987425" indent="-180975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343025" indent="-1762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0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kern="0" dirty="0" smtClean="0"/>
              <a:t>광고 수익 확인 방법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24508" y="1127976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operate.dashboard.unity3d.com/organizations/xxxx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사이트에서 자신의 광고 수입 확인 가능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70504" t="8747"/>
          <a:stretch/>
        </p:blipFill>
        <p:spPr>
          <a:xfrm>
            <a:off x="668524" y="1988840"/>
            <a:ext cx="4464496" cy="338022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4016896" y="2096852"/>
            <a:ext cx="1368152" cy="324036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73080" y="2096852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유니티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Editor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Window</a:t>
            </a:r>
            <a:r>
              <a:rPr lang="ko-KR" altLang="en-US" dirty="0" smtClean="0"/>
              <a:t>메뉴의 </a:t>
            </a:r>
            <a:r>
              <a:rPr lang="en-US" altLang="ko-KR" dirty="0" smtClean="0"/>
              <a:t>Services </a:t>
            </a:r>
            <a:r>
              <a:rPr lang="ko-KR" altLang="en-US" dirty="0" err="1" smtClean="0"/>
              <a:t>텝에서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Go to Dashboard </a:t>
            </a:r>
            <a:r>
              <a:rPr lang="ko-KR" altLang="en-US" dirty="0" smtClean="0"/>
              <a:t>클릭 하여 위의 사이트로 이동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사전에 </a:t>
            </a:r>
            <a:r>
              <a:rPr lang="en-US" altLang="ko-KR" dirty="0" smtClean="0">
                <a:solidFill>
                  <a:srgbClr val="FF0000"/>
                </a:solidFill>
              </a:rPr>
              <a:t>unity </a:t>
            </a:r>
            <a:r>
              <a:rPr lang="ko-KR" altLang="en-US" dirty="0" smtClean="0">
                <a:solidFill>
                  <a:srgbClr val="FF0000"/>
                </a:solidFill>
              </a:rPr>
              <a:t>회원 가입 필요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09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62" y="1772816"/>
            <a:ext cx="7843333" cy="4248472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별첨</a:t>
            </a:r>
            <a:endParaRPr lang="ko-KR" altLang="en-US" dirty="0"/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73050" y="692696"/>
            <a:ext cx="9360000" cy="318924"/>
          </a:xfrm>
          <a:prstGeom prst="rect">
            <a:avLst/>
          </a:prstGeom>
        </p:spPr>
        <p:txBody>
          <a:bodyPr/>
          <a:lstStyle>
            <a:lvl1pPr marL="266700" indent="-2667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kumimoji="1"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180975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kumimoji="1" sz="28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987425" indent="-180975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343025" indent="-1762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0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kern="0" dirty="0" smtClean="0"/>
              <a:t>광고 수익 확인 방법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1748644" y="2816932"/>
            <a:ext cx="5004556" cy="9001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0492" y="103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https://operate.dashboard.unity3d.com/organizations/xxxx</a:t>
            </a:r>
            <a:r>
              <a:rPr lang="en-US" altLang="ko-KR" dirty="0"/>
              <a:t> </a:t>
            </a:r>
            <a:r>
              <a:rPr lang="ko-KR" altLang="en-US" dirty="0" smtClean="0"/>
              <a:t>사이트 화면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15640" y="3429000"/>
            <a:ext cx="198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광고 수익 내역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90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00" y="57089"/>
            <a:ext cx="1355674" cy="318924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추진 배경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273000" y="523594"/>
            <a:ext cx="9360000" cy="565146"/>
          </a:xfrm>
        </p:spPr>
        <p:txBody>
          <a:bodyPr/>
          <a:lstStyle/>
          <a:p>
            <a:r>
              <a:rPr lang="ko-KR" altLang="en-US" dirty="0" smtClean="0"/>
              <a:t>현재 게임 사업은 무궁무진한 </a:t>
            </a:r>
            <a:r>
              <a:rPr lang="en-US" altLang="ko-KR" dirty="0" smtClean="0"/>
              <a:t>Blue Ocean</a:t>
            </a:r>
            <a:r>
              <a:rPr lang="ko-KR" altLang="en-US" dirty="0" smtClean="0"/>
              <a:t>으로 개척할 영역이 다양하여 회사차원에서 개발을 위한 기반 구축이 절실한 상황 </a:t>
            </a:r>
            <a:endParaRPr lang="ko-KR" altLang="en-US" dirty="0"/>
          </a:p>
        </p:txBody>
      </p:sp>
      <p:grpSp>
        <p:nvGrpSpPr>
          <p:cNvPr id="130" name="그룹 43"/>
          <p:cNvGrpSpPr/>
          <p:nvPr/>
        </p:nvGrpSpPr>
        <p:grpSpPr>
          <a:xfrm>
            <a:off x="884548" y="1484288"/>
            <a:ext cx="3204356" cy="330930"/>
            <a:chOff x="475156" y="1172153"/>
            <a:chExt cx="2874401" cy="330930"/>
          </a:xfrm>
        </p:grpSpPr>
        <p:sp>
          <p:nvSpPr>
            <p:cNvPr id="131" name="TextBox 21"/>
            <p:cNvSpPr txBox="1"/>
            <p:nvPr/>
          </p:nvSpPr>
          <p:spPr>
            <a:xfrm>
              <a:off x="475156" y="1172153"/>
              <a:ext cx="1211256" cy="318924"/>
            </a:xfrm>
            <a:prstGeom prst="rect">
              <a:avLst/>
            </a:prstGeom>
          </p:spPr>
          <p:txBody>
            <a:bodyPr wrap="none" lIns="36000" tIns="36000" rIns="36000" bIns="36000" rtlCol="0">
              <a:spAutoFit/>
            </a:bodyPr>
            <a:lstStyle/>
            <a:p>
              <a:pPr latinLnBrk="0"/>
              <a:r>
                <a:rPr lang="en-US" altLang="ko-KR" sz="1600" b="1" i="1" dirty="0" smtClean="0">
                  <a:latin typeface="맑은 고딕" pitchFamily="50" charset="-127"/>
                  <a:ea typeface="맑은 고딕" pitchFamily="50" charset="-127"/>
                </a:rPr>
                <a:t>1. </a:t>
              </a:r>
              <a:r>
                <a:rPr lang="en-US" altLang="ko-KR" sz="1600" b="1" i="1" dirty="0" err="1" smtClean="0">
                  <a:latin typeface="맑은 고딕" pitchFamily="50" charset="-127"/>
                  <a:ea typeface="맑은 고딕" pitchFamily="50" charset="-127"/>
                </a:rPr>
                <a:t>BlueOcean</a:t>
              </a:r>
              <a:endParaRPr lang="ko-KR" altLang="en-US" sz="1600" b="1" i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32" name="직선 연결선 9"/>
            <p:cNvCxnSpPr/>
            <p:nvPr/>
          </p:nvCxnSpPr>
          <p:spPr>
            <a:xfrm>
              <a:off x="519566" y="1503083"/>
              <a:ext cx="28299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96516" y="1979564"/>
            <a:ext cx="4104456" cy="1534560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pPr marL="285750" indent="-285750" latinLnBrk="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게임 사업은 현재 국내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조원 규모의 시장으로 추산함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한국 컨텐츠 진흥원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85750" indent="-285750" latinLnBrk="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대기업으로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부터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개인 사업자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취미 개발자 까지 다양한 개발자들이 존재하며 시장 진입 및 사업 수행에 제약이 없는 상황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7" name="그룹 43"/>
          <p:cNvGrpSpPr/>
          <p:nvPr/>
        </p:nvGrpSpPr>
        <p:grpSpPr>
          <a:xfrm>
            <a:off x="5385048" y="1484288"/>
            <a:ext cx="3060000" cy="330930"/>
            <a:chOff x="519566" y="1172153"/>
            <a:chExt cx="2307427" cy="330930"/>
          </a:xfrm>
        </p:grpSpPr>
        <p:sp>
          <p:nvSpPr>
            <p:cNvPr id="121" name="TextBox 21"/>
            <p:cNvSpPr txBox="1"/>
            <p:nvPr/>
          </p:nvSpPr>
          <p:spPr>
            <a:xfrm>
              <a:off x="519566" y="1172153"/>
              <a:ext cx="2307427" cy="318924"/>
            </a:xfrm>
            <a:prstGeom prst="rect">
              <a:avLst/>
            </a:prstGeom>
          </p:spPr>
          <p:txBody>
            <a:bodyPr wrap="square" lIns="36000" tIns="36000" rIns="36000" bIns="36000" rtlCol="0">
              <a:spAutoFit/>
            </a:bodyPr>
            <a:lstStyle/>
            <a:p>
              <a:pPr latinLnBrk="0"/>
              <a:r>
                <a:rPr lang="en-US" altLang="ko-KR" sz="1600" b="1" i="1" dirty="0" smtClean="0">
                  <a:latin typeface="맑은 고딕" pitchFamily="50" charset="-127"/>
                  <a:ea typeface="맑은 고딕" pitchFamily="50" charset="-127"/>
                </a:rPr>
                <a:t>2. </a:t>
              </a:r>
              <a:r>
                <a:rPr lang="ko-KR" altLang="en-US" sz="1600" b="1" i="1" dirty="0" smtClean="0">
                  <a:latin typeface="맑은 고딕" pitchFamily="50" charset="-127"/>
                  <a:ea typeface="맑은 고딕" pitchFamily="50" charset="-127"/>
                </a:rPr>
                <a:t>다양한 유형 및 기회</a:t>
              </a:r>
              <a:endParaRPr lang="ko-KR" altLang="en-US" sz="1600" b="1" i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22" name="직선 연결선 9"/>
            <p:cNvCxnSpPr/>
            <p:nvPr/>
          </p:nvCxnSpPr>
          <p:spPr>
            <a:xfrm>
              <a:off x="519566" y="1503083"/>
              <a:ext cx="18976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5104048" y="2003727"/>
            <a:ext cx="4104456" cy="1534560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pPr marL="285750" indent="-285750" latinLnBrk="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FPS,RPG ,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시뮬레이션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스포츠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레이싱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액션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격투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-,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공포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서바이벌 등 다양한 컨텐츠 개발 영역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최근 발전한 게임 엔진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(Unity, Unreal,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오우거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 등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)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으로 개발 접근이 용이하여 짐  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</a:pP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​</a:t>
            </a:r>
          </a:p>
        </p:txBody>
      </p:sp>
      <p:grpSp>
        <p:nvGrpSpPr>
          <p:cNvPr id="123" name="그룹 43"/>
          <p:cNvGrpSpPr/>
          <p:nvPr/>
        </p:nvGrpSpPr>
        <p:grpSpPr>
          <a:xfrm>
            <a:off x="5385048" y="3825044"/>
            <a:ext cx="3564396" cy="330930"/>
            <a:chOff x="302808" y="1172153"/>
            <a:chExt cx="3568524" cy="330930"/>
          </a:xfrm>
        </p:grpSpPr>
        <p:sp>
          <p:nvSpPr>
            <p:cNvPr id="124" name="TextBox 21"/>
            <p:cNvSpPr txBox="1"/>
            <p:nvPr/>
          </p:nvSpPr>
          <p:spPr>
            <a:xfrm>
              <a:off x="351389" y="1172153"/>
              <a:ext cx="2516989" cy="318924"/>
            </a:xfrm>
            <a:prstGeom prst="rect">
              <a:avLst/>
            </a:prstGeom>
          </p:spPr>
          <p:txBody>
            <a:bodyPr wrap="none" lIns="36000" tIns="36000" rIns="36000" bIns="36000" rtlCol="0">
              <a:spAutoFit/>
            </a:bodyPr>
            <a:lstStyle/>
            <a:p>
              <a:pPr latinLnBrk="0"/>
              <a:r>
                <a:rPr lang="en-US" altLang="ko-KR" sz="1600" b="1" i="1" dirty="0" smtClean="0">
                  <a:latin typeface="맑은 고딕" pitchFamily="50" charset="-127"/>
                  <a:ea typeface="맑은 고딕" pitchFamily="50" charset="-127"/>
                </a:rPr>
                <a:t>3. </a:t>
              </a:r>
              <a:r>
                <a:rPr lang="ko-KR" altLang="en-US" sz="1600" b="1" i="1" dirty="0" err="1" smtClean="0">
                  <a:latin typeface="맑은 고딕" pitchFamily="50" charset="-127"/>
                  <a:ea typeface="맑은 고딕" pitchFamily="50" charset="-127"/>
                </a:rPr>
                <a:t>개발역량</a:t>
              </a:r>
              <a:r>
                <a:rPr lang="ko-KR" altLang="en-US" sz="1600" b="1" i="1" dirty="0" smtClean="0">
                  <a:latin typeface="맑은 고딕" pitchFamily="50" charset="-127"/>
                  <a:ea typeface="맑은 고딕" pitchFamily="50" charset="-127"/>
                </a:rPr>
                <a:t> 구축의 필요성</a:t>
              </a:r>
              <a:endParaRPr lang="ko-KR" altLang="en-US" sz="1600" b="1" i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29" name="직선 연결선 9"/>
            <p:cNvCxnSpPr/>
            <p:nvPr/>
          </p:nvCxnSpPr>
          <p:spPr>
            <a:xfrm>
              <a:off x="302808" y="1503083"/>
              <a:ext cx="35685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169024" y="4320320"/>
            <a:ext cx="4104456" cy="1534560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pPr marL="285750" indent="-285750" latinLnBrk="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현재 게임은 개인적으로도 접근 가능한 시장으로 기업의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Main Job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으로서가 아니더라도 잉여 개발 인력으로 접근 가능한 상황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이러한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Sub Job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으로서 수익을 추구하기 위하여 기반 구축이 필수적임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16" y="3936125"/>
            <a:ext cx="4366443" cy="1792880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 bwMode="auto">
          <a:xfrm>
            <a:off x="2275681" y="3483605"/>
            <a:ext cx="1008112" cy="245649"/>
          </a:xfrm>
          <a:prstGeom prst="downArrow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endParaRPr lang="ko-KR" altLang="en-US" sz="1200" b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34363" y="3621069"/>
            <a:ext cx="1746194" cy="313988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 rtlCol="0">
            <a:noAutofit/>
          </a:bodyPr>
          <a:lstStyle>
            <a:defPPr>
              <a:defRPr lang="ko-KR"/>
            </a:defPPr>
            <a:lvl1pPr marL="285750" indent="-285750" latinLnBrk="0">
              <a:lnSpc>
                <a:spcPct val="150000"/>
              </a:lnSpc>
              <a:buFontTx/>
              <a:buChar char="-"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단위</a:t>
            </a:r>
            <a:r>
              <a:rPr lang="en-US" altLang="ko-KR" dirty="0"/>
              <a:t>:</a:t>
            </a:r>
            <a:r>
              <a:rPr lang="ko-KR" altLang="en-US" dirty="0"/>
              <a:t>억원 </a:t>
            </a:r>
            <a:r>
              <a:rPr lang="en-US" altLang="ko-KR" dirty="0"/>
              <a:t>, %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96516" y="5729005"/>
            <a:ext cx="2837847" cy="313988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 rtlCol="0">
            <a:noAutofit/>
          </a:bodyPr>
          <a:lstStyle>
            <a:defPPr>
              <a:defRPr lang="ko-KR"/>
            </a:defPPr>
            <a:lvl1pPr marL="285750" indent="-285750" latinLnBrk="0">
              <a:lnSpc>
                <a:spcPct val="150000"/>
              </a:lnSpc>
              <a:buFontTx/>
              <a:buChar char="-"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indent="0">
              <a:buNone/>
            </a:pPr>
            <a:r>
              <a:rPr lang="ko-KR" altLang="en-US" dirty="0"/>
              <a:t>자료</a:t>
            </a:r>
            <a:r>
              <a:rPr lang="en-US" altLang="ko-KR" dirty="0"/>
              <a:t>:</a:t>
            </a:r>
            <a:r>
              <a:rPr lang="ko-KR" altLang="ko-KR" dirty="0"/>
              <a:t>한국콘텐츠진흥원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6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/>
          <p:cNvSpPr>
            <a:spLocks noGrp="1"/>
          </p:cNvSpPr>
          <p:nvPr>
            <p:ph type="title"/>
          </p:nvPr>
        </p:nvSpPr>
        <p:spPr>
          <a:xfrm>
            <a:off x="273002" y="57089"/>
            <a:ext cx="1283538" cy="318924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추진 방향</a:t>
            </a:r>
            <a:endParaRPr lang="ko-KR" altLang="en-US" dirty="0"/>
          </a:p>
        </p:txBody>
      </p:sp>
      <p:sp>
        <p:nvSpPr>
          <p:cNvPr id="29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273000" y="505223"/>
            <a:ext cx="9360000" cy="565146"/>
          </a:xfrm>
        </p:spPr>
        <p:txBody>
          <a:bodyPr/>
          <a:lstStyle/>
          <a:p>
            <a:r>
              <a:rPr lang="en-US" altLang="ko-KR" dirty="0" err="1" smtClean="0"/>
              <a:t>BigBang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접근보다는 단계적 향상 현재 단계는 사내의 게임 개발 역량을 구축하는 데 기반을 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본 단계에서는 게임 개발을 위한 기반 확보에 초점을 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갈매기형 수장 1"/>
          <p:cNvSpPr/>
          <p:nvPr/>
        </p:nvSpPr>
        <p:spPr bwMode="auto">
          <a:xfrm>
            <a:off x="452500" y="2382146"/>
            <a:ext cx="2844000" cy="470331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게임 개발 기반 마련</a:t>
            </a:r>
          </a:p>
        </p:txBody>
      </p:sp>
      <p:sp>
        <p:nvSpPr>
          <p:cNvPr id="27" name="갈매기형 수장 26"/>
          <p:cNvSpPr/>
          <p:nvPr/>
        </p:nvSpPr>
        <p:spPr bwMode="auto">
          <a:xfrm>
            <a:off x="3477168" y="1798003"/>
            <a:ext cx="2844000" cy="470331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게임 개발 역량 증대</a:t>
            </a:r>
          </a:p>
        </p:txBody>
      </p:sp>
      <p:sp>
        <p:nvSpPr>
          <p:cNvPr id="30" name="갈매기형 수장 29"/>
          <p:cNvSpPr/>
          <p:nvPr/>
        </p:nvSpPr>
        <p:spPr bwMode="auto">
          <a:xfrm>
            <a:off x="6465500" y="1221939"/>
            <a:ext cx="2844000" cy="470331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전문 역량 확보</a:t>
            </a:r>
          </a:p>
        </p:txBody>
      </p:sp>
      <p:sp>
        <p:nvSpPr>
          <p:cNvPr id="31" name="직사각형 25"/>
          <p:cNvSpPr/>
          <p:nvPr/>
        </p:nvSpPr>
        <p:spPr bwMode="auto">
          <a:xfrm>
            <a:off x="452500" y="3032497"/>
            <a:ext cx="2808312" cy="29167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lIns="72000" tIns="36000" rIns="36000" bIns="36000" rtlCol="0" anchor="ctr" anchorCtr="0"/>
          <a:lstStyle/>
          <a:p>
            <a:pPr marL="171450" indent="-17145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게임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개발을 위한 역량 확보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교육으로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게임 개발자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기술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단순한 안드로이드용 게임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Application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개발 및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Play Store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게임 개발을 위한 인프라 구축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방법론 및 경험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확보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단순한 개발이지만 시장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Needs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파악할수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있게 개발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25"/>
          <p:cNvSpPr/>
          <p:nvPr/>
        </p:nvSpPr>
        <p:spPr bwMode="auto">
          <a:xfrm>
            <a:off x="3512500" y="2448354"/>
            <a:ext cx="2808312" cy="35009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lIns="72000" tIns="36000" rIns="36000" bIns="36000" rtlCol="0" anchor="ctr" anchorCtr="0"/>
          <a:lstStyle/>
          <a:p>
            <a:pPr indent="-17145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개발 영역에 대한 구축 역량 확대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17145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다양한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컨테츠에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대한 기획 및 게임 스토리 개발이 가능한 인력 배양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17145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FPS, RPG 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시뮬레이션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스포츠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레이싱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액션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격투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공포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서바이벌 등 다양한 장르에 대한 게임 기획 가능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17145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기술 영역 확대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(2D/3D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 대한 개발 기술 및 경험 축척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indent="-17145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게임 개발에 대한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밴치마킹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데이터 구축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5"/>
          <p:cNvSpPr/>
          <p:nvPr/>
        </p:nvSpPr>
        <p:spPr bwMode="auto">
          <a:xfrm>
            <a:off x="6532150" y="1872290"/>
            <a:ext cx="2808312" cy="40769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lIns="72000" tIns="36000" rIns="36000" bIns="36000" rtlCol="0" anchor="ctr" anchorCtr="0"/>
          <a:lstStyle/>
          <a:p>
            <a:pPr marL="171450" indent="-17145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 smtClean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전문 업체 역량</a:t>
            </a:r>
            <a:endParaRPr lang="en-US" altLang="ko-KR" sz="1200" b="1" dirty="0" smtClean="0">
              <a:solidFill>
                <a:srgbClr val="3333FF"/>
              </a:solidFill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기술적 관점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게임 엔진 및 개발 언어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분산 환경 가상환경에서의 게임 수행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atinLnBrk="0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게임 기획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게임에 대한 세부 스토리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스토리 별 심리적 요소를 반영한 완성도 높은 게임 개발 가능 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 smtClean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수요자 기반 게임 개발</a:t>
            </a:r>
            <a:endParaRPr lang="en-US" altLang="ko-KR" sz="1200" b="1" dirty="0" smtClean="0">
              <a:solidFill>
                <a:srgbClr val="3333F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예상 타겟 고객을 선정하고 해당 고객들의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Needs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파악하여 차별화된 게임 개발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시장 주도 가능한 능력 배양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3404828" y="872716"/>
            <a:ext cx="0" cy="514903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280600" y="1218286"/>
            <a:ext cx="1134126" cy="318924"/>
          </a:xfrm>
          <a:prstGeom prst="rect">
            <a:avLst/>
          </a:prstGeom>
        </p:spPr>
        <p:txBody>
          <a:bodyPr wrap="square" lIns="72000" tIns="36000" rIns="72000" bIns="36000">
            <a:spAutoFit/>
          </a:bodyPr>
          <a:lstStyle>
            <a:lvl1pPr indent="0" latinLnBrk="0">
              <a:spcBef>
                <a:spcPct val="20000"/>
              </a:spcBef>
              <a:buSzPct val="70000"/>
              <a:buFontTx/>
              <a:buNone/>
              <a:defRPr kumimoji="1" lang="ko-KR" altLang="en-US" sz="1600" b="1" baseline="0">
                <a:latin typeface="Arial" pitchFamily="34" charset="0"/>
                <a:ea typeface="HY헤드라인M" pitchFamily="18" charset="-127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lang="ko-KR" altLang="en-US" sz="1100" smtClean="0"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lang="ko-KR" altLang="en-US" sz="1000" smtClean="0"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lang="ko-KR" altLang="en-US" sz="900" smtClean="0">
                <a:latin typeface="맑은 고딕" pitchFamily="50" charset="-127"/>
                <a:ea typeface="맑은 고딕" pitchFamily="50" charset="-127"/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kumimoji="1" lang="ko-KR" altLang="en-US" sz="1400">
                <a:ea typeface="돋움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PJT </a:t>
            </a:r>
            <a:r>
              <a:rPr lang="ko-KR" altLang="en-US" dirty="0"/>
              <a:t>수행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632520" y="1124744"/>
            <a:ext cx="2772308" cy="10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43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02" y="44624"/>
            <a:ext cx="2115497" cy="318924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추진 내역 및 범위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273000" y="505223"/>
            <a:ext cx="9360000" cy="318924"/>
          </a:xfrm>
        </p:spPr>
        <p:txBody>
          <a:bodyPr/>
          <a:lstStyle/>
          <a:p>
            <a:r>
              <a:rPr lang="ko-KR" altLang="en-US" dirty="0" smtClean="0"/>
              <a:t>게임 개발의 최초 프로젝트임을 감안하여 개발 교육을 위주로 </a:t>
            </a:r>
            <a:r>
              <a:rPr lang="en-US" altLang="ko-KR" dirty="0" smtClean="0"/>
              <a:t>Simple </a:t>
            </a:r>
            <a:r>
              <a:rPr lang="ko-KR" altLang="en-US" dirty="0" smtClean="0"/>
              <a:t>한 게임을 개발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8423" y="1808820"/>
            <a:ext cx="1077786" cy="349702"/>
          </a:xfrm>
          <a:prstGeom prst="rect">
            <a:avLst/>
          </a:prstGeom>
        </p:spPr>
        <p:txBody>
          <a:bodyPr wrap="none" lIns="36000" tIns="36000" rIns="36000" bIns="36000" rtlCol="0">
            <a:spAutoFit/>
          </a:bodyPr>
          <a:lstStyle/>
          <a:p>
            <a:pPr algn="ctr" latinLnBrk="0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추진 내역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632520" y="2204749"/>
            <a:ext cx="3944112" cy="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67662" y="1808935"/>
            <a:ext cx="1077786" cy="349702"/>
          </a:xfrm>
          <a:prstGeom prst="rect">
            <a:avLst/>
          </a:prstGeom>
        </p:spPr>
        <p:txBody>
          <a:bodyPr wrap="none" lIns="36000" tIns="36000" rIns="36000" bIns="36000" rtlCol="0">
            <a:spAutoFit/>
          </a:bodyPr>
          <a:lstStyle/>
          <a:p>
            <a:pPr algn="ctr" latinLnBrk="0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추진 범위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5235615" y="2204864"/>
            <a:ext cx="39298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904016" y="1916832"/>
            <a:ext cx="0" cy="342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>
            <a:spLocks noChangeArrowheads="1"/>
          </p:cNvSpPr>
          <p:nvPr/>
        </p:nvSpPr>
        <p:spPr bwMode="auto">
          <a:xfrm>
            <a:off x="646779" y="2493096"/>
            <a:ext cx="30295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 anchor="ctr">
            <a:normAutofit/>
          </a:bodyPr>
          <a:lstStyle/>
          <a:p>
            <a:pPr algn="ctr" defTabSz="8636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44" name="직사각형 43"/>
          <p:cNvSpPr>
            <a:spLocks noChangeArrowheads="1"/>
          </p:cNvSpPr>
          <p:nvPr/>
        </p:nvSpPr>
        <p:spPr bwMode="auto">
          <a:xfrm>
            <a:off x="646779" y="3897252"/>
            <a:ext cx="302952" cy="3323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 anchor="ctr">
            <a:normAutofit/>
          </a:bodyPr>
          <a:lstStyle/>
          <a:p>
            <a:pPr algn="ctr" defTabSz="8636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46" name="Rectangl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6779" y="2493096"/>
            <a:ext cx="3929853" cy="1248104"/>
          </a:xfrm>
          <a:prstGeom prst="rect">
            <a:avLst/>
          </a:prstGeom>
          <a:noFill/>
          <a:ln w="190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432000" tIns="180000" rIns="108000" bIns="180000" anchor="ctr"/>
          <a:lstStyle/>
          <a:p>
            <a:pPr lvl="0" latinLnBrk="0">
              <a:spcBef>
                <a:spcPts val="60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Simple 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게임</a:t>
            </a:r>
            <a:endParaRPr lang="en-US" altLang="ko-KR" sz="14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latinLnBrk="0">
              <a:spcBef>
                <a:spcPts val="600"/>
              </a:spcBef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게임 사용자들의 긴 출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퇴근 시간 또는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Killing Time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위한 단순한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한손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조작 가능한 범위의 게임 개발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Rectangle 1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46779" y="3897252"/>
            <a:ext cx="3929853" cy="1439960"/>
          </a:xfrm>
          <a:prstGeom prst="rect">
            <a:avLst/>
          </a:prstGeom>
          <a:noFill/>
          <a:ln w="190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432000" tIns="180000" rIns="108000" bIns="180000" anchor="ctr"/>
          <a:lstStyle/>
          <a:p>
            <a:pPr lvl="0" latinLnBrk="0">
              <a:spcBef>
                <a:spcPts val="60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게임 개발 자료 </a:t>
            </a:r>
            <a:endParaRPr lang="en-US" altLang="ko-KR" sz="14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latinLnBrk="0">
              <a:spcBef>
                <a:spcPts val="600"/>
              </a:spcBef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향후 새로운 게임 개발을 위한 교육자료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개발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자료등을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구축함 </a:t>
            </a:r>
            <a:endParaRPr lang="en-US" altLang="ko-KR" sz="1400" dirty="0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241627" y="2493096"/>
            <a:ext cx="3929853" cy="1248104"/>
            <a:chOff x="5235615" y="1844824"/>
            <a:chExt cx="3929853" cy="1248104"/>
          </a:xfrm>
        </p:grpSpPr>
        <p:sp>
          <p:nvSpPr>
            <p:cNvPr id="49" name="직사각형 48"/>
            <p:cNvSpPr>
              <a:spLocks noChangeArrowheads="1"/>
            </p:cNvSpPr>
            <p:nvPr/>
          </p:nvSpPr>
          <p:spPr bwMode="auto">
            <a:xfrm>
              <a:off x="5235615" y="1844824"/>
              <a:ext cx="30295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 defTabSz="8636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12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kumimoji="1" lang="en-US" altLang="ko-KR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Rectangle 1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35615" y="1844824"/>
              <a:ext cx="3929853" cy="1248104"/>
            </a:xfrm>
            <a:prstGeom prst="rect">
              <a:avLst/>
            </a:prstGeom>
            <a:noFill/>
            <a:ln w="190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square" lIns="432000" tIns="180000" rIns="108000" bIns="180000" anchor="ctr"/>
            <a:lstStyle/>
            <a:p>
              <a:pPr lvl="0" latinLnBrk="0">
                <a:spcBef>
                  <a:spcPts val="600"/>
                </a:spcBef>
              </a:pPr>
              <a:r>
                <a:rPr lang="ko-KR" altLang="en-US" sz="14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교육 범위</a:t>
              </a:r>
              <a:endParaRPr lang="en-US" altLang="ko-KR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lvl="0" latinLnBrk="0">
                <a:spcBef>
                  <a:spcPts val="600"/>
                </a:spcBef>
              </a:pP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</a:rPr>
                <a:t> 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</a:rPr>
                <a:t>Unity 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</a:rPr>
                <a:t>게임 엔진 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</a:rPr>
                <a:t>2D</a:t>
              </a:r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</a:rPr>
                <a:t>위주 교육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endParaRPr>
            </a:p>
            <a:p>
              <a:pPr lvl="0" latinLnBrk="0">
                <a:spcBef>
                  <a:spcPts val="600"/>
                </a:spcBef>
              </a:pP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</a:rPr>
                <a:t> 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</a:rPr>
                <a:t>C#</a:t>
              </a:r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</a:rPr>
                <a:t>을 통한 기초적인 게임 개발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235614" y="3861248"/>
            <a:ext cx="3929853" cy="1475964"/>
            <a:chOff x="5235615" y="4077172"/>
            <a:chExt cx="3929853" cy="1475964"/>
          </a:xfrm>
        </p:grpSpPr>
        <p:sp>
          <p:nvSpPr>
            <p:cNvPr id="22" name="직사각형 21"/>
            <p:cNvSpPr>
              <a:spLocks noChangeArrowheads="1"/>
            </p:cNvSpPr>
            <p:nvPr/>
          </p:nvSpPr>
          <p:spPr bwMode="auto">
            <a:xfrm>
              <a:off x="5235615" y="4077172"/>
              <a:ext cx="30295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 defTabSz="8636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12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kumimoji="1" lang="en-US" altLang="ko-KR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Rectangle 1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235615" y="4077172"/>
              <a:ext cx="3929853" cy="1475964"/>
            </a:xfrm>
            <a:prstGeom prst="rect">
              <a:avLst/>
            </a:prstGeom>
            <a:noFill/>
            <a:ln w="190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square" lIns="432000" tIns="180000" rIns="108000" bIns="180000" anchor="ctr"/>
            <a:lstStyle/>
            <a:p>
              <a:pPr lvl="0" latinLnBrk="0">
                <a:spcBef>
                  <a:spcPts val="600"/>
                </a:spcBef>
              </a:pPr>
              <a:r>
                <a:rPr lang="en-US" altLang="ko-KR" sz="14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Output</a:t>
              </a:r>
              <a:endPara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1450" lvl="0" indent="-171450" latinLnBrk="0">
                <a:spcBef>
                  <a:spcPts val="600"/>
                </a:spcBef>
                <a:buFont typeface="Wingdings" pitchFamily="2" charset="2"/>
                <a:buChar char="Ø"/>
              </a:pP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Android </a:t>
              </a:r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운영 체계에서 </a:t>
              </a:r>
              <a:r>
                <a:rPr lang="ko-KR" altLang="en-US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사용가능한</a:t>
              </a:r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게임을 개발하고 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Play Store</a:t>
              </a:r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에 배포</a:t>
              </a:r>
              <a:endPara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1450" lvl="0" indent="-171450" latinLnBrk="0">
                <a:spcBef>
                  <a:spcPts val="600"/>
                </a:spcBef>
                <a:buFont typeface="Wingdings" pitchFamily="2" charset="2"/>
                <a:buChar char="Ø"/>
              </a:pPr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게임 </a:t>
              </a:r>
              <a:r>
                <a:rPr lang="ko-KR" altLang="en-US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수행시</a:t>
              </a:r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광고 노출 기능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86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02" y="57089"/>
            <a:ext cx="2176411" cy="318924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시스템 개발 구성도</a:t>
            </a:r>
            <a:endParaRPr lang="ko-KR" altLang="en-US" dirty="0"/>
          </a:p>
        </p:txBody>
      </p:sp>
      <p:sp>
        <p:nvSpPr>
          <p:cNvPr id="264" name="Rectangle 80"/>
          <p:cNvSpPr>
            <a:spLocks noChangeArrowheads="1"/>
          </p:cNvSpPr>
          <p:nvPr/>
        </p:nvSpPr>
        <p:spPr bwMode="auto">
          <a:xfrm>
            <a:off x="704528" y="1196752"/>
            <a:ext cx="5436603" cy="3888432"/>
          </a:xfrm>
          <a:prstGeom prst="rect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lIns="288000" tIns="52678" rIns="90000" bIns="52678" anchor="ctr"/>
          <a:lstStyle>
            <a:lvl1pPr defTabSz="1052513">
              <a:defRPr kumimoji="1" sz="17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1052513">
              <a:defRPr kumimoji="1" sz="17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1052513">
              <a:defRPr kumimoji="1" sz="17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1052513">
              <a:defRPr kumimoji="1" sz="17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1052513">
              <a:defRPr kumimoji="1" sz="17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052513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052513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052513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052513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1000" smtClean="0">
              <a:solidFill>
                <a:srgbClr val="FFFFFF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488" name="양쪽 모서리가 둥근 사각형 487"/>
          <p:cNvSpPr/>
          <p:nvPr/>
        </p:nvSpPr>
        <p:spPr>
          <a:xfrm>
            <a:off x="710359" y="990482"/>
            <a:ext cx="5436604" cy="333170"/>
          </a:xfrm>
          <a:prstGeom prst="round2SameRect">
            <a:avLst/>
          </a:prstGeom>
          <a:solidFill>
            <a:srgbClr val="FF0000"/>
          </a:solidFill>
          <a:ln w="9525" algn="ctr">
            <a:solidFill>
              <a:srgbClr val="1F497D">
                <a:lumMod val="60000"/>
                <a:lumOff val="40000"/>
              </a:srgbClr>
            </a:solidFill>
            <a:round/>
            <a:headEnd/>
            <a:tailEnd/>
          </a:ln>
        </p:spPr>
        <p:txBody>
          <a:bodyPr wrap="none" lIns="0" tIns="36000" rIns="0" bIns="36000" anchor="ctr"/>
          <a:lstStyle/>
          <a:p>
            <a:pPr lvl="0" algn="ctr" latinLnBrk="0">
              <a:defRPr/>
            </a:pPr>
            <a:r>
              <a:rPr lang="en-US" altLang="ko-KR" sz="1100" b="1" kern="0" dirty="0" err="1">
                <a:solidFill>
                  <a:srgbClr val="FFFFFF"/>
                </a:solidFill>
                <a:latin typeface="+mj-ea"/>
              </a:rPr>
              <a:t>RunAway</a:t>
            </a:r>
            <a:r>
              <a:rPr lang="en-US" altLang="ko-KR" sz="1100" b="1" kern="0" dirty="0">
                <a:solidFill>
                  <a:srgbClr val="FFFFFF"/>
                </a:solidFill>
                <a:latin typeface="+mj-ea"/>
              </a:rPr>
              <a:t>-SGKT</a:t>
            </a:r>
            <a:endParaRPr lang="ko-KR" altLang="en-US" sz="1100" b="1" kern="0" dirty="0">
              <a:solidFill>
                <a:srgbClr val="FFFFFF"/>
              </a:solidFill>
              <a:latin typeface="+mj-ea"/>
            </a:endParaRPr>
          </a:p>
        </p:txBody>
      </p:sp>
      <p:sp>
        <p:nvSpPr>
          <p:cNvPr id="518" name="모서리가 둥근 직사각형 517"/>
          <p:cNvSpPr/>
          <p:nvPr/>
        </p:nvSpPr>
        <p:spPr bwMode="auto">
          <a:xfrm>
            <a:off x="812539" y="1364905"/>
            <a:ext cx="5184577" cy="2423341"/>
          </a:xfrm>
          <a:prstGeom prst="roundRect">
            <a:avLst>
              <a:gd name="adj" fmla="val 11926"/>
            </a:avLst>
          </a:prstGeom>
          <a:solidFill>
            <a:srgbClr val="FFFFFF"/>
          </a:solidFill>
          <a:ln w="25400" cap="flat" cmpd="sng" algn="ctr">
            <a:solidFill>
              <a:srgbClr val="FFFFFF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27" name="모서리가 둥근 직사각형 41"/>
          <p:cNvSpPr>
            <a:spLocks noChangeArrowheads="1"/>
          </p:cNvSpPr>
          <p:nvPr/>
        </p:nvSpPr>
        <p:spPr bwMode="auto">
          <a:xfrm>
            <a:off x="2616640" y="1822232"/>
            <a:ext cx="1403859" cy="531371"/>
          </a:xfrm>
          <a:prstGeom prst="roundRect">
            <a:avLst>
              <a:gd name="adj" fmla="val 650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  <a:latin typeface="+mn-ea"/>
              </a:rPr>
              <a:t>GameObject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0" name="모서리가 둥근 직사각형 41"/>
          <p:cNvSpPr>
            <a:spLocks noChangeArrowheads="1"/>
          </p:cNvSpPr>
          <p:nvPr/>
        </p:nvSpPr>
        <p:spPr bwMode="auto">
          <a:xfrm>
            <a:off x="704527" y="3829499"/>
            <a:ext cx="5436604" cy="525566"/>
          </a:xfrm>
          <a:prstGeom prst="roundRect">
            <a:avLst>
              <a:gd name="adj" fmla="val 650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C#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스크립트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2" name="모서리가 둥근 직사각형 41"/>
          <p:cNvSpPr>
            <a:spLocks noChangeArrowheads="1"/>
          </p:cNvSpPr>
          <p:nvPr/>
        </p:nvSpPr>
        <p:spPr bwMode="auto">
          <a:xfrm>
            <a:off x="695823" y="4396318"/>
            <a:ext cx="5445308" cy="630557"/>
          </a:xfrm>
          <a:prstGeom prst="roundRect">
            <a:avLst>
              <a:gd name="adj" fmla="val 650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Unity Ads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Pacakge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/ Google </a:t>
            </a:r>
            <a:r>
              <a:rPr lang="ko-KR" altLang="en-US" sz="1600" b="1" dirty="0">
                <a:solidFill>
                  <a:schemeClr val="tx1"/>
                </a:solidFill>
              </a:rPr>
              <a:t>모바일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광고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SDK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3" name="양쪽 모서리가 둥근 사각형 532"/>
          <p:cNvSpPr/>
          <p:nvPr/>
        </p:nvSpPr>
        <p:spPr>
          <a:xfrm>
            <a:off x="803834" y="1317521"/>
            <a:ext cx="5193281" cy="302579"/>
          </a:xfrm>
          <a:prstGeom prst="round2SameRect">
            <a:avLst/>
          </a:prstGeom>
          <a:solidFill>
            <a:srgbClr val="142343"/>
          </a:solidFill>
          <a:ln w="9525" algn="ctr">
            <a:solidFill>
              <a:srgbClr val="1F497D">
                <a:lumMod val="60000"/>
                <a:lumOff val="40000"/>
              </a:srgbClr>
            </a:solidFill>
            <a:round/>
            <a:headEnd/>
            <a:tailEnd/>
          </a:ln>
        </p:spPr>
        <p:txBody>
          <a:bodyPr wrap="none" lIns="0" tIns="36000" rIns="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kern="0" dirty="0" err="1" smtClean="0">
                <a:solidFill>
                  <a:srgbClr val="FFFFFF"/>
                </a:solidFill>
                <a:latin typeface="+mj-ea"/>
                <a:ea typeface="+mj-ea"/>
              </a:rPr>
              <a:t>유니티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58" name="모서리가 둥근 직사각형 41"/>
          <p:cNvSpPr>
            <a:spLocks noChangeArrowheads="1"/>
          </p:cNvSpPr>
          <p:nvPr/>
        </p:nvSpPr>
        <p:spPr bwMode="auto">
          <a:xfrm>
            <a:off x="1790590" y="2434128"/>
            <a:ext cx="1403859" cy="596774"/>
          </a:xfrm>
          <a:prstGeom prst="roundRect">
            <a:avLst>
              <a:gd name="adj" fmla="val 650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Design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9" name="모서리가 둥근 직사각형 41"/>
          <p:cNvSpPr>
            <a:spLocks noChangeArrowheads="1"/>
          </p:cNvSpPr>
          <p:nvPr/>
        </p:nvSpPr>
        <p:spPr bwMode="auto">
          <a:xfrm>
            <a:off x="3440832" y="2470129"/>
            <a:ext cx="1403859" cy="560773"/>
          </a:xfrm>
          <a:prstGeom prst="roundRect">
            <a:avLst>
              <a:gd name="adj" fmla="val 650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Resource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0" name="모서리가 둥근 직사각형 41"/>
          <p:cNvSpPr>
            <a:spLocks noChangeArrowheads="1"/>
          </p:cNvSpPr>
          <p:nvPr/>
        </p:nvSpPr>
        <p:spPr bwMode="auto">
          <a:xfrm>
            <a:off x="4268924" y="1822232"/>
            <a:ext cx="1403859" cy="531371"/>
          </a:xfrm>
          <a:prstGeom prst="roundRect">
            <a:avLst>
              <a:gd name="adj" fmla="val 650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Animator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1" name="모서리가 둥근 직사각형 41"/>
          <p:cNvSpPr>
            <a:spLocks noChangeArrowheads="1"/>
          </p:cNvSpPr>
          <p:nvPr/>
        </p:nvSpPr>
        <p:spPr bwMode="auto">
          <a:xfrm>
            <a:off x="2667646" y="3091845"/>
            <a:ext cx="1403859" cy="661868"/>
          </a:xfrm>
          <a:prstGeom prst="roundRect">
            <a:avLst>
              <a:gd name="adj" fmla="val 650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UI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2" name="모서리가 둥근 직사각형 41"/>
          <p:cNvSpPr>
            <a:spLocks noChangeArrowheads="1"/>
          </p:cNvSpPr>
          <p:nvPr/>
        </p:nvSpPr>
        <p:spPr bwMode="auto">
          <a:xfrm>
            <a:off x="964355" y="1822232"/>
            <a:ext cx="1403859" cy="531371"/>
          </a:xfrm>
          <a:prstGeom prst="roundRect">
            <a:avLst>
              <a:gd name="adj" fmla="val 650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Scene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5" name="양쪽 모서리가 둥근 사각형 164"/>
          <p:cNvSpPr/>
          <p:nvPr/>
        </p:nvSpPr>
        <p:spPr>
          <a:xfrm>
            <a:off x="1970246" y="5171667"/>
            <a:ext cx="4212468" cy="1026025"/>
          </a:xfrm>
          <a:prstGeom prst="round2SameRect">
            <a:avLst/>
          </a:prstGeom>
          <a:solidFill>
            <a:srgbClr val="142343"/>
          </a:solidFill>
          <a:ln w="9525" algn="ctr">
            <a:solidFill>
              <a:srgbClr val="1F497D">
                <a:lumMod val="60000"/>
                <a:lumOff val="40000"/>
              </a:srgbClr>
            </a:solidFill>
            <a:round/>
            <a:headEnd/>
            <a:tailEnd/>
          </a:ln>
        </p:spPr>
        <p:txBody>
          <a:bodyPr wrap="none" lIns="0" tIns="36000" rIns="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kern="0" dirty="0" smtClean="0">
                <a:solidFill>
                  <a:srgbClr val="FFFFFF"/>
                </a:solidFill>
                <a:latin typeface="+mj-ea"/>
                <a:ea typeface="+mj-ea"/>
              </a:rPr>
              <a:t>Unity Editor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66" name="모서리가 둥근 직사각형 41"/>
          <p:cNvSpPr>
            <a:spLocks noChangeArrowheads="1"/>
          </p:cNvSpPr>
          <p:nvPr/>
        </p:nvSpPr>
        <p:spPr bwMode="auto">
          <a:xfrm>
            <a:off x="6501172" y="3629018"/>
            <a:ext cx="2505280" cy="926528"/>
          </a:xfrm>
          <a:prstGeom prst="roundRect">
            <a:avLst>
              <a:gd name="adj" fmla="val 6509"/>
            </a:avLst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Visual Studio C#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7" name="모서리가 둥근 직사각형 41"/>
          <p:cNvSpPr>
            <a:spLocks noChangeArrowheads="1"/>
          </p:cNvSpPr>
          <p:nvPr/>
        </p:nvSpPr>
        <p:spPr bwMode="auto">
          <a:xfrm>
            <a:off x="6490361" y="2426543"/>
            <a:ext cx="2505280" cy="926528"/>
          </a:xfrm>
          <a:prstGeom prst="roundRect">
            <a:avLst>
              <a:gd name="adj" fmla="val 6509"/>
            </a:avLst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JDK 1.8 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8" name="모서리가 둥근 직사각형 41"/>
          <p:cNvSpPr>
            <a:spLocks noChangeArrowheads="1"/>
          </p:cNvSpPr>
          <p:nvPr/>
        </p:nvSpPr>
        <p:spPr bwMode="auto">
          <a:xfrm>
            <a:off x="6501172" y="1308401"/>
            <a:ext cx="2505279" cy="926528"/>
          </a:xfrm>
          <a:prstGeom prst="roundRect">
            <a:avLst>
              <a:gd name="adj" fmla="val 6509"/>
            </a:avLst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Android Studio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9" name="양쪽 모서리가 둥근 사각형 168"/>
          <p:cNvSpPr/>
          <p:nvPr/>
        </p:nvSpPr>
        <p:spPr>
          <a:xfrm>
            <a:off x="698835" y="5171667"/>
            <a:ext cx="1071803" cy="1026025"/>
          </a:xfrm>
          <a:prstGeom prst="round2SameRect">
            <a:avLst/>
          </a:prstGeom>
          <a:solidFill>
            <a:srgbClr val="142343"/>
          </a:solidFill>
          <a:ln w="9525" algn="ctr">
            <a:solidFill>
              <a:srgbClr val="1F497D">
                <a:lumMod val="60000"/>
                <a:lumOff val="40000"/>
              </a:srgbClr>
            </a:solidFill>
            <a:round/>
            <a:headEnd/>
            <a:tailEnd/>
          </a:ln>
        </p:spPr>
        <p:txBody>
          <a:bodyPr wrap="none" lIns="0" tIns="36000" rIns="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kern="0" dirty="0" smtClean="0">
                <a:solidFill>
                  <a:srgbClr val="FFFFFF"/>
                </a:solidFill>
                <a:latin typeface="+mj-ea"/>
                <a:ea typeface="+mj-ea"/>
              </a:rPr>
              <a:t>Unity Hub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70" name="모서리가 둥근 직사각형 41"/>
          <p:cNvSpPr>
            <a:spLocks noChangeArrowheads="1"/>
          </p:cNvSpPr>
          <p:nvPr/>
        </p:nvSpPr>
        <p:spPr bwMode="auto">
          <a:xfrm>
            <a:off x="6681192" y="5273381"/>
            <a:ext cx="1044116" cy="926528"/>
          </a:xfrm>
          <a:prstGeom prst="roundRect">
            <a:avLst>
              <a:gd name="adj" fmla="val 6509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SVN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1" name="모서리가 둥근 직사각형 41"/>
          <p:cNvSpPr>
            <a:spLocks noChangeArrowheads="1"/>
          </p:cNvSpPr>
          <p:nvPr/>
        </p:nvSpPr>
        <p:spPr bwMode="auto">
          <a:xfrm>
            <a:off x="7951525" y="5269398"/>
            <a:ext cx="1044116" cy="926528"/>
          </a:xfrm>
          <a:prstGeom prst="roundRect">
            <a:avLst>
              <a:gd name="adj" fmla="val 6509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  <a:latin typeface="+mn-ea"/>
              </a:rPr>
              <a:t>Git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hub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947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273001" y="57089"/>
            <a:ext cx="1283538" cy="318924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수행 일정</a:t>
            </a:r>
            <a:endParaRPr lang="ko-KR" altLang="en-US" dirty="0"/>
          </a:p>
        </p:txBody>
      </p:sp>
      <p:graphicFrame>
        <p:nvGraphicFramePr>
          <p:cNvPr id="55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525856"/>
              </p:ext>
            </p:extLst>
          </p:nvPr>
        </p:nvGraphicFramePr>
        <p:xfrm>
          <a:off x="453505" y="1052736"/>
          <a:ext cx="8999995" cy="5078502"/>
        </p:xfrm>
        <a:graphic>
          <a:graphicData uri="http://schemas.openxmlformats.org/drawingml/2006/table">
            <a:tbl>
              <a:tblPr/>
              <a:tblGrid>
                <a:gridCol w="738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9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9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09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9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09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09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09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09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09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09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09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09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097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097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097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097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097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097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35314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9850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업무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 latinLnBrk="0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Week</a:t>
                      </a:r>
                    </a:p>
                    <a:p>
                      <a:pPr algn="ctr" fontAlgn="ctr" latinLnBrk="0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Week</a:t>
                      </a:r>
                    </a:p>
                    <a:p>
                      <a:pPr algn="ctr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 latinLnBrk="0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Week</a:t>
                      </a:r>
                    </a:p>
                    <a:p>
                      <a:pPr algn="ctr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 latinLnBrk="0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Week</a:t>
                      </a:r>
                    </a:p>
                    <a:p>
                      <a:pPr algn="ctr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 latinLnBrk="0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Week</a:t>
                      </a:r>
                    </a:p>
                    <a:p>
                      <a:pPr algn="ctr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Week</a:t>
                      </a:r>
                    </a:p>
                    <a:p>
                      <a:pPr algn="ctr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Week</a:t>
                      </a:r>
                    </a:p>
                    <a:p>
                      <a:pPr algn="ctr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7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Week</a:t>
                      </a:r>
                    </a:p>
                    <a:p>
                      <a:pPr algn="ctr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8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Week</a:t>
                      </a:r>
                    </a:p>
                    <a:p>
                      <a:pPr algn="ctr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Week</a:t>
                      </a:r>
                    </a:p>
                    <a:p>
                      <a:pPr algn="ctr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10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교육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915" marR="8915" marT="89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환경 준비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00"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요건 분석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 및 스토리 보드 설계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시안 및 디자인 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 latinLnBrk="0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00"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및 테스트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객체별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테스트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 latinLnBrk="0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000"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Player Store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 latinLnBrk="0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 latinLnBrk="0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8000">
                <a:tc gridSpan="2"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Miles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tone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915" marR="8915" marT="89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1">
                  <a:txBody>
                    <a:bodyPr/>
                    <a:lstStyle/>
                    <a:p>
                      <a:pPr algn="l" fontAlgn="ctr" latinLnBrk="0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915" marR="8915" marT="891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915" marR="8915" marT="891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915" marR="8915" marT="891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915" marR="8915" marT="891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72" name="TextBox 38"/>
          <p:cNvSpPr txBox="1"/>
          <p:nvPr/>
        </p:nvSpPr>
        <p:spPr>
          <a:xfrm>
            <a:off x="6903812" y="5718368"/>
            <a:ext cx="585664" cy="226591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rtlCol="0">
            <a:spAutoFit/>
          </a:bodyPr>
          <a:lstStyle/>
          <a:p>
            <a:pPr algn="ctr" latinLnBrk="0"/>
            <a:r>
              <a:rPr lang="ko-KR" altLang="en-US" sz="1000" b="1" dirty="0" err="1" smtClean="0">
                <a:solidFill>
                  <a:schemeClr val="accent3"/>
                </a:solidFill>
                <a:latin typeface="맑은 고딕" pitchFamily="50" charset="-127"/>
                <a:ea typeface="맑은 고딕" pitchFamily="50" charset="-127"/>
              </a:rPr>
              <a:t>완료보고</a:t>
            </a:r>
            <a:endParaRPr lang="en-US" altLang="ko-KR" sz="1000" b="1" dirty="0" smtClean="0">
              <a:solidFill>
                <a:schemeClr val="accent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38"/>
          <p:cNvSpPr txBox="1"/>
          <p:nvPr/>
        </p:nvSpPr>
        <p:spPr>
          <a:xfrm>
            <a:off x="4910431" y="5718368"/>
            <a:ext cx="842145" cy="226591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rtlCol="0">
            <a:spAutoFit/>
          </a:bodyPr>
          <a:lstStyle/>
          <a:p>
            <a:pPr algn="ctr" latinLnBrk="0"/>
            <a:r>
              <a:rPr lang="ko-KR" altLang="en-US" sz="1000" b="1" dirty="0" smtClean="0">
                <a:solidFill>
                  <a:schemeClr val="accent3"/>
                </a:solidFill>
                <a:latin typeface="맑은 고딕" pitchFamily="50" charset="-127"/>
                <a:ea typeface="맑은 고딕" pitchFamily="50" charset="-127"/>
              </a:rPr>
              <a:t>설계완료보고</a:t>
            </a:r>
            <a:endParaRPr lang="en-US" altLang="ko-KR" sz="1000" b="1" dirty="0" smtClean="0">
              <a:solidFill>
                <a:schemeClr val="accent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38"/>
          <p:cNvSpPr txBox="1"/>
          <p:nvPr/>
        </p:nvSpPr>
        <p:spPr>
          <a:xfrm>
            <a:off x="3467237" y="5718368"/>
            <a:ext cx="585664" cy="226591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rtlCol="0">
            <a:spAutoFit/>
          </a:bodyPr>
          <a:lstStyle/>
          <a:p>
            <a:pPr algn="ctr" latinLnBrk="0"/>
            <a:r>
              <a:rPr lang="ko-KR" altLang="en-US" sz="1000" b="1" dirty="0" err="1" smtClean="0">
                <a:solidFill>
                  <a:schemeClr val="accent3"/>
                </a:solidFill>
                <a:latin typeface="맑은 고딕" pitchFamily="50" charset="-127"/>
                <a:ea typeface="맑은 고딕" pitchFamily="50" charset="-127"/>
              </a:rPr>
              <a:t>착수보고</a:t>
            </a:r>
            <a:endParaRPr lang="en-US" altLang="ko-KR" sz="1000" b="1" dirty="0" smtClean="0">
              <a:solidFill>
                <a:schemeClr val="accent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3283433" y="1628800"/>
            <a:ext cx="953271" cy="186404"/>
          </a:xfrm>
          <a:prstGeom prst="rect">
            <a:avLst/>
          </a:prstGeom>
          <a:solidFill>
            <a:srgbClr val="FF0000"/>
          </a:solidFill>
          <a:ln>
            <a:headEnd/>
            <a:tailEnd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endParaRPr lang="ko-KR" altLang="en-US" sz="1200" b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3760069" y="2087091"/>
            <a:ext cx="476636" cy="213335"/>
          </a:xfrm>
          <a:prstGeom prst="rect">
            <a:avLst/>
          </a:prstGeom>
          <a:solidFill>
            <a:srgbClr val="FF0000"/>
          </a:solidFill>
          <a:ln>
            <a:headEnd/>
            <a:tailEnd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endParaRPr lang="ko-KR" altLang="en-US" sz="1200" b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4236704" y="2572313"/>
            <a:ext cx="476636" cy="213335"/>
          </a:xfrm>
          <a:prstGeom prst="rect">
            <a:avLst/>
          </a:prstGeom>
          <a:solidFill>
            <a:srgbClr val="FF0000"/>
          </a:solidFill>
          <a:ln>
            <a:headEnd/>
            <a:tailEnd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endParaRPr lang="ko-KR" altLang="en-US" sz="1200" b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4714682" y="3057535"/>
            <a:ext cx="476636" cy="213335"/>
          </a:xfrm>
          <a:prstGeom prst="rect">
            <a:avLst/>
          </a:prstGeom>
          <a:solidFill>
            <a:srgbClr val="FF0000"/>
          </a:solidFill>
          <a:ln>
            <a:headEnd/>
            <a:tailEnd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endParaRPr lang="ko-KR" altLang="en-US" sz="1200" b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5190136" y="3542757"/>
            <a:ext cx="1455052" cy="235158"/>
          </a:xfrm>
          <a:prstGeom prst="rect">
            <a:avLst/>
          </a:prstGeom>
          <a:solidFill>
            <a:srgbClr val="FF0000"/>
          </a:solidFill>
          <a:ln>
            <a:headEnd/>
            <a:tailEnd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endParaRPr lang="ko-KR" altLang="en-US" sz="1200" b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6653861" y="4049802"/>
            <a:ext cx="495383" cy="252028"/>
          </a:xfrm>
          <a:prstGeom prst="rect">
            <a:avLst/>
          </a:prstGeom>
          <a:solidFill>
            <a:srgbClr val="FF0000"/>
          </a:solidFill>
          <a:ln>
            <a:headEnd/>
            <a:tailEnd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endParaRPr lang="ko-KR" altLang="en-US" sz="1200" b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7005228" y="4573717"/>
            <a:ext cx="252028" cy="281808"/>
          </a:xfrm>
          <a:prstGeom prst="rect">
            <a:avLst/>
          </a:prstGeom>
          <a:solidFill>
            <a:srgbClr val="FF0000"/>
          </a:solidFill>
          <a:ln>
            <a:headEnd/>
            <a:tailEnd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endParaRPr lang="ko-KR" altLang="en-US" sz="1200" b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7149244" y="5127412"/>
            <a:ext cx="936103" cy="281808"/>
          </a:xfrm>
          <a:prstGeom prst="rect">
            <a:avLst/>
          </a:prstGeom>
          <a:solidFill>
            <a:srgbClr val="FF0000"/>
          </a:solidFill>
          <a:ln>
            <a:headEnd/>
            <a:tailEnd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endParaRPr lang="ko-KR" altLang="en-US" sz="1200" b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91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273001" y="57089"/>
            <a:ext cx="801035" cy="318924"/>
          </a:xfrm>
        </p:spPr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조직</a:t>
            </a:r>
            <a:endParaRPr lang="ko-KR" altLang="en-US" dirty="0"/>
          </a:p>
        </p:txBody>
      </p:sp>
      <p:sp>
        <p:nvSpPr>
          <p:cNvPr id="34" name="Rectangle 85"/>
          <p:cNvSpPr>
            <a:spLocks noChangeArrowheads="1"/>
          </p:cNvSpPr>
          <p:nvPr/>
        </p:nvSpPr>
        <p:spPr bwMode="auto">
          <a:xfrm>
            <a:off x="8013340" y="476672"/>
            <a:ext cx="1511300" cy="330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kumimoji="1" lang="ko-KR" altLang="en-US" sz="1200" b="1" spc="-100" dirty="0">
                <a:solidFill>
                  <a:srgbClr val="2D2D8A">
                    <a:lumMod val="50000"/>
                  </a:srgbClr>
                </a:solidFill>
                <a:latin typeface="Trebuchet MS" pitchFamily="34" charset="0"/>
              </a:rPr>
              <a:t>● 상주 </a:t>
            </a:r>
            <a:r>
              <a:rPr kumimoji="1" lang="en-US" altLang="ko-KR" sz="1200" b="1" spc="-100" dirty="0">
                <a:solidFill>
                  <a:srgbClr val="2D2D8A">
                    <a:lumMod val="50000"/>
                  </a:srgbClr>
                </a:solidFill>
                <a:latin typeface="Trebuchet MS" pitchFamily="34" charset="0"/>
              </a:rPr>
              <a:t>/ </a:t>
            </a:r>
            <a:r>
              <a:rPr kumimoji="1" lang="ko-KR" altLang="en-US" sz="1200" b="1" spc="-100" dirty="0">
                <a:solidFill>
                  <a:srgbClr val="2D2D8A">
                    <a:lumMod val="50000"/>
                  </a:srgbClr>
                </a:solidFill>
                <a:latin typeface="Trebuchet MS" pitchFamily="34" charset="0"/>
              </a:rPr>
              <a:t>◐ </a:t>
            </a:r>
            <a:r>
              <a:rPr kumimoji="1" lang="ko-KR" altLang="en-US" sz="1200" b="1" spc="-100" dirty="0" err="1">
                <a:solidFill>
                  <a:srgbClr val="2D2D8A">
                    <a:lumMod val="50000"/>
                  </a:srgbClr>
                </a:solidFill>
                <a:latin typeface="Trebuchet MS" pitchFamily="34" charset="0"/>
              </a:rPr>
              <a:t>비상주</a:t>
            </a:r>
            <a:endParaRPr kumimoji="1" lang="en-US" altLang="ko-KR" sz="1200" b="1" spc="-100" dirty="0">
              <a:solidFill>
                <a:srgbClr val="2D2D8A">
                  <a:lumMod val="50000"/>
                </a:srgbClr>
              </a:solidFill>
              <a:latin typeface="Trebuchet MS" pitchFamily="34" charset="0"/>
            </a:endParaRPr>
          </a:p>
        </p:txBody>
      </p:sp>
      <p:sp>
        <p:nvSpPr>
          <p:cNvPr id="26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273000" y="505223"/>
            <a:ext cx="6048152" cy="319738"/>
          </a:xfrm>
        </p:spPr>
        <p:txBody>
          <a:bodyPr/>
          <a:lstStyle/>
          <a:p>
            <a:r>
              <a:rPr lang="ko-KR" altLang="en-US" dirty="0" smtClean="0"/>
              <a:t>프로젝트 성공의 가장 중요한 요소 중 하나는 커뮤니케이션이다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1496616" y="3861048"/>
            <a:ext cx="6732000" cy="0"/>
          </a:xfrm>
          <a:prstGeom prst="line">
            <a:avLst/>
          </a:prstGeom>
          <a:noFill/>
          <a:ln w="6350" cap="flat" cmpd="sng" algn="ctr">
            <a:solidFill>
              <a:srgbClr val="808080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41" name="직선 연결선 40"/>
          <p:cNvCxnSpPr/>
          <p:nvPr/>
        </p:nvCxnSpPr>
        <p:spPr>
          <a:xfrm>
            <a:off x="1496616" y="3874096"/>
            <a:ext cx="0" cy="288000"/>
          </a:xfrm>
          <a:prstGeom prst="line">
            <a:avLst/>
          </a:prstGeom>
          <a:noFill/>
          <a:ln w="6350" cap="flat" cmpd="sng" algn="ctr">
            <a:solidFill>
              <a:srgbClr val="808080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42" name="직선 연결선 41"/>
          <p:cNvCxnSpPr/>
          <p:nvPr/>
        </p:nvCxnSpPr>
        <p:spPr>
          <a:xfrm>
            <a:off x="8233926" y="3870324"/>
            <a:ext cx="4166" cy="288000"/>
          </a:xfrm>
          <a:prstGeom prst="line">
            <a:avLst/>
          </a:prstGeom>
          <a:noFill/>
          <a:ln w="6350" cap="flat" cmpd="sng" algn="ctr">
            <a:solidFill>
              <a:srgbClr val="808080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45" name="직선 연결선 44"/>
          <p:cNvCxnSpPr/>
          <p:nvPr/>
        </p:nvCxnSpPr>
        <p:spPr>
          <a:xfrm>
            <a:off x="4874661" y="3100840"/>
            <a:ext cx="8467" cy="1048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874661" y="1304736"/>
            <a:ext cx="0" cy="11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770226"/>
              </p:ext>
            </p:extLst>
          </p:nvPr>
        </p:nvGraphicFramePr>
        <p:xfrm>
          <a:off x="3497923" y="1216722"/>
          <a:ext cx="2577363" cy="520090"/>
        </p:xfrm>
        <a:graphic>
          <a:graphicData uri="http://schemas.openxmlformats.org/drawingml/2006/table">
            <a:tbl>
              <a:tblPr/>
              <a:tblGrid>
                <a:gridCol w="525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09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임원</a:t>
                      </a:r>
                    </a:p>
                  </a:txBody>
                  <a:tcPr marL="86508" marR="86508" marT="42394" marB="423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1" spc="-1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rebuchet MS" pitchFamily="34" charset="0"/>
                          <a:ea typeface="맑은 고딕" pitchFamily="50" charset="-127"/>
                        </a:rPr>
                        <a:t>◐ 방석호 이사</a:t>
                      </a:r>
                      <a:endParaRPr kumimoji="0" lang="ko-KR" altLang="en-US" sz="1100" b="1" kern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86508" marR="86508" marT="42394" marB="423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95241"/>
              </p:ext>
            </p:extLst>
          </p:nvPr>
        </p:nvGraphicFramePr>
        <p:xfrm>
          <a:off x="3497923" y="2580750"/>
          <a:ext cx="2577363" cy="520090"/>
        </p:xfrm>
        <a:graphic>
          <a:graphicData uri="http://schemas.openxmlformats.org/drawingml/2006/table">
            <a:tbl>
              <a:tblPr/>
              <a:tblGrid>
                <a:gridCol w="525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09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6508" marR="86508" marT="42394" marB="423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1" lang="ko-KR" altLang="en-US" sz="1100" b="1" spc="-100" dirty="0" smtClean="0">
                          <a:solidFill>
                            <a:srgbClr val="2D2D8A">
                              <a:lumMod val="50000"/>
                            </a:srgbClr>
                          </a:solidFill>
                          <a:latin typeface="Trebuchet MS" pitchFamily="34" charset="0"/>
                        </a:rPr>
                        <a:t>●</a:t>
                      </a:r>
                      <a:r>
                        <a:rPr lang="ko-KR" altLang="en-US" sz="1100" b="1" spc="-1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rebuchet MS" pitchFamily="34" charset="0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="1" spc="-1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rebuchet MS" pitchFamily="34" charset="0"/>
                          <a:ea typeface="맑은 고딕" pitchFamily="50" charset="-127"/>
                        </a:rPr>
                        <a:t>노경휘</a:t>
                      </a:r>
                      <a:endParaRPr kumimoji="0" lang="ko-KR" altLang="en-US" sz="1100" b="1" kern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86508" marR="86508" marT="42394" marB="423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388906"/>
              </p:ext>
            </p:extLst>
          </p:nvPr>
        </p:nvGraphicFramePr>
        <p:xfrm>
          <a:off x="322660" y="4221088"/>
          <a:ext cx="2577363" cy="520090"/>
        </p:xfrm>
        <a:graphic>
          <a:graphicData uri="http://schemas.openxmlformats.org/drawingml/2006/table">
            <a:tbl>
              <a:tblPr/>
              <a:tblGrid>
                <a:gridCol w="784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09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</a:t>
                      </a:r>
                    </a:p>
                  </a:txBody>
                  <a:tcPr marL="86508" marR="86508" marT="42394" marB="423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1" lang="ko-KR" altLang="en-US" sz="1100" b="1" spc="-100" dirty="0" smtClean="0">
                          <a:solidFill>
                            <a:srgbClr val="2D2D8A">
                              <a:lumMod val="50000"/>
                            </a:srgbClr>
                          </a:solidFill>
                          <a:latin typeface="Trebuchet MS" pitchFamily="34" charset="0"/>
                        </a:rPr>
                        <a:t>●</a:t>
                      </a:r>
                      <a:r>
                        <a:rPr lang="ko-KR" altLang="en-US" sz="1100" b="1" spc="-1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rebuchet MS" pitchFamily="34" charset="0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100" b="1" spc="-1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rebuchet MS" pitchFamily="34" charset="0"/>
                          <a:ea typeface="맑은 고딕" pitchFamily="50" charset="-127"/>
                        </a:rPr>
                        <a:t>TBD</a:t>
                      </a:r>
                      <a:endParaRPr kumimoji="0" lang="ko-KR" altLang="en-US" sz="1100" b="1" kern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86508" marR="86508" marT="42394" marB="423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974114"/>
              </p:ext>
            </p:extLst>
          </p:nvPr>
        </p:nvGraphicFramePr>
        <p:xfrm>
          <a:off x="3573934" y="4221088"/>
          <a:ext cx="2577363" cy="520090"/>
        </p:xfrm>
        <a:graphic>
          <a:graphicData uri="http://schemas.openxmlformats.org/drawingml/2006/table">
            <a:tbl>
              <a:tblPr/>
              <a:tblGrid>
                <a:gridCol w="784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09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디자인</a:t>
                      </a:r>
                    </a:p>
                  </a:txBody>
                  <a:tcPr marL="86508" marR="86508" marT="42394" marB="423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1" lang="ko-KR" altLang="en-US" sz="1100" b="1" spc="-100" dirty="0" smtClean="0">
                          <a:solidFill>
                            <a:srgbClr val="2D2D8A">
                              <a:lumMod val="50000"/>
                            </a:srgbClr>
                          </a:solidFill>
                          <a:latin typeface="Trebuchet MS" pitchFamily="34" charset="0"/>
                        </a:rPr>
                        <a:t>●</a:t>
                      </a:r>
                      <a:r>
                        <a:rPr lang="ko-KR" altLang="en-US" sz="1100" b="1" spc="-1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rebuchet MS" pitchFamily="34" charset="0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100" b="1" spc="-1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rebuchet MS" pitchFamily="34" charset="0"/>
                          <a:ea typeface="맑은 고딕" pitchFamily="50" charset="-127"/>
                        </a:rPr>
                        <a:t>TBD</a:t>
                      </a:r>
                      <a:endParaRPr kumimoji="0" lang="ko-KR" altLang="en-US" sz="1100" b="1" kern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86508" marR="86508" marT="42394" marB="423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350960"/>
              </p:ext>
            </p:extLst>
          </p:nvPr>
        </p:nvGraphicFramePr>
        <p:xfrm>
          <a:off x="6825208" y="4221088"/>
          <a:ext cx="2577363" cy="520090"/>
        </p:xfrm>
        <a:graphic>
          <a:graphicData uri="http://schemas.openxmlformats.org/drawingml/2006/table">
            <a:tbl>
              <a:tblPr/>
              <a:tblGrid>
                <a:gridCol w="784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09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</a:p>
                  </a:txBody>
                  <a:tcPr marL="86508" marR="86508" marT="42394" marB="423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1" lang="ko-KR" altLang="en-US" sz="1100" b="1" spc="-100" dirty="0" smtClean="0">
                          <a:solidFill>
                            <a:srgbClr val="2D2D8A">
                              <a:lumMod val="50000"/>
                            </a:srgbClr>
                          </a:solidFill>
                          <a:latin typeface="Trebuchet MS" pitchFamily="34" charset="0"/>
                        </a:rPr>
                        <a:t>●</a:t>
                      </a:r>
                      <a:r>
                        <a:rPr lang="ko-KR" altLang="en-US" sz="1100" b="1" spc="-1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rebuchet MS" pitchFamily="34" charset="0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100" b="1" spc="-1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rebuchet MS" pitchFamily="34" charset="0"/>
                          <a:ea typeface="맑은 고딕" pitchFamily="50" charset="-127"/>
                        </a:rPr>
                        <a:t>TBD</a:t>
                      </a:r>
                      <a:endParaRPr kumimoji="0" lang="ko-KR" altLang="en-US" sz="1100" b="1" kern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86508" marR="86508" marT="42394" marB="4239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39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273001" y="57089"/>
            <a:ext cx="1766043" cy="318924"/>
          </a:xfrm>
        </p:spPr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개발 세부 내역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273000" y="505223"/>
            <a:ext cx="9360000" cy="318924"/>
          </a:xfrm>
        </p:spPr>
        <p:txBody>
          <a:bodyPr/>
          <a:lstStyle/>
          <a:p>
            <a:r>
              <a:rPr lang="ko-KR" altLang="en-US" dirty="0" smtClean="0"/>
              <a:t>모바일 사용자들의 </a:t>
            </a:r>
            <a:r>
              <a:rPr lang="ko-KR" altLang="en-US" dirty="0" err="1" smtClean="0"/>
              <a:t>출퇴근시</a:t>
            </a:r>
            <a:r>
              <a:rPr lang="ko-KR" altLang="en-US" dirty="0" smtClean="0"/>
              <a:t> 대중교통에서의 무료함을 달랠 목적의 게임 개발</a:t>
            </a:r>
            <a:endParaRPr lang="en-US" altLang="ko-KR" dirty="0" smtClean="0"/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492535" y="790456"/>
            <a:ext cx="3343435" cy="318924"/>
          </a:xfrm>
          <a:prstGeom prst="rect">
            <a:avLst/>
          </a:prstGeom>
        </p:spPr>
        <p:txBody>
          <a:bodyPr wrap="square" lIns="72000" tIns="36000" rIns="72000" bIns="36000">
            <a:spAutoFit/>
          </a:bodyPr>
          <a:lstStyle>
            <a:lvl1pPr indent="0" latinLnBrk="0">
              <a:spcBef>
                <a:spcPct val="20000"/>
              </a:spcBef>
              <a:buSzPct val="70000"/>
              <a:buFontTx/>
              <a:buNone/>
              <a:defRPr kumimoji="1" lang="ko-KR" altLang="en-US" sz="1600" b="1" baseline="0">
                <a:latin typeface="Arial" pitchFamily="34" charset="0"/>
                <a:ea typeface="HY헤드라인M" pitchFamily="18" charset="-127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lang="ko-KR" altLang="en-US" sz="1100" smtClean="0"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lang="ko-KR" altLang="en-US" sz="1000" smtClean="0"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lang="ko-KR" altLang="en-US" sz="900" smtClean="0">
                <a:latin typeface="맑은 고딕" pitchFamily="50" charset="-127"/>
                <a:ea typeface="맑은 고딕" pitchFamily="50" charset="-127"/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kumimoji="1" lang="ko-KR" altLang="en-US" sz="1400">
                <a:ea typeface="돋움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7-1 </a:t>
            </a:r>
            <a:r>
              <a:rPr lang="en-US" altLang="ko-KR" dirty="0" smtClean="0"/>
              <a:t>Story </a:t>
            </a:r>
            <a:r>
              <a:rPr lang="ko-KR" altLang="en-US" dirty="0" smtClean="0"/>
              <a:t>보드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 bwMode="auto">
          <a:xfrm>
            <a:off x="788122" y="2444972"/>
            <a:ext cx="2155304" cy="63464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Stage Start</a:t>
            </a:r>
            <a:endParaRPr lang="ko-KR" altLang="en-US" sz="12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776536" y="1835603"/>
            <a:ext cx="2155304" cy="396044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Game Start</a:t>
            </a:r>
            <a:endParaRPr lang="ko-KR" altLang="en-US" sz="12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788554" y="3281651"/>
            <a:ext cx="2155304" cy="91995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Stage 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진행</a:t>
            </a:r>
          </a:p>
        </p:txBody>
      </p:sp>
      <p:sp>
        <p:nvSpPr>
          <p:cNvPr id="32" name="직사각형 31"/>
          <p:cNvSpPr/>
          <p:nvPr/>
        </p:nvSpPr>
        <p:spPr bwMode="auto">
          <a:xfrm>
            <a:off x="776536" y="4611671"/>
            <a:ext cx="2155304" cy="39604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Stage 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종료</a:t>
            </a:r>
          </a:p>
        </p:txBody>
      </p:sp>
      <p:sp>
        <p:nvSpPr>
          <p:cNvPr id="33" name="직사각형 32"/>
          <p:cNvSpPr/>
          <p:nvPr/>
        </p:nvSpPr>
        <p:spPr bwMode="auto">
          <a:xfrm>
            <a:off x="788122" y="5290522"/>
            <a:ext cx="2155304" cy="39604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광고</a:t>
            </a:r>
          </a:p>
        </p:txBody>
      </p:sp>
      <p:sp>
        <p:nvSpPr>
          <p:cNvPr id="36" name="직사각형 35"/>
          <p:cNvSpPr/>
          <p:nvPr/>
        </p:nvSpPr>
        <p:spPr bwMode="auto">
          <a:xfrm>
            <a:off x="776536" y="5985284"/>
            <a:ext cx="2155304" cy="396044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Application 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종료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959" y="2410901"/>
            <a:ext cx="471087" cy="3573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627502" y="2410901"/>
            <a:ext cx="2664297" cy="442035"/>
          </a:xfrm>
          <a:prstGeom prst="rect">
            <a:avLst/>
          </a:prstGeom>
        </p:spPr>
        <p:txBody>
          <a:bodyPr wrap="square" lIns="36000" tIns="36000" rIns="36000" bIns="36000" rtlCol="0">
            <a:spAutoFit/>
          </a:bodyPr>
          <a:lstStyle/>
          <a:p>
            <a:pPr algn="ctr" latinLnBrk="0"/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주인공이 하단에 배치된다</a:t>
            </a:r>
            <a:endParaRPr lang="en-US" altLang="ko-KR" sz="1200" b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 latinLnBrk="0"/>
            <a:endParaRPr lang="ko-KR" altLang="en-US" sz="12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482" y="2791902"/>
            <a:ext cx="297856" cy="23166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86103" y="2834168"/>
            <a:ext cx="3626561" cy="257369"/>
          </a:xfrm>
          <a:prstGeom prst="rect">
            <a:avLst/>
          </a:prstGeom>
        </p:spPr>
        <p:txBody>
          <a:bodyPr wrap="none" lIns="36000" tIns="36000" rIns="36000" bIns="36000" rtlCol="0">
            <a:spAutoFit/>
          </a:bodyPr>
          <a:lstStyle/>
          <a:p>
            <a:pPr algn="ctr" latinLnBrk="0"/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Enemy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개 이상 생성되어 </a:t>
            </a:r>
            <a:r>
              <a:rPr lang="ko-KR" altLang="en-US" sz="1200" b="0" dirty="0" err="1" smtClean="0">
                <a:latin typeface="맑은 고딕" pitchFamily="50" charset="-127"/>
                <a:ea typeface="맑은 고딕" pitchFamily="50" charset="-127"/>
              </a:rPr>
              <a:t>주인공에게로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 접근한다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78051" y="3358797"/>
            <a:ext cx="4034613" cy="996033"/>
          </a:xfrm>
          <a:prstGeom prst="rect">
            <a:avLst/>
          </a:prstGeom>
        </p:spPr>
        <p:txBody>
          <a:bodyPr wrap="square" lIns="36000" tIns="36000" rIns="36000" bIns="36000" rtlCol="0">
            <a:spAutoFit/>
          </a:bodyPr>
          <a:lstStyle/>
          <a:p>
            <a:pPr latinLnBrk="0"/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Enemy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 가 벽에 </a:t>
            </a:r>
            <a:r>
              <a:rPr lang="ko-KR" altLang="en-US" sz="1200" b="0" dirty="0" err="1" smtClean="0">
                <a:latin typeface="맑은 고딕" pitchFamily="50" charset="-127"/>
                <a:ea typeface="맑은 고딕" pitchFamily="50" charset="-127"/>
              </a:rPr>
              <a:t>부딫히면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 주인공 쪽으로 방향을 튼다 </a:t>
            </a:r>
            <a:endParaRPr lang="en-US" altLang="ko-KR" sz="1200" b="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0"/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광범위하게 흩어져서 주인공에게 접근한다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atinLnBrk="0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~2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개는 빠른 속도로 접근하기도 한다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atinLnBrk="0"/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주인공은 아이템으로 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Enemy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Kill</a:t>
            </a:r>
            <a:r>
              <a:rPr lang="ko-KR" altLang="en-US" sz="1200" b="0" dirty="0" err="1" smtClean="0">
                <a:latin typeface="맑은 고딕" pitchFamily="50" charset="-127"/>
                <a:ea typeface="맑은 고딕" pitchFamily="50" charset="-127"/>
              </a:rPr>
              <a:t>할수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 있다</a:t>
            </a:r>
            <a:endParaRPr lang="en-US" altLang="ko-KR" sz="1200" b="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0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Animation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으로 상태를 표시한다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(Animation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은다음페이지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2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78152" y="4629211"/>
            <a:ext cx="5425914" cy="442035"/>
          </a:xfrm>
          <a:prstGeom prst="rect">
            <a:avLst/>
          </a:prstGeom>
        </p:spPr>
        <p:txBody>
          <a:bodyPr wrap="square" lIns="36000" tIns="36000" rIns="36000" bIns="36000" rtlCol="0">
            <a:spAutoFit/>
          </a:bodyPr>
          <a:lstStyle/>
          <a:p>
            <a:pPr latinLnBrk="0"/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주인공이 죽거나 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Enemy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가 모두 소멸되면 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Stage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가 종료된다</a:t>
            </a:r>
            <a:endParaRPr lang="en-US" altLang="ko-KR" sz="1200" b="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0"/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광고 창으로 넘어간다</a:t>
            </a:r>
            <a:endParaRPr lang="en-US" altLang="ko-KR" sz="12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1952" y="5290522"/>
            <a:ext cx="5425914" cy="626701"/>
          </a:xfrm>
          <a:prstGeom prst="rect">
            <a:avLst/>
          </a:prstGeom>
        </p:spPr>
        <p:txBody>
          <a:bodyPr wrap="square" lIns="36000" tIns="36000" rIns="36000" bIns="36000" rtlCol="0">
            <a:spAutoFit/>
          </a:bodyPr>
          <a:lstStyle/>
          <a:p>
            <a:pPr latinLnBrk="0"/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게임을 </a:t>
            </a:r>
            <a:r>
              <a:rPr lang="ko-KR" altLang="en-US" sz="1200" b="0" dirty="0" err="1" smtClean="0">
                <a:latin typeface="맑은 고딕" pitchFamily="50" charset="-127"/>
                <a:ea typeface="맑은 고딕" pitchFamily="50" charset="-127"/>
              </a:rPr>
              <a:t>종료할수도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 있고 다음 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Stage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200" b="0" dirty="0" err="1" smtClean="0">
                <a:latin typeface="맑은 고딕" pitchFamily="50" charset="-127"/>
                <a:ea typeface="맑은 고딕" pitchFamily="50" charset="-127"/>
              </a:rPr>
              <a:t>넘어갈수도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 있다</a:t>
            </a:r>
            <a:endParaRPr lang="en-US" altLang="ko-KR" sz="1200" b="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0"/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종료하는 경우 최고 기록을 갱신하거나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위 안에 든 경우 해당 화면을 보여주고 종료한다</a:t>
            </a:r>
            <a:endParaRPr lang="en-US" altLang="ko-KR" sz="12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직선 화살표 연결선 17"/>
          <p:cNvCxnSpPr>
            <a:stCxn id="30" idx="2"/>
            <a:endCxn id="14" idx="0"/>
          </p:cNvCxnSpPr>
          <p:nvPr/>
        </p:nvCxnSpPr>
        <p:spPr>
          <a:xfrm>
            <a:off x="1854188" y="2231647"/>
            <a:ext cx="11586" cy="213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4" idx="2"/>
            <a:endCxn id="31" idx="0"/>
          </p:cNvCxnSpPr>
          <p:nvPr/>
        </p:nvCxnSpPr>
        <p:spPr>
          <a:xfrm>
            <a:off x="1865774" y="3079617"/>
            <a:ext cx="432" cy="202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1" idx="2"/>
            <a:endCxn id="32" idx="0"/>
          </p:cNvCxnSpPr>
          <p:nvPr/>
        </p:nvCxnSpPr>
        <p:spPr>
          <a:xfrm flipH="1">
            <a:off x="1854188" y="4201608"/>
            <a:ext cx="12018" cy="410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33" idx="0"/>
          </p:cNvCxnSpPr>
          <p:nvPr/>
        </p:nvCxnSpPr>
        <p:spPr>
          <a:xfrm>
            <a:off x="1854188" y="4936133"/>
            <a:ext cx="11586" cy="354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3" idx="2"/>
            <a:endCxn id="36" idx="0"/>
          </p:cNvCxnSpPr>
          <p:nvPr/>
        </p:nvCxnSpPr>
        <p:spPr>
          <a:xfrm flipH="1">
            <a:off x="1854188" y="5686566"/>
            <a:ext cx="11586" cy="298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33" idx="1"/>
            <a:endCxn id="14" idx="1"/>
          </p:cNvCxnSpPr>
          <p:nvPr/>
        </p:nvCxnSpPr>
        <p:spPr>
          <a:xfrm rot="10800000">
            <a:off x="788122" y="2762296"/>
            <a:ext cx="12700" cy="2726249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 bwMode="auto">
          <a:xfrm>
            <a:off x="7597850" y="3372786"/>
            <a:ext cx="1655664" cy="10801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☞재미를 위해 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Animation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효과와 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Enemy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의 다양한 </a:t>
            </a:r>
            <a:r>
              <a:rPr lang="ko-KR" altLang="en-US" sz="1200" b="0" dirty="0" err="1" smtClean="0">
                <a:latin typeface="맑은 고딕" pitchFamily="50" charset="-127"/>
                <a:ea typeface="맑은 고딕" pitchFamily="50" charset="-127"/>
              </a:rPr>
              <a:t>속도효과가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 중요하다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386136" y="1147811"/>
            <a:ext cx="94274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1600" b="1" dirty="0">
                <a:latin typeface="Arial" pitchFamily="34" charset="0"/>
                <a:ea typeface="HY헤드라인M" pitchFamily="18" charset="-127"/>
                <a:cs typeface="Arial" pitchFamily="34" charset="0"/>
              </a:rPr>
              <a:t>주요 내용은 </a:t>
            </a:r>
            <a:r>
              <a:rPr kumimoji="1" lang="en-US" altLang="ko-KR" sz="1600" b="1" dirty="0">
                <a:latin typeface="Arial" pitchFamily="34" charset="0"/>
                <a:ea typeface="HY헤드라인M" pitchFamily="18" charset="-127"/>
                <a:cs typeface="Arial" pitchFamily="34" charset="0"/>
              </a:rPr>
              <a:t>Enemy</a:t>
            </a:r>
            <a:r>
              <a:rPr kumimoji="1" lang="ko-KR" altLang="en-US" sz="1600" b="1" dirty="0">
                <a:latin typeface="Arial" pitchFamily="34" charset="0"/>
                <a:ea typeface="HY헤드라인M" pitchFamily="18" charset="-127"/>
                <a:cs typeface="Arial" pitchFamily="34" charset="0"/>
              </a:rPr>
              <a:t>를 피해서 생존하는 주인공의 이야기 이다</a:t>
            </a:r>
            <a:r>
              <a:rPr kumimoji="1" lang="en-US" altLang="ko-KR" sz="1600" b="1" dirty="0">
                <a:latin typeface="Arial" pitchFamily="34" charset="0"/>
                <a:ea typeface="HY헤드라인M" pitchFamily="18" charset="-127"/>
                <a:cs typeface="Arial" pitchFamily="34" charset="0"/>
              </a:rPr>
              <a:t>. Enemy</a:t>
            </a:r>
            <a:r>
              <a:rPr kumimoji="1" lang="ko-KR" altLang="en-US" sz="1600" b="1" dirty="0">
                <a:latin typeface="Arial" pitchFamily="34" charset="0"/>
                <a:ea typeface="HY헤드라인M" pitchFamily="18" charset="-127"/>
                <a:cs typeface="Arial" pitchFamily="34" charset="0"/>
              </a:rPr>
              <a:t>는 천천히 주인공에게 다가가는데 도중 </a:t>
            </a:r>
            <a:r>
              <a:rPr kumimoji="1" lang="en-US" altLang="ko-KR" sz="1600" b="1" dirty="0">
                <a:latin typeface="Arial" pitchFamily="34" charset="0"/>
                <a:ea typeface="HY헤드라인M" pitchFamily="18" charset="-127"/>
                <a:cs typeface="Arial" pitchFamily="34" charset="0"/>
              </a:rPr>
              <a:t>1~2</a:t>
            </a:r>
            <a:r>
              <a:rPr kumimoji="1" lang="ko-KR" altLang="en-US" sz="1600" b="1" dirty="0">
                <a:latin typeface="Arial" pitchFamily="34" charset="0"/>
                <a:ea typeface="HY헤드라인M" pitchFamily="18" charset="-127"/>
                <a:cs typeface="Arial" pitchFamily="34" charset="0"/>
              </a:rPr>
              <a:t>개가 빠른 속도로 </a:t>
            </a:r>
            <a:r>
              <a:rPr kumimoji="1" lang="ko-KR" altLang="en-US" sz="1600" b="1" dirty="0" err="1">
                <a:latin typeface="Arial" pitchFamily="34" charset="0"/>
                <a:ea typeface="HY헤드라인M" pitchFamily="18" charset="-127"/>
                <a:cs typeface="Arial" pitchFamily="34" charset="0"/>
              </a:rPr>
              <a:t>접근할때가</a:t>
            </a:r>
            <a:r>
              <a:rPr kumimoji="1" lang="ko-KR" altLang="en-US" sz="1600" b="1" dirty="0">
                <a:latin typeface="Arial" pitchFamily="34" charset="0"/>
                <a:ea typeface="HY헤드라인M" pitchFamily="18" charset="-127"/>
                <a:cs typeface="Arial" pitchFamily="34" charset="0"/>
              </a:rPr>
              <a:t> 있고 주인공은 계속 피해 다니는 단순한 게임이다</a:t>
            </a:r>
            <a:endParaRPr kumimoji="1" lang="en-US" altLang="ko-KR" sz="1600" b="1" dirty="0">
              <a:latin typeface="Arial" pitchFamily="34" charset="0"/>
              <a:ea typeface="HY헤드라인M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21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345164"/>
              </p:ext>
            </p:extLst>
          </p:nvPr>
        </p:nvGraphicFramePr>
        <p:xfrm>
          <a:off x="637457" y="1517905"/>
          <a:ext cx="8784976" cy="4658431"/>
        </p:xfrm>
        <a:graphic>
          <a:graphicData uri="http://schemas.openxmlformats.org/drawingml/2006/table">
            <a:tbl>
              <a:tblPr/>
              <a:tblGrid>
                <a:gridCol w="629618">
                  <a:extLst>
                    <a:ext uri="{9D8B030D-6E8A-4147-A177-3AD203B41FA5}">
                      <a16:colId xmlns:a16="http://schemas.microsoft.com/office/drawing/2014/main" val="3844948011"/>
                    </a:ext>
                  </a:extLst>
                </a:gridCol>
                <a:gridCol w="450502">
                  <a:extLst>
                    <a:ext uri="{9D8B030D-6E8A-4147-A177-3AD203B41FA5}">
                      <a16:colId xmlns:a16="http://schemas.microsoft.com/office/drawing/2014/main" val="409261176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155800095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454290864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3784683343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2171683791"/>
                    </a:ext>
                  </a:extLst>
                </a:gridCol>
              </a:tblGrid>
              <a:tr h="168234">
                <a:tc rowSpan="2" gridSpan="2">
                  <a:txBody>
                    <a:bodyPr/>
                    <a:lstStyle/>
                    <a:p>
                      <a:pPr algn="ctr" fontAlgn="ctr" latinLnBrk="0"/>
                      <a:r>
                        <a:rPr kumimoji="1" lang="ko-KR" altLang="en-US" sz="1600" b="1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케릭터</a:t>
                      </a:r>
                      <a:endParaRPr kumimoji="1" lang="ko-KR" altLang="en-US" sz="1600" b="1" kern="1200" baseline="0" dirty="0">
                        <a:solidFill>
                          <a:schemeClr val="tx1"/>
                        </a:solidFill>
                        <a:latin typeface="Arial" pitchFamily="34" charset="0"/>
                        <a:ea typeface="HY헤드라인M" pitchFamily="18" charset="-127"/>
                        <a:cs typeface="Arial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ctr" latinLnBrk="0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kumimoji="1" lang="ko-KR" altLang="en-US" sz="16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설명</a:t>
                      </a:r>
                      <a:endParaRPr kumimoji="1" lang="ko-KR" altLang="en-US" sz="1600" b="1" kern="1200" baseline="0" dirty="0">
                        <a:solidFill>
                          <a:schemeClr val="tx1"/>
                        </a:solidFill>
                        <a:latin typeface="Arial" pitchFamily="34" charset="0"/>
                        <a:ea typeface="HY헤드라인M" pitchFamily="18" charset="-127"/>
                        <a:cs typeface="Arial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Animation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 latinLnBrk="0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kumimoji="1" lang="ko-KR" altLang="en-US" sz="16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비고</a:t>
                      </a:r>
                      <a:endParaRPr kumimoji="1" lang="ko-KR" altLang="en-US" sz="1600" b="1" kern="1200" baseline="0" dirty="0">
                        <a:solidFill>
                          <a:schemeClr val="tx1"/>
                        </a:solidFill>
                        <a:latin typeface="Arial" pitchFamily="34" charset="0"/>
                        <a:ea typeface="HY헤드라인M" pitchFamily="18" charset="-127"/>
                        <a:cs typeface="Arial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256680"/>
                  </a:ext>
                </a:extLst>
              </a:tr>
              <a:tr h="21508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kumimoji="1" lang="ko-KR" altLang="en-US" sz="16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경우</a:t>
                      </a:r>
                      <a:endParaRPr kumimoji="1" lang="ko-KR" altLang="en-US" sz="1600" b="1" kern="1200" baseline="0" dirty="0">
                        <a:solidFill>
                          <a:schemeClr val="tx1"/>
                        </a:solidFill>
                        <a:latin typeface="Arial" pitchFamily="34" charset="0"/>
                        <a:ea typeface="HY헤드라인M" pitchFamily="18" charset="-127"/>
                        <a:cs typeface="Arial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kumimoji="1" lang="ko-KR" altLang="en-US" sz="16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동작</a:t>
                      </a:r>
                      <a:endParaRPr kumimoji="1" lang="ko-KR" altLang="en-US" sz="1600" b="1" kern="1200" baseline="0" dirty="0">
                        <a:solidFill>
                          <a:schemeClr val="tx1"/>
                        </a:solidFill>
                        <a:latin typeface="Arial" pitchFamily="34" charset="0"/>
                        <a:ea typeface="HY헤드라인M" pitchFamily="18" charset="-127"/>
                        <a:cs typeface="Arial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 latinLnBrk="0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513080"/>
                  </a:ext>
                </a:extLst>
              </a:tr>
              <a:tr h="402507">
                <a:tc rowSpan="4" grid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주인공</a:t>
                      </a:r>
                    </a:p>
                  </a:txBody>
                  <a:tcPr marL="18000" marR="18000" marT="18000" marB="1800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사용자 </a:t>
                      </a:r>
                      <a:r>
                        <a:rPr kumimoji="1" lang="en-US" altLang="ko-KR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Input</a:t>
                      </a:r>
                      <a:r>
                        <a:rPr kumimoji="1" lang="ko-KR" altLang="en-US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에 의해 움직인다</a:t>
                      </a:r>
                      <a:endParaRPr kumimoji="1" lang="en-US" altLang="ko-KR" sz="1200" b="1" kern="1200" baseline="0" dirty="0" smtClean="0">
                        <a:solidFill>
                          <a:schemeClr val="tx1"/>
                        </a:solidFill>
                        <a:latin typeface="Arial" pitchFamily="34" charset="0"/>
                        <a:ea typeface="HY헤드라인M" pitchFamily="18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Enemy</a:t>
                      </a:r>
                      <a:r>
                        <a:rPr kumimoji="1" lang="ko-KR" altLang="en-US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를 피해 도망한다</a:t>
                      </a:r>
                      <a:endParaRPr kumimoji="1" lang="en-US" altLang="ko-KR" sz="1200" b="1" kern="1200" baseline="0" dirty="0" smtClean="0">
                        <a:solidFill>
                          <a:schemeClr val="tx1"/>
                        </a:solidFill>
                        <a:latin typeface="Arial" pitchFamily="34" charset="0"/>
                        <a:ea typeface="HY헤드라인M" pitchFamily="18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Enemy</a:t>
                      </a:r>
                      <a:r>
                        <a:rPr kumimoji="1" lang="ko-KR" altLang="en-US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와 </a:t>
                      </a:r>
                      <a:r>
                        <a:rPr kumimoji="1" lang="ko-KR" altLang="en-US" sz="1200" b="1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충돌시</a:t>
                      </a:r>
                      <a:r>
                        <a:rPr kumimoji="1" lang="ko-KR" altLang="en-US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 소멸됨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Always</a:t>
                      </a:r>
                      <a:endParaRPr kumimoji="1" lang="ko-KR" altLang="en-US" sz="1200" b="1" kern="1200" baseline="0" dirty="0" smtClean="0">
                        <a:solidFill>
                          <a:schemeClr val="tx1"/>
                        </a:solidFill>
                        <a:latin typeface="Arial" pitchFamily="34" charset="0"/>
                        <a:ea typeface="HY헤드라인M" pitchFamily="18" charset="-127"/>
                        <a:cs typeface="Arial" pitchFamily="34" charset="0"/>
                      </a:endParaRPr>
                    </a:p>
                  </a:txBody>
                  <a:tcPr marL="18000" marR="18000" marT="18000" marB="1800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날개치는</a:t>
                      </a:r>
                      <a:r>
                        <a:rPr kumimoji="1" lang="ko-KR" altLang="en-US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 </a:t>
                      </a:r>
                      <a:r>
                        <a:rPr kumimoji="1" lang="en-US" altLang="ko-KR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Animation</a:t>
                      </a:r>
                      <a:endParaRPr kumimoji="1" lang="ko-KR" altLang="en-US" sz="1200" b="1" kern="1200" baseline="0" dirty="0" smtClean="0">
                        <a:solidFill>
                          <a:schemeClr val="tx1"/>
                        </a:solidFill>
                        <a:latin typeface="Arial" pitchFamily="34" charset="0"/>
                        <a:ea typeface="HY헤드라인M" pitchFamily="18" charset="-127"/>
                        <a:cs typeface="Arial" pitchFamily="34" charset="0"/>
                      </a:endParaRPr>
                    </a:p>
                  </a:txBody>
                  <a:tcPr marL="18000" marR="18000" marT="18000" marB="1800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200" b="1" kern="1200" baseline="0" dirty="0" smtClean="0">
                        <a:solidFill>
                          <a:schemeClr val="tx1"/>
                        </a:solidFill>
                        <a:latin typeface="Arial" pitchFamily="34" charset="0"/>
                        <a:ea typeface="HY헤드라인M" pitchFamily="18" charset="-127"/>
                        <a:cs typeface="Arial" pitchFamily="34" charset="0"/>
                      </a:endParaRPr>
                    </a:p>
                  </a:txBody>
                  <a:tcPr marL="18000" marR="18000" marT="18000" marB="1800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302504"/>
                  </a:ext>
                </a:extLst>
              </a:tr>
              <a:tr h="21508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수시</a:t>
                      </a:r>
                    </a:p>
                  </a:txBody>
                  <a:tcPr marL="18000" marR="18000" marT="18000" marB="1800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웃는모습</a:t>
                      </a:r>
                      <a:endParaRPr kumimoji="1" lang="ko-KR" altLang="en-US" sz="1200" b="1" kern="1200" baseline="0" dirty="0" smtClean="0">
                        <a:solidFill>
                          <a:schemeClr val="tx1"/>
                        </a:solidFill>
                        <a:latin typeface="Arial" pitchFamily="34" charset="0"/>
                        <a:ea typeface="HY헤드라인M" pitchFamily="18" charset="-127"/>
                        <a:cs typeface="Arial" pitchFamily="34" charset="0"/>
                      </a:endParaRPr>
                    </a:p>
                  </a:txBody>
                  <a:tcPr marL="18000" marR="18000" marT="18000" marB="1800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437872"/>
                  </a:ext>
                </a:extLst>
              </a:tr>
              <a:tr h="21508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잡혔을때</a:t>
                      </a:r>
                      <a:endParaRPr kumimoji="1" lang="ko-KR" altLang="en-US" sz="1200" b="1" kern="1200" baseline="0" dirty="0" smtClean="0">
                        <a:solidFill>
                          <a:schemeClr val="tx1"/>
                        </a:solidFill>
                        <a:latin typeface="Arial" pitchFamily="34" charset="0"/>
                        <a:ea typeface="HY헤드라인M" pitchFamily="18" charset="-127"/>
                        <a:cs typeface="Arial" pitchFamily="34" charset="0"/>
                      </a:endParaRPr>
                    </a:p>
                  </a:txBody>
                  <a:tcPr marL="18000" marR="18000" marT="18000" marB="1800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불쌍한 인상</a:t>
                      </a:r>
                    </a:p>
                  </a:txBody>
                  <a:tcPr marL="18000" marR="18000" marT="18000" marB="1800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812420"/>
                  </a:ext>
                </a:extLst>
              </a:tr>
              <a:tr h="21508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Item </a:t>
                      </a:r>
                      <a:r>
                        <a:rPr kumimoji="1" lang="ko-KR" altLang="en-US" sz="1200" b="1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먹을때</a:t>
                      </a:r>
                      <a:endParaRPr kumimoji="1" lang="ko-KR" altLang="en-US" sz="1200" b="1" kern="1200" baseline="0" dirty="0" smtClean="0">
                        <a:solidFill>
                          <a:schemeClr val="tx1"/>
                        </a:solidFill>
                        <a:latin typeface="Arial" pitchFamily="34" charset="0"/>
                        <a:ea typeface="HY헤드라인M" pitchFamily="18" charset="-127"/>
                        <a:cs typeface="Arial" pitchFamily="34" charset="0"/>
                      </a:endParaRPr>
                    </a:p>
                  </a:txBody>
                  <a:tcPr marL="18000" marR="18000" marT="18000" marB="1800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당당한 인상</a:t>
                      </a:r>
                    </a:p>
                  </a:txBody>
                  <a:tcPr marL="18000" marR="18000" marT="18000" marB="1800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627860"/>
                  </a:ext>
                </a:extLst>
              </a:tr>
              <a:tr h="589926">
                <a:tc rowSpan="3" gridSpan="2">
                  <a:txBody>
                    <a:bodyPr/>
                    <a:lstStyle/>
                    <a:p>
                      <a:pPr algn="ctr" fontAlgn="ctr" latinLnBrk="0"/>
                      <a:r>
                        <a:rPr kumimoji="1" lang="en-US" altLang="ko-KR" sz="16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Enemy</a:t>
                      </a:r>
                      <a:endParaRPr kumimoji="1" lang="ko-KR" altLang="en-US" sz="1600" b="1" kern="1200" baseline="0" dirty="0">
                        <a:solidFill>
                          <a:schemeClr val="tx1"/>
                        </a:solidFill>
                        <a:latin typeface="Arial" pitchFamily="34" charset="0"/>
                        <a:ea typeface="HY헤드라인M" pitchFamily="18" charset="-127"/>
                        <a:cs typeface="Arial" pitchFamily="34" charset="0"/>
                      </a:endParaRPr>
                    </a:p>
                  </a:txBody>
                  <a:tcPr marL="18000" marR="18000" marT="18000" marB="1800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 fontAlgn="ctr" latinLnBrk="0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 latinLnBrk="0"/>
                      <a:r>
                        <a:rPr kumimoji="1" lang="ko-KR" altLang="en-US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각 </a:t>
                      </a:r>
                      <a:r>
                        <a:rPr kumimoji="1" lang="en-US" altLang="ko-KR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Stage</a:t>
                      </a:r>
                      <a:r>
                        <a:rPr kumimoji="1" lang="ko-KR" altLang="en-US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별로 </a:t>
                      </a:r>
                      <a:r>
                        <a:rPr kumimoji="1" lang="en-US" altLang="ko-KR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10</a:t>
                      </a:r>
                      <a:r>
                        <a:rPr kumimoji="1" lang="ko-KR" altLang="en-US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개</a:t>
                      </a:r>
                      <a:r>
                        <a:rPr kumimoji="1" lang="en-US" altLang="ko-KR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~15</a:t>
                      </a:r>
                      <a:r>
                        <a:rPr kumimoji="1" lang="ko-KR" altLang="en-US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개 사이로 발생한다</a:t>
                      </a:r>
                      <a:endParaRPr kumimoji="1" lang="en-US" altLang="ko-KR" sz="1200" b="1" kern="1200" baseline="0" dirty="0" smtClean="0">
                        <a:solidFill>
                          <a:schemeClr val="tx1"/>
                        </a:solidFill>
                        <a:latin typeface="Arial" pitchFamily="34" charset="0"/>
                        <a:ea typeface="HY헤드라인M" pitchFamily="18" charset="-127"/>
                        <a:cs typeface="Arial" pitchFamily="34" charset="0"/>
                      </a:endParaRPr>
                    </a:p>
                    <a:p>
                      <a:pPr algn="l" fontAlgn="ctr" latinLnBrk="0"/>
                      <a:r>
                        <a:rPr kumimoji="1" lang="ko-KR" altLang="en-US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주인공이 있는 방향으로 이동하는데 벽에 </a:t>
                      </a:r>
                      <a:r>
                        <a:rPr kumimoji="1" lang="ko-KR" altLang="en-US" sz="1200" b="1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부딫힌</a:t>
                      </a:r>
                      <a:r>
                        <a:rPr kumimoji="1" lang="ko-KR" altLang="en-US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 경우 다시 주인공 방향으로 이동한다</a:t>
                      </a:r>
                      <a:r>
                        <a:rPr kumimoji="1" lang="en-US" altLang="ko-KR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.</a:t>
                      </a:r>
                    </a:p>
                    <a:p>
                      <a:pPr algn="l" fontAlgn="ctr" latinLnBrk="0"/>
                      <a:r>
                        <a:rPr kumimoji="1" lang="ko-KR" altLang="en-US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발생한지 </a:t>
                      </a:r>
                      <a:r>
                        <a:rPr kumimoji="1" lang="en-US" altLang="ko-KR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10</a:t>
                      </a:r>
                      <a:r>
                        <a:rPr kumimoji="1" lang="ko-KR" altLang="en-US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초 정도 후 소멸된다</a:t>
                      </a:r>
                      <a:endParaRPr kumimoji="1" lang="en-US" altLang="ko-KR" sz="1200" b="1" kern="1200" baseline="0" dirty="0" smtClean="0">
                        <a:solidFill>
                          <a:schemeClr val="tx1"/>
                        </a:solidFill>
                        <a:latin typeface="Arial" pitchFamily="34" charset="0"/>
                        <a:ea typeface="HY헤드라인M" pitchFamily="18" charset="-127"/>
                        <a:cs typeface="Arial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kumimoji="1" lang="en-US" altLang="ko-KR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Always</a:t>
                      </a:r>
                      <a:endParaRPr kumimoji="1" lang="ko-KR" altLang="en-US" sz="1200" b="1" kern="1200" baseline="0" dirty="0">
                        <a:solidFill>
                          <a:schemeClr val="tx1"/>
                        </a:solidFill>
                        <a:latin typeface="Arial" pitchFamily="34" charset="0"/>
                        <a:ea typeface="HY헤드라인M" pitchFamily="18" charset="-127"/>
                        <a:cs typeface="Arial" pitchFamily="34" charset="0"/>
                      </a:endParaRPr>
                    </a:p>
                  </a:txBody>
                  <a:tcPr marL="18000" marR="18000" marT="18000" marB="1800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1" lang="ko-KR" altLang="en-US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눈이 왔다갔다하며 주인공을 찾는 모션을 한다</a:t>
                      </a:r>
                      <a:r>
                        <a:rPr kumimoji="1" lang="en-US" altLang="ko-KR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.</a:t>
                      </a:r>
                      <a:endParaRPr kumimoji="1" lang="ko-KR" altLang="en-US" sz="1200" b="1" kern="1200" baseline="0" dirty="0">
                        <a:solidFill>
                          <a:schemeClr val="tx1"/>
                        </a:solidFill>
                        <a:latin typeface="Arial" pitchFamily="34" charset="0"/>
                        <a:ea typeface="HY헤드라인M" pitchFamily="18" charset="-127"/>
                        <a:cs typeface="Arial" pitchFamily="34" charset="0"/>
                      </a:endParaRPr>
                    </a:p>
                  </a:txBody>
                  <a:tcPr marL="18000" marR="18000" marT="18000" marB="1800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 latinLnBrk="0"/>
                      <a:r>
                        <a:rPr kumimoji="1" lang="ko-KR" altLang="en-US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속도는 느리나 </a:t>
                      </a:r>
                      <a:r>
                        <a:rPr kumimoji="1" lang="en-US" altLang="ko-KR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2</a:t>
                      </a:r>
                      <a:r>
                        <a:rPr kumimoji="1" lang="ko-KR" altLang="en-US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개 정도가 빠르게 직선적으로 주인공에게 </a:t>
                      </a:r>
                      <a:r>
                        <a:rPr kumimoji="1" lang="ko-KR" altLang="en-US" sz="1200" b="1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다가갈때가</a:t>
                      </a:r>
                      <a:r>
                        <a:rPr kumimoji="1" lang="ko-KR" altLang="en-US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 있다</a:t>
                      </a:r>
                      <a:endParaRPr kumimoji="1" lang="ko-KR" altLang="en-US" sz="1200" b="1" kern="1200" baseline="0" dirty="0">
                        <a:solidFill>
                          <a:schemeClr val="tx1"/>
                        </a:solidFill>
                        <a:latin typeface="Arial" pitchFamily="34" charset="0"/>
                        <a:ea typeface="HY헤드라인M" pitchFamily="18" charset="-127"/>
                        <a:cs typeface="Arial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870576"/>
                  </a:ext>
                </a:extLst>
              </a:tr>
              <a:tr h="21508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kumimoji="1" lang="ko-KR" altLang="en-US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수시</a:t>
                      </a:r>
                      <a:endParaRPr kumimoji="1" lang="ko-KR" altLang="en-US" sz="1200" b="1" kern="1200" baseline="0" dirty="0">
                        <a:solidFill>
                          <a:schemeClr val="tx1"/>
                        </a:solidFill>
                        <a:latin typeface="Arial" pitchFamily="34" charset="0"/>
                        <a:ea typeface="HY헤드라인M" pitchFamily="18" charset="-127"/>
                        <a:cs typeface="Arial" pitchFamily="34" charset="0"/>
                      </a:endParaRPr>
                    </a:p>
                  </a:txBody>
                  <a:tcPr marL="18000" marR="18000" marT="18000" marB="1800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1" lang="ko-KR" altLang="en-US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인상을 쓴다</a:t>
                      </a:r>
                      <a:endParaRPr kumimoji="1" lang="ko-KR" altLang="en-US" sz="1200" b="1" kern="1200" baseline="0" dirty="0">
                        <a:solidFill>
                          <a:schemeClr val="tx1"/>
                        </a:solidFill>
                        <a:latin typeface="Arial" pitchFamily="34" charset="0"/>
                        <a:ea typeface="HY헤드라인M" pitchFamily="18" charset="-127"/>
                        <a:cs typeface="Arial" pitchFamily="34" charset="0"/>
                      </a:endParaRPr>
                    </a:p>
                  </a:txBody>
                  <a:tcPr marL="18000" marR="18000" marT="18000" marB="1800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 latinLnBrk="0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766850"/>
                  </a:ext>
                </a:extLst>
              </a:tr>
              <a:tr h="53458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소멸될때</a:t>
                      </a:r>
                      <a:endParaRPr kumimoji="1" lang="en-US" altLang="ko-KR" sz="1200" b="1" kern="1200" baseline="0" dirty="0" smtClean="0">
                        <a:solidFill>
                          <a:schemeClr val="tx1"/>
                        </a:solidFill>
                        <a:latin typeface="Arial" pitchFamily="34" charset="0"/>
                        <a:ea typeface="HY헤드라인M" pitchFamily="18" charset="-127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(Item/</a:t>
                      </a:r>
                      <a:r>
                        <a:rPr kumimoji="1" lang="ko-KR" altLang="en-US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시간</a:t>
                      </a:r>
                      <a:r>
                        <a:rPr kumimoji="1" lang="en-US" altLang="ko-KR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)</a:t>
                      </a:r>
                      <a:endParaRPr kumimoji="1" lang="ko-KR" altLang="en-US" sz="1200" b="1" kern="1200" baseline="0" dirty="0" smtClean="0">
                        <a:solidFill>
                          <a:schemeClr val="tx1"/>
                        </a:solidFill>
                        <a:latin typeface="Arial" pitchFamily="34" charset="0"/>
                        <a:ea typeface="HY헤드라인M" pitchFamily="18" charset="-127"/>
                        <a:cs typeface="Arial" pitchFamily="34" charset="0"/>
                      </a:endParaRPr>
                    </a:p>
                  </a:txBody>
                  <a:tcPr marL="18000" marR="18000" marT="18000" marB="1800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불쌍한 인상</a:t>
                      </a:r>
                    </a:p>
                  </a:txBody>
                  <a:tcPr marL="18000" marR="18000" marT="18000" marB="1800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091045"/>
                  </a:ext>
                </a:extLst>
              </a:tr>
              <a:tr h="402507"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아이템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endParaRPr kumimoji="1" lang="ko-KR" altLang="en-US" sz="1600" b="1" kern="1200" baseline="0" dirty="0">
                        <a:solidFill>
                          <a:schemeClr val="tx1"/>
                        </a:solidFill>
                        <a:latin typeface="Arial" pitchFamily="34" charset="0"/>
                        <a:ea typeface="HY헤드라인M" pitchFamily="18" charset="-127"/>
                        <a:cs typeface="Arial" pitchFamily="34" charset="0"/>
                      </a:endParaRPr>
                    </a:p>
                  </a:txBody>
                  <a:tcPr marL="18000" marR="18000" marT="18000" marB="1800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1" lang="en-US" altLang="ko-KR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Random</a:t>
                      </a:r>
                      <a:r>
                        <a:rPr kumimoji="1" lang="ko-KR" altLang="en-US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발생 </a:t>
                      </a:r>
                      <a:r>
                        <a:rPr kumimoji="1" lang="en-US" altLang="ko-KR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5</a:t>
                      </a:r>
                      <a:r>
                        <a:rPr kumimoji="1" lang="ko-KR" altLang="en-US" sz="1200" b="1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초후</a:t>
                      </a:r>
                      <a:r>
                        <a:rPr kumimoji="1" lang="ko-KR" altLang="en-US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 소멸됨</a:t>
                      </a:r>
                      <a:endParaRPr kumimoji="1" lang="en-US" altLang="ko-KR" sz="1200" b="1" kern="1200" baseline="0" dirty="0" smtClean="0">
                        <a:solidFill>
                          <a:schemeClr val="tx1"/>
                        </a:solidFill>
                        <a:latin typeface="Arial" pitchFamily="34" charset="0"/>
                        <a:ea typeface="HY헤드라인M" pitchFamily="18" charset="-127"/>
                        <a:cs typeface="Arial" pitchFamily="34" charset="0"/>
                      </a:endParaRPr>
                    </a:p>
                    <a:p>
                      <a:pPr algn="l" fontAlgn="ctr" latinLnBrk="0"/>
                      <a:r>
                        <a:rPr kumimoji="1" lang="ko-KR" altLang="en-US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주인공이 먹으면 적이 모두 소멸됨</a:t>
                      </a:r>
                      <a:endParaRPr kumimoji="1" lang="ko-KR" altLang="en-US" sz="1200" b="1" kern="1200" baseline="0" dirty="0">
                        <a:solidFill>
                          <a:schemeClr val="tx1"/>
                        </a:solidFill>
                        <a:latin typeface="Arial" pitchFamily="34" charset="0"/>
                        <a:ea typeface="HY헤드라인M" pitchFamily="18" charset="-127"/>
                        <a:cs typeface="Arial" pitchFamily="34" charset="0"/>
                      </a:endParaRPr>
                    </a:p>
                  </a:txBody>
                  <a:tcPr marL="18000" marR="18000" marT="18000" marB="1800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kumimoji="1" lang="en-US" altLang="ko-KR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Always</a:t>
                      </a:r>
                      <a:endParaRPr kumimoji="1" lang="ko-KR" altLang="en-US" sz="1200" b="1" kern="1200" baseline="0" dirty="0">
                        <a:solidFill>
                          <a:schemeClr val="tx1"/>
                        </a:solidFill>
                        <a:latin typeface="Arial" pitchFamily="34" charset="0"/>
                        <a:ea typeface="HY헤드라인M" pitchFamily="18" charset="-127"/>
                        <a:cs typeface="Arial" pitchFamily="34" charset="0"/>
                      </a:endParaRPr>
                    </a:p>
                  </a:txBody>
                  <a:tcPr marL="18000" marR="18000" marT="18000" marB="1800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1" lang="ko-KR" altLang="en-US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반짝 </a:t>
                      </a:r>
                      <a:r>
                        <a:rPr kumimoji="1" lang="ko-KR" altLang="en-US" sz="1200" b="1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거림</a:t>
                      </a:r>
                      <a:endParaRPr kumimoji="1" lang="ko-KR" altLang="en-US" sz="1200" b="1" kern="1200" baseline="0" dirty="0">
                        <a:solidFill>
                          <a:schemeClr val="tx1"/>
                        </a:solidFill>
                        <a:latin typeface="Arial" pitchFamily="34" charset="0"/>
                        <a:ea typeface="HY헤드라인M" pitchFamily="18" charset="-127"/>
                        <a:cs typeface="Arial" pitchFamily="34" charset="0"/>
                      </a:endParaRPr>
                    </a:p>
                  </a:txBody>
                  <a:tcPr marL="18000" marR="18000" marT="18000" marB="1800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 latinLnBrk="0"/>
                      <a:r>
                        <a:rPr kumimoji="1" lang="ko-KR" altLang="en-US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기타 더 </a:t>
                      </a:r>
                      <a:r>
                        <a:rPr kumimoji="1" lang="ko-KR" altLang="en-US" sz="1200" b="1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다야한</a:t>
                      </a:r>
                      <a:r>
                        <a:rPr kumimoji="1" lang="ko-KR" altLang="en-US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 아이템 기획</a:t>
                      </a:r>
                      <a:endParaRPr kumimoji="1" lang="ko-KR" altLang="en-US" sz="1200" b="1" kern="1200" baseline="0" dirty="0">
                        <a:solidFill>
                          <a:schemeClr val="tx1"/>
                        </a:solidFill>
                        <a:latin typeface="Arial" pitchFamily="34" charset="0"/>
                        <a:ea typeface="HY헤드라인M" pitchFamily="18" charset="-127"/>
                        <a:cs typeface="Arial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705212"/>
                  </a:ext>
                </a:extLst>
              </a:tr>
              <a:tr h="402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kumimoji="1" lang="ko-KR" altLang="en-US" sz="1600" b="1" kern="1200" baseline="0" dirty="0">
                        <a:solidFill>
                          <a:schemeClr val="tx1"/>
                        </a:solidFill>
                        <a:latin typeface="Arial" pitchFamily="34" charset="0"/>
                        <a:ea typeface="HY헤드라인M" pitchFamily="18" charset="-127"/>
                        <a:cs typeface="Arial" pitchFamily="34" charset="0"/>
                      </a:endParaRPr>
                    </a:p>
                  </a:txBody>
                  <a:tcPr marL="18000" marR="18000" marT="18000" marB="1800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1" lang="en-US" altLang="ko-KR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Random</a:t>
                      </a:r>
                      <a:r>
                        <a:rPr kumimoji="1" lang="ko-KR" altLang="en-US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발생 </a:t>
                      </a:r>
                      <a:r>
                        <a:rPr kumimoji="1" lang="en-US" altLang="ko-KR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5</a:t>
                      </a:r>
                      <a:r>
                        <a:rPr kumimoji="1" lang="ko-KR" altLang="en-US" sz="1200" b="1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초후</a:t>
                      </a:r>
                      <a:r>
                        <a:rPr kumimoji="1" lang="ko-KR" altLang="en-US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 소멸됨</a:t>
                      </a:r>
                      <a:endParaRPr kumimoji="1" lang="en-US" altLang="ko-KR" sz="1200" b="1" kern="1200" baseline="0" dirty="0" smtClean="0">
                        <a:solidFill>
                          <a:schemeClr val="tx1"/>
                        </a:solidFill>
                        <a:latin typeface="Arial" pitchFamily="34" charset="0"/>
                        <a:ea typeface="HY헤드라인M" pitchFamily="18" charset="-127"/>
                        <a:cs typeface="Arial" pitchFamily="34" charset="0"/>
                      </a:endParaRPr>
                    </a:p>
                    <a:p>
                      <a:pPr algn="l" fontAlgn="ctr" latinLnBrk="0"/>
                      <a:r>
                        <a:rPr kumimoji="1" lang="ko-KR" altLang="en-US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주인공이 먹으면 </a:t>
                      </a:r>
                      <a:r>
                        <a:rPr kumimoji="1" lang="en-US" altLang="ko-KR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5</a:t>
                      </a:r>
                      <a:r>
                        <a:rPr kumimoji="1" lang="ko-KR" altLang="en-US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초간 총이 발사됨</a:t>
                      </a:r>
                    </a:p>
                  </a:txBody>
                  <a:tcPr marL="18000" marR="18000" marT="18000" marB="1800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kumimoji="1" lang="en-US" altLang="ko-KR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Always</a:t>
                      </a:r>
                      <a:endParaRPr kumimoji="1" lang="ko-KR" altLang="en-US" sz="1200" b="1" kern="1200" baseline="0" dirty="0">
                        <a:solidFill>
                          <a:schemeClr val="tx1"/>
                        </a:solidFill>
                        <a:latin typeface="Arial" pitchFamily="34" charset="0"/>
                        <a:ea typeface="HY헤드라인M" pitchFamily="18" charset="-127"/>
                        <a:cs typeface="Arial" pitchFamily="34" charset="0"/>
                      </a:endParaRPr>
                    </a:p>
                  </a:txBody>
                  <a:tcPr marL="18000" marR="18000" marT="18000" marB="1800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1" lang="ko-KR" altLang="en-US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반짝 </a:t>
                      </a:r>
                      <a:r>
                        <a:rPr kumimoji="1" lang="ko-KR" altLang="en-US" sz="1200" b="1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거림</a:t>
                      </a:r>
                      <a:endParaRPr kumimoji="1" lang="ko-KR" altLang="en-US" sz="1200" b="1" kern="1200" baseline="0" dirty="0">
                        <a:solidFill>
                          <a:schemeClr val="tx1"/>
                        </a:solidFill>
                        <a:latin typeface="Arial" pitchFamily="34" charset="0"/>
                        <a:ea typeface="HY헤드라인M" pitchFamily="18" charset="-127"/>
                        <a:cs typeface="Arial" pitchFamily="34" charset="0"/>
                      </a:endParaRPr>
                    </a:p>
                  </a:txBody>
                  <a:tcPr marL="18000" marR="18000" marT="18000" marB="1800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 latinLnBrk="0"/>
                      <a:endParaRPr kumimoji="1" lang="ko-KR" altLang="en-US" sz="1200" b="1" kern="1200" baseline="0" dirty="0">
                        <a:solidFill>
                          <a:schemeClr val="tx1"/>
                        </a:solidFill>
                        <a:latin typeface="Arial" pitchFamily="34" charset="0"/>
                        <a:ea typeface="HY헤드라인M" pitchFamily="18" charset="-127"/>
                        <a:cs typeface="Arial" pitchFamily="34" charset="0"/>
                      </a:endParaRPr>
                    </a:p>
                  </a:txBody>
                  <a:tcPr marL="18000" marR="18000" marT="18000" marB="1800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211613"/>
                  </a:ext>
                </a:extLst>
              </a:tr>
              <a:tr h="952158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600" b="1" kern="1200" baseline="0" dirty="0" smtClean="0">
                        <a:solidFill>
                          <a:schemeClr val="tx1"/>
                        </a:solidFill>
                        <a:latin typeface="Arial" pitchFamily="34" charset="0"/>
                        <a:ea typeface="HY헤드라인M" pitchFamily="18" charset="-127"/>
                        <a:cs typeface="Arial" pitchFamily="34" charset="0"/>
                      </a:endParaRPr>
                    </a:p>
                  </a:txBody>
                  <a:tcPr marL="18000" marR="18000" marT="18000" marB="1800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1" lang="en-US" altLang="ko-KR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Random</a:t>
                      </a:r>
                      <a:r>
                        <a:rPr kumimoji="1" lang="ko-KR" altLang="en-US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발생 </a:t>
                      </a:r>
                      <a:r>
                        <a:rPr kumimoji="1" lang="en-US" altLang="ko-KR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5</a:t>
                      </a:r>
                      <a:r>
                        <a:rPr kumimoji="1" lang="ko-KR" altLang="en-US" sz="1200" b="1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초후</a:t>
                      </a:r>
                      <a:r>
                        <a:rPr kumimoji="1" lang="ko-KR" altLang="en-US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 소멸됨</a:t>
                      </a:r>
                      <a:endParaRPr kumimoji="1" lang="en-US" altLang="ko-KR" sz="1200" b="1" kern="1200" baseline="0" dirty="0" smtClean="0">
                        <a:solidFill>
                          <a:schemeClr val="tx1"/>
                        </a:solidFill>
                        <a:latin typeface="Arial" pitchFamily="34" charset="0"/>
                        <a:ea typeface="HY헤드라인M" pitchFamily="18" charset="-127"/>
                        <a:cs typeface="Arial" pitchFamily="34" charset="0"/>
                      </a:endParaRPr>
                    </a:p>
                    <a:p>
                      <a:pPr algn="l" fontAlgn="ctr" latinLnBrk="0"/>
                      <a:r>
                        <a:rPr kumimoji="1" lang="ko-KR" altLang="en-US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주인공이 먹으면 보호막이되어 </a:t>
                      </a:r>
                      <a:r>
                        <a:rPr kumimoji="1" lang="ko-KR" altLang="en-US" sz="1200" b="1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부딫히는</a:t>
                      </a:r>
                      <a:r>
                        <a:rPr kumimoji="1" lang="ko-KR" altLang="en-US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 적이 소멸됨</a:t>
                      </a:r>
                    </a:p>
                  </a:txBody>
                  <a:tcPr marL="18000" marR="18000" marT="18000" marB="1800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kumimoji="1" lang="en-US" altLang="ko-KR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Always</a:t>
                      </a:r>
                      <a:endParaRPr kumimoji="1" lang="ko-KR" altLang="en-US" sz="1200" b="1" kern="1200" baseline="0" dirty="0">
                        <a:solidFill>
                          <a:schemeClr val="tx1"/>
                        </a:solidFill>
                        <a:latin typeface="Arial" pitchFamily="34" charset="0"/>
                        <a:ea typeface="HY헤드라인M" pitchFamily="18" charset="-127"/>
                        <a:cs typeface="Arial" pitchFamily="34" charset="0"/>
                      </a:endParaRPr>
                    </a:p>
                  </a:txBody>
                  <a:tcPr marL="18000" marR="18000" marT="18000" marB="1800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kumimoji="1" lang="ko-KR" altLang="en-US" sz="12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반짝 </a:t>
                      </a:r>
                      <a:r>
                        <a:rPr kumimoji="1" lang="ko-KR" altLang="en-US" sz="1200" b="1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HY헤드라인M" pitchFamily="18" charset="-127"/>
                          <a:cs typeface="Arial" pitchFamily="34" charset="0"/>
                        </a:rPr>
                        <a:t>거림</a:t>
                      </a:r>
                      <a:endParaRPr kumimoji="1" lang="ko-KR" altLang="en-US" sz="1200" b="1" kern="1200" baseline="0" dirty="0">
                        <a:solidFill>
                          <a:schemeClr val="tx1"/>
                        </a:solidFill>
                        <a:latin typeface="Arial" pitchFamily="34" charset="0"/>
                        <a:ea typeface="HY헤드라인M" pitchFamily="18" charset="-127"/>
                        <a:cs typeface="Arial" pitchFamily="34" charset="0"/>
                      </a:endParaRPr>
                    </a:p>
                  </a:txBody>
                  <a:tcPr marL="18000" marR="18000" marT="18000" marB="1800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 latinLnBrk="0"/>
                      <a:endParaRPr kumimoji="1" lang="ko-KR" altLang="en-US" sz="1200" b="1" kern="1200" baseline="0" dirty="0">
                        <a:solidFill>
                          <a:schemeClr val="tx1"/>
                        </a:solidFill>
                        <a:latin typeface="Arial" pitchFamily="34" charset="0"/>
                        <a:ea typeface="HY헤드라인M" pitchFamily="18" charset="-127"/>
                        <a:cs typeface="Arial" pitchFamily="34" charset="0"/>
                      </a:endParaRPr>
                    </a:p>
                  </a:txBody>
                  <a:tcPr marL="18000" marR="18000" marT="18000" marB="1800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003367"/>
                  </a:ext>
                </a:extLst>
              </a:tr>
            </a:tbl>
          </a:graphicData>
        </a:graphic>
      </p:graphicFrame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273001" y="57089"/>
            <a:ext cx="1766043" cy="318924"/>
          </a:xfrm>
        </p:spPr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개발 세부 내역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273000" y="505223"/>
            <a:ext cx="9360000" cy="318924"/>
          </a:xfrm>
        </p:spPr>
        <p:txBody>
          <a:bodyPr/>
          <a:lstStyle/>
          <a:p>
            <a:r>
              <a:rPr lang="en-US" altLang="ko-KR" dirty="0" smtClean="0"/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05" y="2116781"/>
            <a:ext cx="828675" cy="628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720" y="3297908"/>
            <a:ext cx="685800" cy="533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617" y="4412661"/>
            <a:ext cx="495300" cy="4476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9485" y="4790800"/>
            <a:ext cx="276225" cy="400050"/>
          </a:xfrm>
          <a:prstGeom prst="rect">
            <a:avLst/>
          </a:prstGeom>
        </p:spPr>
      </p:pic>
      <p:sp>
        <p:nvSpPr>
          <p:cNvPr id="11" name="육각형 10"/>
          <p:cNvSpPr/>
          <p:nvPr/>
        </p:nvSpPr>
        <p:spPr bwMode="auto">
          <a:xfrm>
            <a:off x="1295882" y="5461341"/>
            <a:ext cx="457275" cy="396044"/>
          </a:xfrm>
          <a:prstGeom prst="hexagon">
            <a:avLst/>
          </a:prstGeom>
          <a:gradFill>
            <a:gsLst>
              <a:gs pos="0">
                <a:srgbClr val="D0D8DD">
                  <a:lumMod val="50000"/>
                </a:srgbClr>
              </a:gs>
              <a:gs pos="100000">
                <a:sysClr val="window" lastClr="FFFFFF">
                  <a:alpha val="0"/>
                </a:sysClr>
              </a:gs>
            </a:gsLst>
            <a:lin ang="5400000" scaled="0"/>
          </a:gradFill>
          <a:ln w="9525" cmpd="tri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endParaRPr lang="ko-KR" altLang="en-US" sz="1200" b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637456" y="928490"/>
            <a:ext cx="4027511" cy="318924"/>
          </a:xfrm>
          <a:prstGeom prst="rect">
            <a:avLst/>
          </a:prstGeom>
        </p:spPr>
        <p:txBody>
          <a:bodyPr wrap="square" lIns="72000" tIns="36000" rIns="72000" bIns="36000">
            <a:spAutoFit/>
          </a:bodyPr>
          <a:lstStyle>
            <a:lvl1pPr indent="0" latinLnBrk="0">
              <a:spcBef>
                <a:spcPct val="20000"/>
              </a:spcBef>
              <a:buSzPct val="70000"/>
              <a:buFontTx/>
              <a:buNone/>
              <a:defRPr kumimoji="1" lang="ko-KR" altLang="en-US" sz="1600" b="1" baseline="0">
                <a:latin typeface="Arial" pitchFamily="34" charset="0"/>
                <a:ea typeface="HY헤드라인M" pitchFamily="18" charset="-127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lang="ko-KR" altLang="en-US" sz="1100" smtClean="0"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lang="ko-KR" altLang="en-US" sz="1000" smtClean="0"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lang="ko-KR" altLang="en-US" sz="900" smtClean="0">
                <a:latin typeface="맑은 고딕" pitchFamily="50" charset="-127"/>
                <a:ea typeface="맑은 고딕" pitchFamily="50" charset="-127"/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kumimoji="1" lang="ko-KR" altLang="en-US" sz="1400">
                <a:ea typeface="돋움" pitchFamily="50" charset="-127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 smtClean="0"/>
              <a:t>7-2 </a:t>
            </a:r>
            <a:r>
              <a:rPr lang="ko-KR" altLang="en-US" dirty="0" err="1" smtClean="0"/>
              <a:t>케릭터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Animation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8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LbWb8YyyUCbPDPyBW0M.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LbWb8YyyUCbPDPyBW0M.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LbWb8YyyUCbPDPyBW0M.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LbWb8YyyUCbPDPyBW0M.w"/>
</p:tagLst>
</file>

<file path=ppt/theme/theme1.xml><?xml version="1.0" encoding="utf-8"?>
<a:theme xmlns:a="http://schemas.openxmlformats.org/drawingml/2006/main" name="경영개선팀 템플릿">
  <a:themeElements>
    <a:clrScheme name="대림산업 테마 색">
      <a:dk1>
        <a:srgbClr val="000000"/>
      </a:dk1>
      <a:lt1>
        <a:srgbClr val="FFFFFF"/>
      </a:lt1>
      <a:dk2>
        <a:srgbClr val="CECECE"/>
      </a:dk2>
      <a:lt2>
        <a:srgbClr val="919191"/>
      </a:lt2>
      <a:accent1>
        <a:srgbClr val="666666"/>
      </a:accent1>
      <a:accent2>
        <a:srgbClr val="A1A1A1"/>
      </a:accent2>
      <a:accent3>
        <a:srgbClr val="1B2E5A"/>
      </a:accent3>
      <a:accent4>
        <a:srgbClr val="008BB0"/>
      </a:accent4>
      <a:accent5>
        <a:srgbClr val="E87E00"/>
      </a:accent5>
      <a:accent6>
        <a:srgbClr val="5C4637"/>
      </a:accent6>
      <a:hlink>
        <a:srgbClr val="002060"/>
      </a:hlink>
      <a:folHlink>
        <a:srgbClr val="C0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>
          <a:solidFill>
            <a:schemeClr val="tx1"/>
          </a:solidFill>
          <a:miter lim="800000"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36000" tIns="36000" rIns="36000" bIns="36000" rtlCol="0" anchor="ctr"/>
      <a:lstStyle>
        <a:defPPr algn="ctr" latinLnBrk="0">
          <a:spcBef>
            <a:spcPct val="50000"/>
          </a:spcBef>
          <a:defRPr sz="1200" b="0" smtClean="0">
            <a:latin typeface="맑은 고딕" pitchFamily="50" charset="-127"/>
            <a:ea typeface="맑은 고딕" pitchFamily="50" charset="-127"/>
          </a:defRPr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36000" tIns="36000" rIns="36000" bIns="36000" rtlCol="0">
        <a:spAutoFit/>
      </a:bodyPr>
      <a:lstStyle>
        <a:defPPr algn="ctr" latinLnBrk="0">
          <a:defRPr sz="1200" b="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모바일 전략_0901_F">
  <a:themeElements>
    <a:clrScheme name="혁신기획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혁신기획 template">
      <a:majorFont>
        <a:latin typeface="HY헤드라인M"/>
        <a:ea typeface="HY헤드라인M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808080"/>
          </a:solidFill>
          <a:round/>
          <a:headEnd/>
          <a:tailEnd/>
        </a:ln>
        <a:effectLst/>
      </a:spPr>
      <a:bodyPr wrap="none" lIns="90000" tIns="46800" anchor="ctr"/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ysClr val="windowText" lastClr="000000"/>
            </a:solidFill>
            <a:effectLst/>
            <a:uLnTx/>
            <a:uFillTx/>
          </a:defRPr>
        </a:defPPr>
      </a:lstStyle>
    </a:spDef>
    <a:lnDef>
      <a:spPr>
        <a:ln w="28575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혁신기획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혁신기획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혁신기획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혁신기획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혁신기획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혁신기획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혁신기획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혁신기획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혁신기획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혁신기획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혁신기획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혁신기획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모바일 전략_0901_F">
  <a:themeElements>
    <a:clrScheme name="혁신기획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혁신기획 template">
      <a:majorFont>
        <a:latin typeface="HY헤드라인M"/>
        <a:ea typeface="HY헤드라인M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808080"/>
          </a:solidFill>
          <a:round/>
          <a:headEnd/>
          <a:tailEnd/>
        </a:ln>
        <a:effectLst/>
      </a:spPr>
      <a:bodyPr wrap="none" lIns="90000" tIns="46800" anchor="ctr"/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ysClr val="windowText" lastClr="000000"/>
            </a:solidFill>
            <a:effectLst/>
            <a:uLnTx/>
            <a:uFillTx/>
          </a:defRPr>
        </a:defPPr>
      </a:lstStyle>
    </a:spDef>
  </a:objectDefaults>
  <a:extraClrSchemeLst>
    <a:extraClrScheme>
      <a:clrScheme name="혁신기획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혁신기획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혁신기획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혁신기획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혁신기획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혁신기획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혁신기획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혁신기획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혁신기획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혁신기획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혁신기획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혁신기획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Office 테마">
  <a:themeElements>
    <a:clrScheme name="TBW-S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5CAA"/>
      </a:accent1>
      <a:accent2>
        <a:srgbClr val="F69119"/>
      </a:accent2>
      <a:accent3>
        <a:srgbClr val="E2266E"/>
      </a:accent3>
      <a:accent4>
        <a:srgbClr val="F9CC3D"/>
      </a:accent4>
      <a:accent5>
        <a:srgbClr val="E62D14"/>
      </a:accent5>
      <a:accent6>
        <a:srgbClr val="3F39BB"/>
      </a:accent6>
      <a:hlink>
        <a:srgbClr val="325CAA"/>
      </a:hlink>
      <a:folHlink>
        <a:srgbClr val="8496B0"/>
      </a:folHlink>
    </a:clrScheme>
    <a:fontScheme name="나눔고딕 set0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Office 테마">
  <a:themeElements>
    <a:clrScheme name="TBW-S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5CAA"/>
      </a:accent1>
      <a:accent2>
        <a:srgbClr val="F69119"/>
      </a:accent2>
      <a:accent3>
        <a:srgbClr val="E2266E"/>
      </a:accent3>
      <a:accent4>
        <a:srgbClr val="F9CC3D"/>
      </a:accent4>
      <a:accent5>
        <a:srgbClr val="E62D14"/>
      </a:accent5>
      <a:accent6>
        <a:srgbClr val="3F39BB"/>
      </a:accent6>
      <a:hlink>
        <a:srgbClr val="325CAA"/>
      </a:hlink>
      <a:folHlink>
        <a:srgbClr val="8496B0"/>
      </a:folHlink>
    </a:clrScheme>
    <a:fontScheme name="나눔고딕 set0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Office 테마">
  <a:themeElements>
    <a:clrScheme name="TBW-S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5CAA"/>
      </a:accent1>
      <a:accent2>
        <a:srgbClr val="F69119"/>
      </a:accent2>
      <a:accent3>
        <a:srgbClr val="E2266E"/>
      </a:accent3>
      <a:accent4>
        <a:srgbClr val="F9CC3D"/>
      </a:accent4>
      <a:accent5>
        <a:srgbClr val="E62D14"/>
      </a:accent5>
      <a:accent6>
        <a:srgbClr val="3F39BB"/>
      </a:accent6>
      <a:hlink>
        <a:srgbClr val="325CAA"/>
      </a:hlink>
      <a:folHlink>
        <a:srgbClr val="8496B0"/>
      </a:folHlink>
    </a:clrScheme>
    <a:fontScheme name="나눔고딕 set0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Office 테마">
  <a:themeElements>
    <a:clrScheme name="TBW-S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5CAA"/>
      </a:accent1>
      <a:accent2>
        <a:srgbClr val="F69119"/>
      </a:accent2>
      <a:accent3>
        <a:srgbClr val="E2266E"/>
      </a:accent3>
      <a:accent4>
        <a:srgbClr val="F9CC3D"/>
      </a:accent4>
      <a:accent5>
        <a:srgbClr val="E62D14"/>
      </a:accent5>
      <a:accent6>
        <a:srgbClr val="3F39BB"/>
      </a:accent6>
      <a:hlink>
        <a:srgbClr val="325CAA"/>
      </a:hlink>
      <a:folHlink>
        <a:srgbClr val="8496B0"/>
      </a:folHlink>
    </a:clrScheme>
    <a:fontScheme name="나눔고딕 set0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E3E6A0FE6510F47A0683B127DC35DBA" ma:contentTypeVersion="0" ma:contentTypeDescription="새 문서를 만듭니다." ma:contentTypeScope="" ma:versionID="0c247510d3c65f2fa6493aa1e889394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d8f6c9257034a6ffde9c3b3e5e5b8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1C18D0-0DDF-4630-8E69-4379956C05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2244CC0-3040-4242-8F36-8023AF770CF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813F09F-34E8-431F-A80C-B4A6511288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25321</TotalTime>
  <Words>1247</Words>
  <Application>Microsoft Office PowerPoint</Application>
  <PresentationFormat>A4 용지(210x297mm)</PresentationFormat>
  <Paragraphs>310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7</vt:i4>
      </vt:variant>
      <vt:variant>
        <vt:lpstr>슬라이드 제목</vt:lpstr>
      </vt:variant>
      <vt:variant>
        <vt:i4>16</vt:i4>
      </vt:variant>
    </vt:vector>
  </HeadingPairs>
  <TitlesOfParts>
    <vt:vector size="36" baseType="lpstr">
      <vt:lpstr>HY견고딕</vt:lpstr>
      <vt:lpstr>HY헤드라인M</vt:lpstr>
      <vt:lpstr>굴림</vt:lpstr>
      <vt:lpstr>나눔고딕</vt:lpstr>
      <vt:lpstr>나눔고딕 ExtraBold</vt:lpstr>
      <vt:lpstr>돋움</vt:lpstr>
      <vt:lpstr>맑은 고딕</vt:lpstr>
      <vt:lpstr>휴먼모음T</vt:lpstr>
      <vt:lpstr>Arial</vt:lpstr>
      <vt:lpstr>Arial Narrow</vt:lpstr>
      <vt:lpstr>Tahoma</vt:lpstr>
      <vt:lpstr>Trebuchet MS</vt:lpstr>
      <vt:lpstr>Wingdings</vt:lpstr>
      <vt:lpstr>경영개선팀 템플릿</vt:lpstr>
      <vt:lpstr>1_모바일 전략_0901_F</vt:lpstr>
      <vt:lpstr>3_모바일 전략_0901_F</vt:lpstr>
      <vt:lpstr>1_Office 테마</vt:lpstr>
      <vt:lpstr>2_Office 테마</vt:lpstr>
      <vt:lpstr>3_Office 테마</vt:lpstr>
      <vt:lpstr>4_Office 테마</vt:lpstr>
      <vt:lpstr>모바일 게임 개발– 계획서</vt:lpstr>
      <vt:lpstr>1. 추진 배경 </vt:lpstr>
      <vt:lpstr>2. 추진 방향</vt:lpstr>
      <vt:lpstr>3. 추진 내역 및 범위 </vt:lpstr>
      <vt:lpstr>4. 시스템 개발 구성도</vt:lpstr>
      <vt:lpstr>5. 수행 일정</vt:lpstr>
      <vt:lpstr>6. 조직</vt:lpstr>
      <vt:lpstr>7. 개발 세부 내역</vt:lpstr>
      <vt:lpstr>7. 개발 세부 내역</vt:lpstr>
      <vt:lpstr>7. 개발 세부 내역</vt:lpstr>
      <vt:lpstr>8. 기대 효과</vt:lpstr>
      <vt:lpstr>8. 기대 효과</vt:lpstr>
      <vt:lpstr>8. 기대 효과</vt:lpstr>
      <vt:lpstr>별첨</vt:lpstr>
      <vt:lpstr>별첨</vt:lpstr>
      <vt:lpstr>별첨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대림산업 경영개선팀</dc:creator>
  <cp:lastModifiedBy>user</cp:lastModifiedBy>
  <cp:revision>672</cp:revision>
  <cp:lastPrinted>2016-07-21T04:34:01Z</cp:lastPrinted>
  <dcterms:created xsi:type="dcterms:W3CDTF">2012-12-12T04:21:44Z</dcterms:created>
  <dcterms:modified xsi:type="dcterms:W3CDTF">2020-05-13T05:15:58Z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0x0101009E3E6A0FE6510F47A0683B127DC35DBA</vt:lpwstr>
  </property>
</Properties>
</file>