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5" d="100"/>
          <a:sy n="85" d="100"/>
        </p:scale>
        <p:origin x="59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567B-EA74-4FBF-95F1-7230A262F0C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A4-E914-420A-B753-7DCDEBC45C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0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567B-EA74-4FBF-95F1-7230A262F0C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A4-E914-420A-B753-7DCDEBC4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4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567B-EA74-4FBF-95F1-7230A262F0C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A4-E914-420A-B753-7DCDEBC4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7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567B-EA74-4FBF-95F1-7230A262F0C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A4-E914-420A-B753-7DCDEBC45C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253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567B-EA74-4FBF-95F1-7230A262F0C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A4-E914-420A-B753-7DCDEBC4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0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567B-EA74-4FBF-95F1-7230A262F0C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A4-E914-420A-B753-7DCDEBC45C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911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567B-EA74-4FBF-95F1-7230A262F0C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A4-E914-420A-B753-7DCDEBC4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77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567B-EA74-4FBF-95F1-7230A262F0C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A4-E914-420A-B753-7DCDEBC4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16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567B-EA74-4FBF-95F1-7230A262F0C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A4-E914-420A-B753-7DCDEBC4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2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567B-EA74-4FBF-95F1-7230A262F0C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A4-E914-420A-B753-7DCDEBC4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567B-EA74-4FBF-95F1-7230A262F0C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A4-E914-420A-B753-7DCDEBC4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0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567B-EA74-4FBF-95F1-7230A262F0C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A4-E914-420A-B753-7DCDEBC4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567B-EA74-4FBF-95F1-7230A262F0C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A4-E914-420A-B753-7DCDEBC4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6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567B-EA74-4FBF-95F1-7230A262F0C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A4-E914-420A-B753-7DCDEBC4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1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567B-EA74-4FBF-95F1-7230A262F0C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A4-E914-420A-B753-7DCDEBC4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9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567B-EA74-4FBF-95F1-7230A262F0C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A4-E914-420A-B753-7DCDEBC4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0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567B-EA74-4FBF-95F1-7230A262F0C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A4-E914-420A-B753-7DCDEBC4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4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CF567B-EA74-4FBF-95F1-7230A262F0C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40CAA4-E914-420A-B753-7DCDEBC4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01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E8BE-48BD-4A72-82FD-8080D1D41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9100765" cy="1438835"/>
          </a:xfrm>
        </p:spPr>
        <p:txBody>
          <a:bodyPr>
            <a:normAutofit/>
          </a:bodyPr>
          <a:lstStyle/>
          <a:p>
            <a:r>
              <a:rPr lang="en-US" dirty="0"/>
              <a:t>Feature Engineering on</a:t>
            </a:r>
            <a:br>
              <a:rPr lang="en-US" dirty="0"/>
            </a:br>
            <a:r>
              <a:rPr lang="en-US" sz="3200" cap="none" dirty="0"/>
              <a:t>Wisconsin breast cancer (diagnosis) dataset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56E6E-8119-4ADF-945B-B481BDE28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4699996"/>
            <a:ext cx="3739871" cy="147220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Presented by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</a:p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Arup Dey</a:t>
            </a:r>
          </a:p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Mostofa Ahsan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73AE8AE-3207-4BAC-ACAB-AF462AD288F4}"/>
              </a:ext>
            </a:extLst>
          </p:cNvPr>
          <p:cNvSpPr txBox="1">
            <a:spLocks/>
          </p:cNvSpPr>
          <p:nvPr/>
        </p:nvSpPr>
        <p:spPr>
          <a:xfrm>
            <a:off x="608011" y="2586318"/>
            <a:ext cx="7231624" cy="640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Course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Machine Learning for Engineers</a:t>
            </a:r>
          </a:p>
        </p:txBody>
      </p:sp>
    </p:spTree>
    <p:extLst>
      <p:ext uri="{BB962C8B-B14F-4D97-AF65-F5344CB8AC3E}">
        <p14:creationId xmlns:p14="http://schemas.microsoft.com/office/powerpoint/2010/main" val="35741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FDCF-21D0-43A7-A2FB-D88EA757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53" y="287368"/>
            <a:ext cx="8534400" cy="150706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Thank you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4E16-8F1E-46D7-A862-DF3B1CCA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8" y="2026024"/>
            <a:ext cx="85344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Questions????</a:t>
            </a:r>
          </a:p>
        </p:txBody>
      </p:sp>
    </p:spTree>
    <p:extLst>
      <p:ext uri="{BB962C8B-B14F-4D97-AF65-F5344CB8AC3E}">
        <p14:creationId xmlns:p14="http://schemas.microsoft.com/office/powerpoint/2010/main" val="33146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0B0A-03DC-4141-9D63-FC36F5DE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47" y="295338"/>
            <a:ext cx="8534400" cy="143036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E01E-DF8E-42F5-8E90-207F8AB2F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47" y="1725706"/>
            <a:ext cx="8534400" cy="4258235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sz="2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Facilitating data visualization and data understanding, </a:t>
            </a:r>
          </a:p>
          <a:p>
            <a:pPr lvl="0">
              <a:lnSpc>
                <a:spcPct val="170000"/>
              </a:lnSpc>
            </a:pPr>
            <a:r>
              <a:rPr lang="en-US" sz="2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Improving Efficiency</a:t>
            </a:r>
          </a:p>
          <a:p>
            <a:pPr lvl="0">
              <a:lnSpc>
                <a:spcPct val="170000"/>
              </a:lnSpc>
            </a:pPr>
            <a:r>
              <a:rPr lang="en-US" sz="2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Reducing the complexity of a model</a:t>
            </a:r>
          </a:p>
          <a:p>
            <a:pPr lvl="0">
              <a:lnSpc>
                <a:spcPct val="170000"/>
              </a:lnSpc>
            </a:pPr>
            <a:r>
              <a:rPr lang="en-US" sz="2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Reducing the measurement and storage requirements, </a:t>
            </a:r>
          </a:p>
          <a:p>
            <a:pPr lvl="0">
              <a:lnSpc>
                <a:spcPct val="170000"/>
              </a:lnSpc>
            </a:pPr>
            <a:r>
              <a:rPr lang="en-US" sz="2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Improving Prediction Performance of the predictors in the model</a:t>
            </a:r>
          </a:p>
          <a:p>
            <a:pPr lvl="0">
              <a:lnSpc>
                <a:spcPct val="170000"/>
              </a:lnSpc>
            </a:pPr>
            <a:r>
              <a:rPr lang="en-US" sz="2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Defying the curse of dimensionality to improve prediction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6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6403-70D1-4352-9A37-FB1A77DA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42" y="179294"/>
            <a:ext cx="8534400" cy="869576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Dataset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5804-5E57-45FD-9EC3-0FE913B76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59" y="3012141"/>
            <a:ext cx="8534400" cy="366656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Radius</a:t>
            </a:r>
          </a:p>
          <a:p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Texture</a:t>
            </a:r>
          </a:p>
          <a:p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Perimeter</a:t>
            </a:r>
          </a:p>
          <a:p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Area</a:t>
            </a:r>
          </a:p>
          <a:p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Smoothness</a:t>
            </a:r>
          </a:p>
          <a:p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Compactness</a:t>
            </a:r>
          </a:p>
          <a:p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Concavity</a:t>
            </a:r>
          </a:p>
          <a:p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Concave points</a:t>
            </a:r>
          </a:p>
          <a:p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Symmetry</a:t>
            </a:r>
          </a:p>
          <a:p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Fractal dimension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ACE382-B357-4CC9-99E4-712BE93F49F0}"/>
              </a:ext>
            </a:extLst>
          </p:cNvPr>
          <p:cNvSpPr txBox="1">
            <a:spLocks/>
          </p:cNvSpPr>
          <p:nvPr/>
        </p:nvSpPr>
        <p:spPr>
          <a:xfrm>
            <a:off x="643872" y="999564"/>
            <a:ext cx="8534400" cy="12909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cap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Dataset source: UCI machine learning repository</a:t>
            </a:r>
          </a:p>
          <a:p>
            <a:r>
              <a:rPr lang="en-US" sz="2000" b="1" cap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features:  30</a:t>
            </a:r>
          </a:p>
          <a:p>
            <a:r>
              <a:rPr lang="en-US" sz="2000" b="1" cap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instances: 569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765B83-9395-41CC-A24C-6A12F246450C}"/>
              </a:ext>
            </a:extLst>
          </p:cNvPr>
          <p:cNvSpPr txBox="1">
            <a:spLocks/>
          </p:cNvSpPr>
          <p:nvPr/>
        </p:nvSpPr>
        <p:spPr>
          <a:xfrm>
            <a:off x="643872" y="2451847"/>
            <a:ext cx="3990881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real-valued Parameters</a:t>
            </a:r>
            <a:endParaRPr lang="en-US" sz="2400" b="1" cap="non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8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76B5-C344-40FD-BC16-D59E2856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18" y="318744"/>
            <a:ext cx="8534400" cy="1187327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F8F7-6FDF-4FE5-828A-07E6DCCD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77" y="1582270"/>
            <a:ext cx="8534400" cy="208877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Point Biserial Correlation</a:t>
            </a:r>
          </a:p>
          <a:p>
            <a:pPr lvl="0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Relief algorithm</a:t>
            </a:r>
          </a:p>
          <a:p>
            <a:pPr lvl="0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Fisher Score</a:t>
            </a:r>
          </a:p>
          <a:p>
            <a:pPr lvl="0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Pearson correlation</a:t>
            </a:r>
          </a:p>
          <a:p>
            <a:pPr lvl="0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Principal Component Analysis (PCA)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3B915F7-4F8D-4B06-905A-769069E21C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6976" y="3487271"/>
                <a:ext cx="9333847" cy="32317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Point Biserial Correlation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</a:rPr>
                            <m:t>𝑝𝑏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accent4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accent4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accent4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accent4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accent4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solidFill>
                                                <a:schemeClr val="accent4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accent4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3B915F7-4F8D-4B06-905A-769069E21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76" y="3487271"/>
                <a:ext cx="9333847" cy="3231776"/>
              </a:xfrm>
              <a:prstGeom prst="rect">
                <a:avLst/>
              </a:prstGeom>
              <a:blipFill>
                <a:blip r:embed="rId2"/>
                <a:stretch>
                  <a:fillRect l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53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6FB2-A327-45FE-92E2-5426B77F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5" y="107576"/>
            <a:ext cx="8534400" cy="82475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5A2931-A883-4F19-B487-3BB3A9FCF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621726"/>
              </p:ext>
            </p:extLst>
          </p:nvPr>
        </p:nvGraphicFramePr>
        <p:xfrm>
          <a:off x="712695" y="1322294"/>
          <a:ext cx="8960224" cy="5280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9909">
                  <a:extLst>
                    <a:ext uri="{9D8B030D-6E8A-4147-A177-3AD203B41FA5}">
                      <a16:colId xmlns:a16="http://schemas.microsoft.com/office/drawing/2014/main" val="2079144673"/>
                    </a:ext>
                  </a:extLst>
                </a:gridCol>
                <a:gridCol w="3047720">
                  <a:extLst>
                    <a:ext uri="{9D8B030D-6E8A-4147-A177-3AD203B41FA5}">
                      <a16:colId xmlns:a16="http://schemas.microsoft.com/office/drawing/2014/main" val="3016868776"/>
                    </a:ext>
                  </a:extLst>
                </a:gridCol>
                <a:gridCol w="2846191">
                  <a:extLst>
                    <a:ext uri="{9D8B030D-6E8A-4147-A177-3AD203B41FA5}">
                      <a16:colId xmlns:a16="http://schemas.microsoft.com/office/drawing/2014/main" val="2266963885"/>
                    </a:ext>
                  </a:extLst>
                </a:gridCol>
                <a:gridCol w="2496404">
                  <a:extLst>
                    <a:ext uri="{9D8B030D-6E8A-4147-A177-3AD203B41FA5}">
                      <a16:colId xmlns:a16="http://schemas.microsoft.com/office/drawing/2014/main" val="448567116"/>
                    </a:ext>
                  </a:extLst>
                </a:gridCol>
              </a:tblGrid>
              <a:tr h="17889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43493"/>
                  </a:ext>
                </a:extLst>
              </a:tr>
              <a:tr h="345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SL. No.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00FF00"/>
                          </a:highlight>
                        </a:rPr>
                        <a:t>Point Biserial Correlation</a:t>
                      </a:r>
                      <a:endParaRPr lang="en-US" sz="140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00FF00"/>
                          </a:highlight>
                        </a:rPr>
                        <a:t>Fisher Score</a:t>
                      </a:r>
                      <a:endParaRPr lang="en-US" sz="140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00FF00"/>
                          </a:highlight>
                        </a:rPr>
                        <a:t>Relief Algorithm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601985261"/>
                  </a:ext>
                </a:extLst>
              </a:tr>
              <a:tr h="241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concave </a:t>
                      </a:r>
                      <a:r>
                        <a:rPr lang="en-US" sz="1100" dirty="0" err="1">
                          <a:effectLst/>
                        </a:rPr>
                        <a:t>points_worst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concave </a:t>
                      </a:r>
                      <a:r>
                        <a:rPr lang="en-US" sz="1100" dirty="0" err="1">
                          <a:effectLst/>
                        </a:rPr>
                        <a:t>points_worst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concave </a:t>
                      </a:r>
                      <a:r>
                        <a:rPr lang="en-US" sz="1100" dirty="0" err="1">
                          <a:effectLst/>
                        </a:rPr>
                        <a:t>points_worst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1451286199"/>
                  </a:ext>
                </a:extLst>
              </a:tr>
              <a:tr h="199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perimeter_worst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perimeter_worst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compactness_worst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1683571979"/>
                  </a:ext>
                </a:extLst>
              </a:tr>
              <a:tr h="251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concave points_mean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concave points_mean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smoothness_worst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3939471211"/>
                  </a:ext>
                </a:extLst>
              </a:tr>
              <a:tr h="199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radius_worst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radius_worst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concavity_worst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3444419296"/>
                  </a:ext>
                </a:extLst>
              </a:tr>
              <a:tr h="199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perimeter_mean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perimeter_mean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compactness_mean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346623294"/>
                  </a:ext>
                </a:extLst>
              </a:tr>
              <a:tr h="1993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6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area_worst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area_worst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compactness_worst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172984212"/>
                  </a:ext>
                </a:extLst>
              </a:tr>
              <a:tr h="199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radius_mean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radius_mean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concavity_mean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2095020952"/>
                  </a:ext>
                </a:extLst>
              </a:tr>
              <a:tr h="2248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area_mean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area_mean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concave points_mean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3682219045"/>
                  </a:ext>
                </a:extLst>
              </a:tr>
              <a:tr h="199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concavity_mean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concavity_mean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symmetry_worst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710401002"/>
                  </a:ext>
                </a:extLst>
              </a:tr>
              <a:tr h="203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concavity_worst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concavity_worst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fractal_dimension_worst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3139901956"/>
                  </a:ext>
                </a:extLst>
              </a:tr>
              <a:tr h="199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compactness_mean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compactness_mean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texture_mean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1772173896"/>
                  </a:ext>
                </a:extLst>
              </a:tr>
              <a:tr h="199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compactness_worst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compactness_worst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smoothness_mean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4068153557"/>
                  </a:ext>
                </a:extLst>
              </a:tr>
              <a:tr h="213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highlight>
                            <a:srgbClr val="FF0000"/>
                          </a:highlight>
                        </a:rPr>
                        <a:t>radius_se</a:t>
                      </a:r>
                      <a:endParaRPr lang="en-US" sz="1100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highlight>
                            <a:srgbClr val="FF0000"/>
                          </a:highlight>
                        </a:rPr>
                        <a:t>radius_se</a:t>
                      </a:r>
                      <a:endParaRPr lang="en-US" sz="1100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highlight>
                            <a:srgbClr val="FF0000"/>
                          </a:highlight>
                        </a:rPr>
                        <a:t>fractal_dimension_mean</a:t>
                      </a:r>
                      <a:endParaRPr lang="en-US" sz="1100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2870999254"/>
                  </a:ext>
                </a:extLst>
              </a:tr>
              <a:tr h="199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perimeter_se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perimeter_se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symmetry_mean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3718745898"/>
                  </a:ext>
                </a:extLst>
              </a:tr>
              <a:tr h="199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highlight>
                            <a:srgbClr val="FF0000"/>
                          </a:highlight>
                        </a:rPr>
                        <a:t>area_se</a:t>
                      </a:r>
                      <a:endParaRPr lang="en-US" sz="1100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highlight>
                            <a:srgbClr val="FF0000"/>
                          </a:highlight>
                        </a:rPr>
                        <a:t>area_se</a:t>
                      </a:r>
                      <a:endParaRPr lang="en-US" sz="1100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perimeter_worst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1335392248"/>
                  </a:ext>
                </a:extLst>
              </a:tr>
              <a:tr h="199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16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texture_worst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texture_worst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radius_worst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2135713859"/>
                  </a:ext>
                </a:extLst>
              </a:tr>
              <a:tr h="199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smoothness_worst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smoothness_worst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area_worst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1270834785"/>
                  </a:ext>
                </a:extLst>
              </a:tr>
              <a:tr h="199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symmetry_worst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symmetry_worst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perimeter_mean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1242731755"/>
                  </a:ext>
                </a:extLst>
              </a:tr>
              <a:tr h="199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texture_mean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texture_mean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radius_mean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2552683325"/>
                  </a:ext>
                </a:extLst>
              </a:tr>
              <a:tr h="199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concave points_se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concave points_se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area_mean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1098042911"/>
                  </a:ext>
                </a:extLst>
              </a:tr>
              <a:tr h="199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Smoothness_mean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Smoothness_mean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highlight>
                            <a:srgbClr val="FF0000"/>
                          </a:highlight>
                        </a:rPr>
                        <a:t>compactness_se</a:t>
                      </a:r>
                      <a:endParaRPr lang="en-US" sz="1100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1963857252"/>
                  </a:ext>
                </a:extLst>
              </a:tr>
              <a:tr h="199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symmetry_mean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symmetry_mean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perimeter_se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3427054336"/>
                  </a:ext>
                </a:extLst>
              </a:tr>
              <a:tr h="199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fractal_dimension_worst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fractal_dimension_worst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concave </a:t>
                      </a:r>
                      <a:r>
                        <a:rPr lang="en-US" sz="1100" dirty="0" err="1">
                          <a:effectLst/>
                        </a:rPr>
                        <a:t>points_se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extLst>
                  <a:ext uri="{0D108BD9-81ED-4DB2-BD59-A6C34878D82A}">
                    <a16:rowId xmlns:a16="http://schemas.microsoft.com/office/drawing/2014/main" val="168796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86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B839-2CB4-4E86-A042-D8EB54D6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8768"/>
            <a:ext cx="8827341" cy="1120091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Reduced Features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ABE1AA-295F-4892-A38F-D717CF659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157587"/>
              </p:ext>
            </p:extLst>
          </p:nvPr>
        </p:nvGraphicFramePr>
        <p:xfrm>
          <a:off x="684212" y="1599844"/>
          <a:ext cx="3197225" cy="4281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8175">
                  <a:extLst>
                    <a:ext uri="{9D8B030D-6E8A-4147-A177-3AD203B41FA5}">
                      <a16:colId xmlns:a16="http://schemas.microsoft.com/office/drawing/2014/main" val="2753196788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3059107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SL. No.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that are common in three methods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9136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concave points_worst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1844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perimeter_worst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0109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concave points_mean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2993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radius_worst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150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perimeter_mean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400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6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area_worst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814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radius_mean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2842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area_mean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29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concavity_mean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347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concavity_worst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2170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compactness_mean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8776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compactness_mean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990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perimeter_se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7169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texture_worst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421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smoothness_worst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2418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16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symmetry_worst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4784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texture_mean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24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concave points_se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88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concave points_se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884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symmetry_mean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283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fractal_dimension_worst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338520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7E3C98A-5810-489A-B31D-060037573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33" y="1385046"/>
            <a:ext cx="634751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8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B839-2CB4-4E86-A042-D8EB54D6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8769"/>
            <a:ext cx="8534400" cy="106182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Final Selected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16630A-CD1B-40EC-87DE-1B1DFF1C4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059074"/>
              </p:ext>
            </p:extLst>
          </p:nvPr>
        </p:nvGraphicFramePr>
        <p:xfrm>
          <a:off x="762001" y="1120589"/>
          <a:ext cx="3151094" cy="275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8967">
                  <a:extLst>
                    <a:ext uri="{9D8B030D-6E8A-4147-A177-3AD203B41FA5}">
                      <a16:colId xmlns:a16="http://schemas.microsoft.com/office/drawing/2014/main" val="523968188"/>
                    </a:ext>
                  </a:extLst>
                </a:gridCol>
                <a:gridCol w="2522127">
                  <a:extLst>
                    <a:ext uri="{9D8B030D-6E8A-4147-A177-3AD203B41FA5}">
                      <a16:colId xmlns:a16="http://schemas.microsoft.com/office/drawing/2014/main" val="2516736779"/>
                    </a:ext>
                  </a:extLst>
                </a:gridCol>
              </a:tblGrid>
              <a:tr h="2499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SL. No.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Features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826999"/>
                  </a:ext>
                </a:extLst>
              </a:tr>
              <a:tr h="250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concave points_worst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311153"/>
                  </a:ext>
                </a:extLst>
              </a:tr>
              <a:tr h="250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radius_worst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957548"/>
                  </a:ext>
                </a:extLst>
              </a:tr>
              <a:tr h="250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radius_mean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1899601"/>
                  </a:ext>
                </a:extLst>
              </a:tr>
              <a:tr h="250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perimeter_se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2320464"/>
                  </a:ext>
                </a:extLst>
              </a:tr>
              <a:tr h="250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texture_worst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4768328"/>
                  </a:ext>
                </a:extLst>
              </a:tr>
              <a:tr h="250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6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smoothness_worst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0533698"/>
                  </a:ext>
                </a:extLst>
              </a:tr>
              <a:tr h="250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symmetry_worst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509153"/>
                  </a:ext>
                </a:extLst>
              </a:tr>
              <a:tr h="250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concave points_se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7518733"/>
                  </a:ext>
                </a:extLst>
              </a:tr>
              <a:tr h="250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symmetry_mean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476200"/>
                  </a:ext>
                </a:extLst>
              </a:tr>
              <a:tr h="250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9" marR="511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fractal_dimension_worst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39044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BF59B1-4CB8-483F-9F89-95F80AB56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46" y="1470212"/>
            <a:ext cx="5423647" cy="5396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4C8939-28A9-4374-B285-C65270E36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98"/>
          <a:stretch/>
        </p:blipFill>
        <p:spPr>
          <a:xfrm>
            <a:off x="723132" y="4016188"/>
            <a:ext cx="3189963" cy="24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8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B839-2CB4-4E86-A042-D8EB54D6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8769"/>
            <a:ext cx="8534400" cy="106182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Dimension reduction using PCA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495AF11-14A2-430F-8170-67669AF7B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08" y="2300011"/>
            <a:ext cx="3900015" cy="3915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65443B-D54F-4982-9F2F-DBA5F136C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0" y="1886643"/>
            <a:ext cx="6450106" cy="485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36C5-0014-4FA3-8AA1-46BE5560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36" y="278403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B1AF-6155-466D-A555-8914A4D6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36" y="1981201"/>
            <a:ext cx="8534400" cy="408591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 have performed 3 feature selection methods to investigate the relationship between Target variable and features.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 have performed Pearson Correlation to find out the redundant elements within features.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 have performed Principal Component Analysis to reduce the dimension of dataset to 3 components for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2494051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213</TotalTime>
  <Words>566</Words>
  <Application>Microsoft Office PowerPoint</Application>
  <PresentationFormat>Widescreen</PresentationFormat>
  <Paragraphs>209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Cambria Math</vt:lpstr>
      <vt:lpstr>Century Gothic</vt:lpstr>
      <vt:lpstr>Wingdings 3</vt:lpstr>
      <vt:lpstr>Slice</vt:lpstr>
      <vt:lpstr>Feature Engineering on Wisconsin breast cancer (diagnosis) dataset</vt:lpstr>
      <vt:lpstr>Motivation</vt:lpstr>
      <vt:lpstr>Dataset  Description</vt:lpstr>
      <vt:lpstr>Feature Selection methods</vt:lpstr>
      <vt:lpstr>Results</vt:lpstr>
      <vt:lpstr>Reduced Features Analysis</vt:lpstr>
      <vt:lpstr>Final Selected Features</vt:lpstr>
      <vt:lpstr>Dimension reduction using PCA</vt:lpstr>
      <vt:lpstr>Conclusion</vt:lpstr>
      <vt:lpstr>Thank you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 on Wisconsin breast cancer (diagnosis) dataset</dc:title>
  <dc:creator>Mostofa Ahsan</dc:creator>
  <cp:lastModifiedBy>Mostofa Ahsan</cp:lastModifiedBy>
  <cp:revision>25</cp:revision>
  <dcterms:created xsi:type="dcterms:W3CDTF">2019-03-18T18:13:06Z</dcterms:created>
  <dcterms:modified xsi:type="dcterms:W3CDTF">2019-03-18T21:46:15Z</dcterms:modified>
</cp:coreProperties>
</file>