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4" r:id="rId1"/>
  </p:sldMasterIdLst>
  <p:notesMasterIdLst>
    <p:notesMasterId r:id="rId23"/>
  </p:notesMasterIdLst>
  <p:handoutMasterIdLst>
    <p:handoutMasterId r:id="rId24"/>
  </p:handoutMasterIdLst>
  <p:sldIdLst>
    <p:sldId id="310" r:id="rId2"/>
    <p:sldId id="608" r:id="rId3"/>
    <p:sldId id="560" r:id="rId4"/>
    <p:sldId id="561" r:id="rId5"/>
    <p:sldId id="563" r:id="rId6"/>
    <p:sldId id="562" r:id="rId7"/>
    <p:sldId id="564" r:id="rId8"/>
    <p:sldId id="565" r:id="rId9"/>
    <p:sldId id="590" r:id="rId10"/>
    <p:sldId id="566" r:id="rId11"/>
    <p:sldId id="579" r:id="rId12"/>
    <p:sldId id="609" r:id="rId13"/>
    <p:sldId id="610" r:id="rId14"/>
    <p:sldId id="611" r:id="rId15"/>
    <p:sldId id="612" r:id="rId16"/>
    <p:sldId id="613" r:id="rId17"/>
    <p:sldId id="586" r:id="rId18"/>
    <p:sldId id="587" r:id="rId19"/>
    <p:sldId id="582" r:id="rId20"/>
    <p:sldId id="583" r:id="rId21"/>
    <p:sldId id="58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 autoAdjust="0"/>
    <p:restoredTop sz="94698" autoAdjust="0"/>
  </p:normalViewPr>
  <p:slideViewPr>
    <p:cSldViewPr>
      <p:cViewPr varScale="1">
        <p:scale>
          <a:sx n="64" d="100"/>
          <a:sy n="64" d="100"/>
        </p:scale>
        <p:origin x="1482" y="-18"/>
      </p:cViewPr>
      <p:guideLst>
        <p:guide orient="horz" pos="1296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70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388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373816AD-189B-40E8-AAF8-9891888283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79719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283CB9-F34B-4627-AD40-FB6C7F82D65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Liang, Introduction to Java Programming, Eighth Edition, (c) 2011 Pearson Education, Inc. All rights reserved. 0132130807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F8358-B3B7-44BF-8F0E-91F1CFA0FE6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366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9C3A-7288-4580-B643-5E4E09B04FB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245869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9C3A-7288-4580-B643-5E4E09B04FB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51260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8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46115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9C3A-7288-4580-B643-5E4E09B04FB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404610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9C3A-7288-4580-B643-5E4E09B04FB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121839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9C3A-7288-4580-B643-5E4E09B04FB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141820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9C3A-7288-4580-B643-5E4E09B04FB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89218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3EEA-BE26-4122-ABDD-0A936056FF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0604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830C-8C68-4134-B482-6EBA57D056A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090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35EB-730E-490E-9180-818B9E2779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72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EB33-49F6-4CE0-B8CD-F4BEEDDD35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05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6C600-472F-417E-B0AA-5FDF530B633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50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81BC-2226-4A3D-A38A-2CA02D2C026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97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30F3-05E0-4FAF-8CF6-842D683C436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98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0374-2D5C-4948-9C5A-15854E7C287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82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129281"/>
            <a:ext cx="2551461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7F1D8-810A-4EB0-B49D-F52B613EAAE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1687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47DB3-C0FD-4ABA-BFA7-E7376BB37F6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11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99C3A-7288-4580-B643-5E4E09B04FB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A56A3696-87A7-4CE7-A4D1-67C7AD213C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en-US" altLang="en-US" sz="1000">
                <a:latin typeface="Arial" pitchFamily="34" charset="0"/>
              </a:rPr>
              <a:t>Liang, Introduction to Java Programming, Eighth Edition, (c) 2011 Pearson Education, Inc. All rights reserved. 0132130807</a:t>
            </a:r>
          </a:p>
        </p:txBody>
      </p:sp>
    </p:spTree>
    <p:extLst>
      <p:ext uri="{BB962C8B-B14F-4D97-AF65-F5344CB8AC3E}">
        <p14:creationId xmlns:p14="http://schemas.microsoft.com/office/powerpoint/2010/main" val="1772786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javatpoint.com/event-handling-in-jav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ml/LoanCalculator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ml/LoanCalculator.ba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8077200" cy="1447800"/>
          </a:xfrm>
          <a:noFill/>
          <a:ln/>
        </p:spPr>
        <p:txBody>
          <a:bodyPr/>
          <a:lstStyle/>
          <a:p>
            <a:r>
              <a:rPr lang="en-US" altLang="en-US" dirty="0"/>
              <a:t>Event-Driven Programming</a:t>
            </a:r>
            <a:endParaRPr lang="en-US" altLang="en-US" sz="4000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5B910-4AC2-41D6-A14B-94E17D62D362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en-US" altLang="en-US"/>
              <a:t>Selected Event Handlers</a:t>
            </a:r>
            <a:r>
              <a:rPr lang="en-US" altLang="en-US">
                <a:solidFill>
                  <a:schemeClr val="tx1"/>
                </a:solidFill>
                <a:latin typeface="Book Antiqua" pitchFamily="18" charset="0"/>
              </a:rPr>
              <a:t> 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9BED8-8F76-462E-AF58-CF54CBEEDF0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228600" y="1066800"/>
            <a:ext cx="8763000" cy="540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00025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200025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200025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200025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200025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00025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00025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00025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000250" algn="l"/>
                <a:tab pos="44577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/>
              <a:t>Event Class	Listener Interface	Listener Methods (Handlers)</a:t>
            </a:r>
            <a:br>
              <a:rPr lang="en-US" altLang="en-US" sz="2000" b="1"/>
            </a:br>
            <a:r>
              <a:rPr lang="en-US" altLang="en-US" sz="1600">
                <a:latin typeface="Courier New" pitchFamily="49" charset="0"/>
              </a:rPr>
              <a:t>ActionEvent	ActionListener	actionPerformed(ActionEvent)</a:t>
            </a:r>
          </a:p>
          <a:p>
            <a:r>
              <a:rPr lang="en-US" altLang="en-US" sz="1600">
                <a:latin typeface="Courier New" pitchFamily="49" charset="0"/>
              </a:rPr>
              <a:t>ItemEvent	ItemListener	itemStateChanged(ItemEvent)</a:t>
            </a:r>
          </a:p>
          <a:p>
            <a:r>
              <a:rPr lang="en-US" altLang="en-US" sz="1600">
                <a:latin typeface="Courier New" pitchFamily="49" charset="0"/>
              </a:rPr>
              <a:t>WindowEvent	WindowListener	windowClosing(WindowEvent)</a:t>
            </a:r>
          </a:p>
          <a:p>
            <a:r>
              <a:rPr lang="en-US" altLang="en-US" sz="1600">
                <a:latin typeface="Courier New" pitchFamily="49" charset="0"/>
              </a:rPr>
              <a:t>		windowOpened(WindowEvent)</a:t>
            </a:r>
          </a:p>
          <a:p>
            <a:r>
              <a:rPr lang="en-US" altLang="en-US" sz="1600">
                <a:latin typeface="Courier New" pitchFamily="49" charset="0"/>
              </a:rPr>
              <a:t>		windowIconified(WindowEvent)</a:t>
            </a:r>
          </a:p>
          <a:p>
            <a:r>
              <a:rPr lang="en-US" altLang="en-US" sz="1600">
                <a:latin typeface="Courier New" pitchFamily="49" charset="0"/>
              </a:rPr>
              <a:t>		windowDeiconified(WindowEvent)</a:t>
            </a:r>
          </a:p>
          <a:p>
            <a:r>
              <a:rPr lang="en-US" altLang="en-US" sz="1600">
                <a:latin typeface="Courier New" pitchFamily="49" charset="0"/>
              </a:rPr>
              <a:t>		windowClosed(WindowEvent)</a:t>
            </a:r>
          </a:p>
          <a:p>
            <a:r>
              <a:rPr lang="en-US" altLang="en-US" sz="1600">
                <a:latin typeface="Courier New" pitchFamily="49" charset="0"/>
              </a:rPr>
              <a:t>		windowActivated(WindowEvent)</a:t>
            </a:r>
          </a:p>
          <a:p>
            <a:r>
              <a:rPr lang="en-US" altLang="en-US" sz="1600">
                <a:latin typeface="Courier New" pitchFamily="49" charset="0"/>
              </a:rPr>
              <a:t>		windowDeactivated(WindowEvent)</a:t>
            </a:r>
          </a:p>
          <a:p>
            <a:pPr algn="just"/>
            <a:r>
              <a:rPr lang="en-US" altLang="en-US" sz="1600">
                <a:latin typeface="Courier New" pitchFamily="49" charset="0"/>
              </a:rPr>
              <a:t>ContainerEvent	ContainerListener	componentAdded(ContainerEvent)</a:t>
            </a:r>
          </a:p>
          <a:p>
            <a:pPr algn="just"/>
            <a:r>
              <a:rPr lang="en-US" altLang="en-US" sz="1600">
                <a:latin typeface="Courier New" pitchFamily="49" charset="0"/>
              </a:rPr>
              <a:t>		componentRemoved(ContainerEvent) MouseEvent	MouseListener	mousePressed(MouseEvent)</a:t>
            </a:r>
          </a:p>
          <a:p>
            <a:pPr algn="just"/>
            <a:r>
              <a:rPr lang="en-US" altLang="en-US" sz="1600">
                <a:latin typeface="Courier New" pitchFamily="49" charset="0"/>
              </a:rPr>
              <a:t>		mouseReleased(MouseEvent) </a:t>
            </a:r>
          </a:p>
          <a:p>
            <a:pPr algn="just"/>
            <a:r>
              <a:rPr lang="en-US" altLang="en-US" sz="1600">
                <a:latin typeface="Courier New" pitchFamily="49" charset="0"/>
              </a:rPr>
              <a:t>                                     mouseClicked(MouseEvent)</a:t>
            </a:r>
          </a:p>
          <a:p>
            <a:pPr algn="just"/>
            <a:r>
              <a:rPr lang="en-US" altLang="en-US" sz="1600">
                <a:latin typeface="Courier New" pitchFamily="49" charset="0"/>
              </a:rPr>
              <a:t>                                     mouseExited(MouseEvent)</a:t>
            </a:r>
            <a:r>
              <a:rPr lang="en-US" altLang="en-US" sz="1600">
                <a:latin typeface="Book Antiqua" pitchFamily="18" charset="0"/>
              </a:rPr>
              <a:t>	</a:t>
            </a:r>
          </a:p>
          <a:p>
            <a:pPr algn="just"/>
            <a:r>
              <a:rPr lang="en-US" altLang="en-US" sz="1600">
                <a:latin typeface="Courier New" pitchFamily="49" charset="0"/>
              </a:rPr>
              <a:t>                                     mouseEntered(MouseEvent)</a:t>
            </a:r>
            <a:endParaRPr lang="en-US" altLang="en-US">
              <a:latin typeface="Book Antiqua" pitchFamily="18" charset="0"/>
            </a:endParaRPr>
          </a:p>
          <a:p>
            <a:pPr algn="just"/>
            <a:r>
              <a:rPr lang="en-US" altLang="en-US" sz="1600">
                <a:latin typeface="Courier New" pitchFamily="49" charset="0"/>
              </a:rPr>
              <a:t>KeyEvent	KeyListener	keyPressed(KeyEvent)</a:t>
            </a:r>
          </a:p>
          <a:p>
            <a:pPr algn="just"/>
            <a:r>
              <a:rPr lang="en-US" altLang="en-US" sz="1600">
                <a:latin typeface="Courier New" pitchFamily="49" charset="0"/>
              </a:rPr>
              <a:t>		keyReleased(KeyEvent) </a:t>
            </a:r>
          </a:p>
          <a:p>
            <a:pPr algn="just"/>
            <a:r>
              <a:rPr lang="en-US" altLang="en-US" sz="1600">
                <a:latin typeface="Courier New" pitchFamily="49" charset="0"/>
              </a:rPr>
              <a:t>                                     keyTypeed(KeyEvent)</a:t>
            </a:r>
          </a:p>
          <a:p>
            <a:pPr>
              <a:spcBef>
                <a:spcPct val="50000"/>
              </a:spcBef>
            </a:pPr>
            <a:endParaRPr lang="en-US" altLang="en-US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altLang="en-US"/>
              <a:t>MouseEvent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BE4E2-EA9B-4E0A-A395-22F409A7C97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58406" name="Rectangle 6"/>
          <p:cNvSpPr>
            <a:spLocks noChangeArrowheads="1"/>
          </p:cNvSpPr>
          <p:nvPr/>
        </p:nvSpPr>
        <p:spPr bwMode="auto">
          <a:xfrm>
            <a:off x="2324100" y="2247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408" name="Rectangle 8"/>
          <p:cNvSpPr>
            <a:spLocks noChangeArrowheads="1"/>
          </p:cNvSpPr>
          <p:nvPr/>
        </p:nvSpPr>
        <p:spPr bwMode="auto">
          <a:xfrm>
            <a:off x="2324100" y="2247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58407" name="Object 7"/>
          <p:cNvGraphicFramePr>
            <a:graphicFrameLocks noChangeAspect="1"/>
          </p:cNvGraphicFramePr>
          <p:nvPr/>
        </p:nvGraphicFramePr>
        <p:xfrm>
          <a:off x="0" y="1219200"/>
          <a:ext cx="9144000" cy="480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5" r:id="rId3" imgW="4491228" imgH="2363724" progId="Word.Picture.8">
                  <p:embed/>
                </p:oleObj>
              </mc:Choice>
              <mc:Fallback>
                <p:oleObj r:id="rId3" imgW="4491228" imgH="2363724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19200"/>
                        <a:ext cx="9144000" cy="48053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9E63-60BF-4B58-9854-ACACAAF5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Event Handling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DE13E-2068-47D9-A345-DB2BBDF73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Courtesy: </a:t>
            </a:r>
            <a:r>
              <a:rPr lang="en-US" dirty="0">
                <a:hlinkClick r:id="rId2"/>
              </a:rPr>
              <a:t>https://www.javatpoint.com/event-handling-in-java</a:t>
            </a:r>
            <a:endParaRPr lang="en-US" dirty="0"/>
          </a:p>
          <a:p>
            <a:endParaRPr lang="en-US" dirty="0"/>
          </a:p>
          <a:p>
            <a:r>
              <a:rPr lang="en-US" dirty="0"/>
              <a:t>Three ways to implement</a:t>
            </a:r>
          </a:p>
          <a:p>
            <a:pPr lvl="1"/>
            <a:r>
              <a:rPr lang="en-US" dirty="0"/>
              <a:t>Within class</a:t>
            </a:r>
          </a:p>
          <a:p>
            <a:pPr lvl="1"/>
            <a:r>
              <a:rPr lang="en-US" dirty="0"/>
              <a:t>Using another class</a:t>
            </a:r>
          </a:p>
          <a:p>
            <a:pPr lvl="1"/>
            <a:r>
              <a:rPr lang="en-US" dirty="0"/>
              <a:t>Using anonymous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FE933-AB2B-4DA8-AC54-0A4749A0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35EB-730E-490E-9180-818B9E2779F0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11CB4B-691E-4DF2-B2DB-61E0A039A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810106"/>
            <a:ext cx="2908844" cy="328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10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8BDA-F96A-43C9-B339-1F825F9E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CE630-928D-48AE-BBAE-E42686BE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35EB-730E-490E-9180-818B9E2779F0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6FB994-65BB-456E-A36B-199E5C15D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79" y="1524000"/>
            <a:ext cx="4340591" cy="426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F76ED7-8572-4B59-9895-82D55B788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175" y="1524000"/>
            <a:ext cx="427845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39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E373-D7B5-4A91-A4C2-57AE468B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outer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AAE52-8EC3-42E9-AD46-EDCFB15CE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E7775-1AD6-4F4A-B734-7A14F11C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35EB-730E-490E-9180-818B9E2779F0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84A85-1BE8-4682-8C95-29A40925F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23" y="1533100"/>
            <a:ext cx="3067277" cy="43515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0210E1-3095-4AF0-9016-3ECCCDF58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914" y="1506867"/>
            <a:ext cx="4912100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17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A0F7-5590-406B-84E3-631C1BBC7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outer class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52401-9634-4085-8233-48EDF3EB4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DCFD0-3DA2-47EE-8114-B568937D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35EB-730E-490E-9180-818B9E2779F0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B709F-5D1D-4CBB-A766-96BFED85F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209799"/>
            <a:ext cx="3962400" cy="363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34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BB37-D775-4B58-9E1E-3B853E631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anonymous 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308F87-8CAB-475E-9D9C-C3BC39365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229" y="1523999"/>
            <a:ext cx="3246971" cy="34807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88CFE-0D84-453B-87BB-AA996F9B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135EB-730E-490E-9180-818B9E2779F0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ED93AB-8BD4-4150-8250-493DFE3B3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710" y="1551480"/>
            <a:ext cx="3653890" cy="486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53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71550"/>
          </a:xfrm>
        </p:spPr>
        <p:txBody>
          <a:bodyPr/>
          <a:lstStyle/>
          <a:p>
            <a:r>
              <a:rPr lang="en-US" altLang="en-US"/>
              <a:t>Handling Mouse Events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655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8486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/>
              <a:t>Java provides two listener interfaces, </a:t>
            </a:r>
            <a:r>
              <a:rPr lang="en-US" altLang="en-US" sz="2600">
                <a:latin typeface="Courier New" pitchFamily="49" charset="0"/>
              </a:rPr>
              <a:t>MouseListener</a:t>
            </a:r>
            <a:r>
              <a:rPr lang="en-US" altLang="en-US" sz="2800"/>
              <a:t> and</a:t>
            </a:r>
            <a:r>
              <a:rPr lang="en-US" altLang="en-US" sz="3000"/>
              <a:t> </a:t>
            </a:r>
            <a:r>
              <a:rPr lang="en-US" altLang="en-US" sz="2600">
                <a:latin typeface="Courier New" pitchFamily="49" charset="0"/>
              </a:rPr>
              <a:t>MouseMotionListener</a:t>
            </a:r>
            <a:r>
              <a:rPr lang="en-US" altLang="en-US" sz="3000"/>
              <a:t>, </a:t>
            </a:r>
            <a:r>
              <a:rPr lang="en-US" altLang="en-US" sz="2800"/>
              <a:t>to handle mouse events.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/>
              <a:t>The </a:t>
            </a:r>
            <a:r>
              <a:rPr lang="en-US" altLang="en-US" sz="2600">
                <a:latin typeface="Courier New" pitchFamily="49" charset="0"/>
              </a:rPr>
              <a:t>MouseListener</a:t>
            </a:r>
            <a:r>
              <a:rPr lang="en-US" altLang="en-US" sz="2800"/>
              <a:t> listens for actions such as when the mouse is pressed, released, entered, exited, or clicked.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/>
              <a:t>The </a:t>
            </a:r>
            <a:r>
              <a:rPr lang="en-US" altLang="en-US" sz="2600">
                <a:latin typeface="Courier New" pitchFamily="49" charset="0"/>
              </a:rPr>
              <a:t>MouseMotionListener</a:t>
            </a:r>
            <a:r>
              <a:rPr lang="en-US" altLang="en-US" sz="2800"/>
              <a:t> listens for</a:t>
            </a:r>
            <a:br>
              <a:rPr lang="en-US" altLang="en-US" sz="2800"/>
            </a:br>
            <a:r>
              <a:rPr lang="en-US" altLang="en-US" sz="2800"/>
              <a:t>actions such as dragging or moving the</a:t>
            </a:r>
            <a:br>
              <a:rPr lang="en-US" altLang="en-US" sz="2800"/>
            </a:br>
            <a:r>
              <a:rPr lang="en-US" altLang="en-US" sz="2800"/>
              <a:t>mouse. </a:t>
            </a:r>
            <a:endParaRPr lang="en-US" altLang="en-US" sz="2800">
              <a:latin typeface="Book Antiqua" pitchFamily="18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74F3-4DDC-48F2-96A8-EEE7845C15D8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Handling Mouse Events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EDB19-7CD3-4E24-B87B-F6F468B93BAA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66598" name="Rectangle 6"/>
          <p:cNvSpPr>
            <a:spLocks noChangeArrowheads="1"/>
          </p:cNvSpPr>
          <p:nvPr/>
        </p:nvSpPr>
        <p:spPr bwMode="auto">
          <a:xfrm>
            <a:off x="2300288" y="2309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6600" name="Rectangle 8"/>
          <p:cNvSpPr>
            <a:spLocks noChangeArrowheads="1"/>
          </p:cNvSpPr>
          <p:nvPr/>
        </p:nvSpPr>
        <p:spPr bwMode="auto">
          <a:xfrm>
            <a:off x="2300288" y="2309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66599" name="Object 7"/>
          <p:cNvGraphicFramePr>
            <a:graphicFrameLocks noChangeAspect="1"/>
          </p:cNvGraphicFramePr>
          <p:nvPr/>
        </p:nvGraphicFramePr>
        <p:xfrm>
          <a:off x="0" y="1371600"/>
          <a:ext cx="9144000" cy="450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07" r:id="rId3" imgW="4544568" imgH="2238756" progId="Word.Picture.8">
                  <p:embed/>
                </p:oleObj>
              </mc:Choice>
              <mc:Fallback>
                <p:oleObj r:id="rId3" imgW="4544568" imgH="2238756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71600"/>
                        <a:ext cx="9144000" cy="45053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71550"/>
          </a:xfrm>
        </p:spPr>
        <p:txBody>
          <a:bodyPr/>
          <a:lstStyle/>
          <a:p>
            <a:r>
              <a:rPr lang="en-US" altLang="en-US"/>
              <a:t>Handling Keyboard Events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6147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819400"/>
            <a:ext cx="7772400" cy="3352800"/>
          </a:xfrm>
        </p:spPr>
        <p:txBody>
          <a:bodyPr>
            <a:normAutofit fontScale="92500" lnSpcReduction="10000"/>
          </a:bodyPr>
          <a:lstStyle/>
          <a:p>
            <a:pPr marL="341313" indent="-341313">
              <a:spcBef>
                <a:spcPct val="100000"/>
              </a:spcBef>
            </a:pPr>
            <a:r>
              <a:rPr lang="en-US" altLang="en-US" sz="2400" dirty="0" err="1">
                <a:latin typeface="Courier New" pitchFamily="49" charset="0"/>
              </a:rPr>
              <a:t>keyPressed</a:t>
            </a:r>
            <a:r>
              <a:rPr lang="en-US" altLang="en-US" sz="2400" dirty="0">
                <a:latin typeface="Courier New" pitchFamily="49" charset="0"/>
              </a:rPr>
              <a:t>(</a:t>
            </a:r>
            <a:r>
              <a:rPr lang="en-US" altLang="en-US" sz="2400" dirty="0" err="1">
                <a:latin typeface="Courier New" pitchFamily="49" charset="0"/>
              </a:rPr>
              <a:t>KeyEvent</a:t>
            </a:r>
            <a:r>
              <a:rPr lang="en-US" altLang="en-US" sz="2400" dirty="0">
                <a:latin typeface="Courier New" pitchFamily="49" charset="0"/>
              </a:rPr>
              <a:t> e)</a:t>
            </a:r>
            <a:endParaRPr lang="en-US" altLang="en-US" sz="2800" dirty="0"/>
          </a:p>
          <a:p>
            <a:pPr marL="341313" indent="-341313">
              <a:buFont typeface="Monotype Sorts" pitchFamily="2" charset="2"/>
              <a:buNone/>
            </a:pPr>
            <a:r>
              <a:rPr lang="en-US" altLang="en-US" sz="2600" dirty="0"/>
              <a:t>	Called when a key is pressed.</a:t>
            </a:r>
          </a:p>
          <a:p>
            <a:pPr marL="341313" indent="-341313">
              <a:spcBef>
                <a:spcPct val="75000"/>
              </a:spcBef>
            </a:pPr>
            <a:r>
              <a:rPr lang="en-US" altLang="en-US" sz="2400" dirty="0" err="1">
                <a:latin typeface="Courier New" pitchFamily="49" charset="0"/>
              </a:rPr>
              <a:t>keyReleased</a:t>
            </a:r>
            <a:r>
              <a:rPr lang="en-US" altLang="en-US" sz="2400" dirty="0">
                <a:latin typeface="Courier New" pitchFamily="49" charset="0"/>
              </a:rPr>
              <a:t>(</a:t>
            </a:r>
            <a:r>
              <a:rPr lang="en-US" altLang="en-US" sz="2400" dirty="0" err="1">
                <a:latin typeface="Courier New" pitchFamily="49" charset="0"/>
              </a:rPr>
              <a:t>KeyEvent</a:t>
            </a:r>
            <a:r>
              <a:rPr lang="en-US" altLang="en-US" sz="2400" dirty="0">
                <a:latin typeface="Courier New" pitchFamily="49" charset="0"/>
              </a:rPr>
              <a:t> e) </a:t>
            </a:r>
            <a:endParaRPr lang="en-US" altLang="en-US" sz="2800" dirty="0"/>
          </a:p>
          <a:p>
            <a:pPr marL="341313" indent="-341313">
              <a:buFont typeface="Monotype Sorts" pitchFamily="2" charset="2"/>
              <a:buNone/>
            </a:pPr>
            <a:r>
              <a:rPr lang="en-US" altLang="en-US" sz="2600" dirty="0"/>
              <a:t>	Called when a key is released.</a:t>
            </a:r>
            <a:r>
              <a:rPr lang="en-US" altLang="en-US" sz="2600" i="1" dirty="0"/>
              <a:t> </a:t>
            </a:r>
            <a:endParaRPr lang="en-US" altLang="en-US" sz="2600" dirty="0"/>
          </a:p>
          <a:p>
            <a:pPr marL="341313" indent="-341313">
              <a:spcBef>
                <a:spcPct val="75000"/>
              </a:spcBef>
            </a:pPr>
            <a:r>
              <a:rPr lang="en-US" altLang="en-US" sz="2400" dirty="0" err="1">
                <a:latin typeface="Courier New" pitchFamily="49" charset="0"/>
              </a:rPr>
              <a:t>keyTyped</a:t>
            </a:r>
            <a:r>
              <a:rPr lang="en-US" altLang="en-US" sz="2400" dirty="0">
                <a:latin typeface="Courier New" pitchFamily="49" charset="0"/>
              </a:rPr>
              <a:t>(</a:t>
            </a:r>
            <a:r>
              <a:rPr lang="en-US" altLang="en-US" sz="2400" dirty="0" err="1">
                <a:latin typeface="Courier New" pitchFamily="49" charset="0"/>
              </a:rPr>
              <a:t>KeyEvent</a:t>
            </a:r>
            <a:r>
              <a:rPr lang="en-US" altLang="en-US" sz="2400" dirty="0">
                <a:latin typeface="Courier New" pitchFamily="49" charset="0"/>
              </a:rPr>
              <a:t> e)</a:t>
            </a:r>
            <a:r>
              <a:rPr lang="en-US" altLang="en-US" sz="2600" dirty="0">
                <a:latin typeface="Courier New" pitchFamily="49" charset="0"/>
              </a:rPr>
              <a:t> </a:t>
            </a:r>
            <a:endParaRPr lang="en-US" altLang="en-US" sz="2800" dirty="0"/>
          </a:p>
          <a:p>
            <a:pPr marL="341313" indent="-341313">
              <a:buFont typeface="Monotype Sorts" pitchFamily="2" charset="2"/>
              <a:buNone/>
            </a:pPr>
            <a:r>
              <a:rPr lang="en-US" altLang="en-US" sz="2600" dirty="0"/>
              <a:t>	Called when a key is pressed and then</a:t>
            </a:r>
            <a:br>
              <a:rPr lang="en-US" altLang="en-US" sz="2600" dirty="0"/>
            </a:br>
            <a:r>
              <a:rPr lang="en-US" altLang="en-US" sz="2600" dirty="0"/>
              <a:t>released.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653AE-37D6-4DD0-9B08-8E7BB88FBD29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61476" name="Text Box 4"/>
          <p:cNvSpPr txBox="1">
            <a:spLocks noChangeArrowheads="1"/>
          </p:cNvSpPr>
          <p:nvPr/>
        </p:nvSpPr>
        <p:spPr bwMode="auto">
          <a:xfrm>
            <a:off x="914400" y="1371600"/>
            <a:ext cx="7696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To process a keyboard event, use the following handlers in the </a:t>
            </a:r>
            <a:r>
              <a:rPr lang="en-US" altLang="en-US" sz="2600">
                <a:latin typeface="Courier New" pitchFamily="49" charset="0"/>
              </a:rPr>
              <a:t>KeyListener</a:t>
            </a:r>
            <a:r>
              <a:rPr lang="en-US" altLang="en-US" sz="2800"/>
              <a:t> interface: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762000"/>
          </a:xfrm>
          <a:noFill/>
          <a:ln/>
        </p:spPr>
        <p:txBody>
          <a:bodyPr/>
          <a:lstStyle/>
          <a:p>
            <a:r>
              <a:rPr lang="en-US" altLang="en-US"/>
              <a:t>Motivations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2895600"/>
          </a:xfrm>
          <a:noFill/>
          <a:ln/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/>
              <a:t>Suppose you wish to write a GUI program that lets the user enter the loan amount, annual interest rate, and number of years, and click the </a:t>
            </a:r>
            <a:r>
              <a:rPr lang="en-US" altLang="en-US" sz="2800" i="1"/>
              <a:t>Compute Loan</a:t>
            </a:r>
            <a:r>
              <a:rPr lang="en-US" altLang="en-US" sz="2800"/>
              <a:t> button to obtain the monthly payment and total payment. How do you accomplish the task? You have to use event-driven programming to write the code to respond to the button-clicking event.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602E-0F7E-427E-92EB-ECC92123A6C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97319" name="Rectangle 7"/>
          <p:cNvSpPr>
            <a:spLocks noChangeArrowheads="1"/>
          </p:cNvSpPr>
          <p:nvPr/>
        </p:nvSpPr>
        <p:spPr bwMode="auto">
          <a:xfrm>
            <a:off x="0" y="2106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7320" name="Rectangle 8"/>
          <p:cNvSpPr>
            <a:spLocks noChangeArrowheads="1"/>
          </p:cNvSpPr>
          <p:nvPr/>
        </p:nvSpPr>
        <p:spPr bwMode="auto">
          <a:xfrm>
            <a:off x="0" y="2808288"/>
            <a:ext cx="4603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200" b="1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endParaRPr lang="en-US" altLang="en-US"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397321" name="Rectangle 9"/>
          <p:cNvSpPr>
            <a:spLocks noChangeArrowheads="1"/>
          </p:cNvSpPr>
          <p:nvPr/>
        </p:nvSpPr>
        <p:spPr bwMode="auto">
          <a:xfrm>
            <a:off x="0" y="3784600"/>
            <a:ext cx="4603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200"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endParaRPr lang="en-US" altLang="en-US">
              <a:ea typeface="Times New Roman" pitchFamily="18" charset="0"/>
              <a:cs typeface="Courier New" pitchFamily="49" charset="0"/>
            </a:endParaRPr>
          </a:p>
        </p:txBody>
      </p:sp>
      <p:pic>
        <p:nvPicPr>
          <p:cNvPr id="39732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91000"/>
            <a:ext cx="26670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7323" name="AutoShape 1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876800" y="4648200"/>
            <a:ext cx="3276600" cy="533400"/>
          </a:xfrm>
          <a:prstGeom prst="actionButtonBlank">
            <a:avLst/>
          </a:prstGeom>
          <a:solidFill>
            <a:schemeClr val="tx1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chemeClr val="accent1"/>
                </a:solidFill>
                <a:latin typeface="Book Antiqua" pitchFamily="18" charset="0"/>
                <a:hlinkClick r:id="rId3" action="ppaction://program"/>
              </a:rPr>
              <a:t>LoanCalculator</a:t>
            </a:r>
            <a:endParaRPr lang="en-US" altLang="en-US">
              <a:solidFill>
                <a:schemeClr val="accent1"/>
              </a:solidFill>
            </a:endParaRPr>
          </a:p>
        </p:txBody>
      </p:sp>
      <p:sp>
        <p:nvSpPr>
          <p:cNvPr id="397324" name="AutoShape 12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4876800" y="5410200"/>
            <a:ext cx="32766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38A1B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Book Antiqua" pitchFamily="18" charset="0"/>
              </a:rPr>
              <a:t>Run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The </a:t>
            </a:r>
            <a:r>
              <a:rPr lang="en-US" altLang="en-US" sz="4200">
                <a:latin typeface="Courier New" pitchFamily="49" charset="0"/>
              </a:rPr>
              <a:t>KeyEvent</a:t>
            </a:r>
            <a:r>
              <a:rPr lang="en-US" altLang="en-US"/>
              <a:t> Class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848600" cy="4800600"/>
          </a:xfrm>
        </p:spPr>
        <p:txBody>
          <a:bodyPr>
            <a:normAutofit lnSpcReduction="10000"/>
          </a:bodyPr>
          <a:lstStyle/>
          <a:p>
            <a:pPr marL="358775" indent="-358775">
              <a:lnSpc>
                <a:spcPct val="90000"/>
              </a:lnSpc>
              <a:tabLst>
                <a:tab pos="915988" algn="l"/>
                <a:tab pos="3198813" algn="l"/>
              </a:tabLst>
            </a:pPr>
            <a:r>
              <a:rPr lang="en-US" altLang="en-US" sz="3000"/>
              <a:t>Methods:</a:t>
            </a:r>
            <a:endParaRPr lang="en-US" altLang="en-US" sz="2600">
              <a:latin typeface="Courier New" pitchFamily="49" charset="0"/>
            </a:endParaRPr>
          </a:p>
          <a:p>
            <a:pPr marL="358775" indent="-358775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  <a:tabLst>
                <a:tab pos="915988" algn="l"/>
                <a:tab pos="3198813" algn="l"/>
              </a:tabLst>
            </a:pPr>
            <a:r>
              <a:rPr lang="en-US" altLang="en-US" sz="2600">
                <a:latin typeface="Courier New" pitchFamily="49" charset="0"/>
              </a:rPr>
              <a:t>	getKeyChar() method</a:t>
            </a:r>
          </a:p>
          <a:p>
            <a:pPr marL="358775" indent="-358775">
              <a:lnSpc>
                <a:spcPct val="90000"/>
              </a:lnSpc>
              <a:spcBef>
                <a:spcPct val="50000"/>
              </a:spcBef>
              <a:buFont typeface="Monotype Sorts" pitchFamily="2" charset="2"/>
              <a:buNone/>
              <a:tabLst>
                <a:tab pos="915988" algn="l"/>
                <a:tab pos="3198813" algn="l"/>
              </a:tabLst>
            </a:pPr>
            <a:r>
              <a:rPr lang="en-US" altLang="en-US" sz="2600">
                <a:latin typeface="Courier New" pitchFamily="49" charset="0"/>
              </a:rPr>
              <a:t>	getKeyCode() method </a:t>
            </a:r>
          </a:p>
          <a:p>
            <a:pPr marL="358775" indent="-358775">
              <a:lnSpc>
                <a:spcPct val="90000"/>
              </a:lnSpc>
              <a:spcBef>
                <a:spcPct val="100000"/>
              </a:spcBef>
              <a:tabLst>
                <a:tab pos="915988" algn="l"/>
                <a:tab pos="3198813" algn="l"/>
              </a:tabLst>
            </a:pPr>
            <a:r>
              <a:rPr lang="en-US" altLang="en-US" sz="3000"/>
              <a:t>Keys:</a:t>
            </a:r>
            <a:endParaRPr lang="en-US" altLang="en-US" sz="2600">
              <a:latin typeface="Courier New" pitchFamily="49" charset="0"/>
            </a:endParaRPr>
          </a:p>
          <a:p>
            <a:pPr marL="358775" indent="-358775">
              <a:lnSpc>
                <a:spcPct val="90000"/>
              </a:lnSpc>
              <a:buFont typeface="Monotype Sorts" pitchFamily="2" charset="2"/>
              <a:buNone/>
              <a:tabLst>
                <a:tab pos="915988" algn="l"/>
                <a:tab pos="3198813" algn="l"/>
              </a:tabLst>
            </a:pPr>
            <a:r>
              <a:rPr lang="en-US" altLang="en-US" sz="2600"/>
              <a:t>		Home	</a:t>
            </a:r>
            <a:r>
              <a:rPr lang="en-US" altLang="en-US" sz="2600">
                <a:latin typeface="Courier New" pitchFamily="49" charset="0"/>
              </a:rPr>
              <a:t>VK_HOME</a:t>
            </a:r>
          </a:p>
          <a:p>
            <a:pPr marL="358775" indent="-358775">
              <a:lnSpc>
                <a:spcPct val="90000"/>
              </a:lnSpc>
              <a:buFont typeface="Monotype Sorts" pitchFamily="2" charset="2"/>
              <a:buNone/>
              <a:tabLst>
                <a:tab pos="915988" algn="l"/>
                <a:tab pos="3198813" algn="l"/>
              </a:tabLst>
            </a:pPr>
            <a:r>
              <a:rPr lang="en-US" altLang="en-US" sz="2600"/>
              <a:t>		End	</a:t>
            </a:r>
            <a:r>
              <a:rPr lang="en-US" altLang="en-US" sz="2600">
                <a:latin typeface="Courier New" pitchFamily="49" charset="0"/>
              </a:rPr>
              <a:t>VK_END</a:t>
            </a:r>
          </a:p>
          <a:p>
            <a:pPr marL="358775" indent="-358775">
              <a:lnSpc>
                <a:spcPct val="90000"/>
              </a:lnSpc>
              <a:buFont typeface="Monotype Sorts" pitchFamily="2" charset="2"/>
              <a:buNone/>
              <a:tabLst>
                <a:tab pos="915988" algn="l"/>
                <a:tab pos="3198813" algn="l"/>
              </a:tabLst>
            </a:pPr>
            <a:r>
              <a:rPr lang="en-US" altLang="en-US" sz="2600"/>
              <a:t>		Page Up	</a:t>
            </a:r>
            <a:r>
              <a:rPr lang="en-US" altLang="en-US" sz="2600">
                <a:latin typeface="Courier New" pitchFamily="49" charset="0"/>
              </a:rPr>
              <a:t>VK_PGUP</a:t>
            </a:r>
          </a:p>
          <a:p>
            <a:pPr marL="358775" indent="-358775">
              <a:lnSpc>
                <a:spcPct val="90000"/>
              </a:lnSpc>
              <a:buFont typeface="Monotype Sorts" pitchFamily="2" charset="2"/>
              <a:buNone/>
              <a:tabLst>
                <a:tab pos="915988" algn="l"/>
                <a:tab pos="3198813" algn="l"/>
              </a:tabLst>
            </a:pPr>
            <a:r>
              <a:rPr lang="en-US" altLang="en-US" sz="2600"/>
              <a:t>		Page Down	</a:t>
            </a:r>
            <a:r>
              <a:rPr lang="en-US" altLang="en-US" sz="2600">
                <a:latin typeface="Courier New" pitchFamily="49" charset="0"/>
              </a:rPr>
              <a:t>VK_PGDN</a:t>
            </a:r>
          </a:p>
          <a:p>
            <a:pPr marL="358775" indent="-358775">
              <a:lnSpc>
                <a:spcPct val="90000"/>
              </a:lnSpc>
              <a:buFont typeface="Monotype Sorts" pitchFamily="2" charset="2"/>
              <a:buNone/>
              <a:tabLst>
                <a:tab pos="915988" algn="l"/>
                <a:tab pos="3198813" algn="l"/>
              </a:tabLst>
            </a:pPr>
            <a:r>
              <a:rPr lang="en-US" altLang="en-US" sz="2600"/>
              <a:t>		etc...</a:t>
            </a:r>
            <a:endParaRPr lang="en-US" altLang="en-US">
              <a:latin typeface="Book Antiqua" pitchFamily="18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EBDF-7FEE-4ED0-A5D4-FF61BD2E411E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The </a:t>
            </a:r>
            <a:r>
              <a:rPr lang="en-US" altLang="en-US" sz="4200">
                <a:latin typeface="Courier New" pitchFamily="49" charset="0"/>
              </a:rPr>
              <a:t>KeyEvent</a:t>
            </a:r>
            <a:r>
              <a:rPr lang="en-US" altLang="en-US"/>
              <a:t> Class, cont.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9928-B42F-4558-A29A-0122EF60006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67622" name="Rectangle 6"/>
          <p:cNvSpPr>
            <a:spLocks noChangeArrowheads="1"/>
          </p:cNvSpPr>
          <p:nvPr/>
        </p:nvSpPr>
        <p:spPr bwMode="auto">
          <a:xfrm>
            <a:off x="2324100" y="2928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67621" name="Object 5"/>
          <p:cNvGraphicFramePr>
            <a:graphicFrameLocks noChangeAspect="1"/>
          </p:cNvGraphicFramePr>
          <p:nvPr/>
        </p:nvGraphicFramePr>
        <p:xfrm>
          <a:off x="-1588" y="2058988"/>
          <a:ext cx="9147176" cy="203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629" name="Picture" r:id="rId3" imgW="4492080" imgH="994320" progId="Word.Picture.8">
                  <p:embed/>
                </p:oleObj>
              </mc:Choice>
              <mc:Fallback>
                <p:oleObj name="Picture" r:id="rId3" imgW="4492080" imgH="99432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588" y="2058988"/>
                        <a:ext cx="9147176" cy="20304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23950"/>
          </a:xfrm>
          <a:noFill/>
          <a:ln/>
        </p:spPr>
        <p:txBody>
          <a:bodyPr/>
          <a:lstStyle/>
          <a:p>
            <a:r>
              <a:rPr lang="en-US" altLang="en-US"/>
              <a:t>Procedural vs. Event-Driven Programming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305800" cy="25908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2800" i="1" dirty="0"/>
              <a:t>Procedural programming</a:t>
            </a:r>
            <a:r>
              <a:rPr lang="en-US" altLang="en-US" sz="2800" dirty="0"/>
              <a:t> is executed in procedural order.</a:t>
            </a:r>
          </a:p>
          <a:p>
            <a:pPr>
              <a:spcBef>
                <a:spcPct val="100000"/>
              </a:spcBef>
            </a:pPr>
            <a:r>
              <a:rPr lang="en-US" altLang="en-US" sz="2800" dirty="0"/>
              <a:t>In event-driven programming, code is executed upon activation of events.</a:t>
            </a:r>
            <a:r>
              <a:rPr lang="en-US" altLang="en-US" sz="2800" dirty="0">
                <a:latin typeface="Book Antiqua" pitchFamily="18" charset="0"/>
              </a:rPr>
              <a:t> 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5BCE-E4F6-4467-B5E5-4D0633FFFEEF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5736"/>
            <a:ext cx="7772400" cy="1133014"/>
          </a:xfrm>
          <a:noFill/>
          <a:ln/>
        </p:spPr>
        <p:txBody>
          <a:bodyPr/>
          <a:lstStyle/>
          <a:p>
            <a:r>
              <a:rPr lang="en-US" altLang="en-US" dirty="0"/>
              <a:t>Events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229600" cy="44958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2800" dirty="0"/>
              <a:t>An </a:t>
            </a:r>
            <a:r>
              <a:rPr lang="en-US" altLang="en-US" sz="2800" i="1" dirty="0"/>
              <a:t>event</a:t>
            </a:r>
            <a:r>
              <a:rPr lang="en-US" altLang="en-US" sz="2800" dirty="0"/>
              <a:t> can be defined as a type of signal to the program that something has happened. </a:t>
            </a:r>
          </a:p>
          <a:p>
            <a:pPr>
              <a:spcBef>
                <a:spcPct val="100000"/>
              </a:spcBef>
            </a:pPr>
            <a:r>
              <a:rPr lang="en-US" altLang="en-US" sz="2800" dirty="0"/>
              <a:t>The event is generated by external user actions such as mouse movements, mouse clicks, and keystrokes, or by the operating system, such as a timer.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2872-334D-4F69-A101-5FEE85548D06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5736"/>
            <a:ext cx="7772400" cy="1133014"/>
          </a:xfrm>
          <a:noFill/>
          <a:ln/>
        </p:spPr>
        <p:txBody>
          <a:bodyPr/>
          <a:lstStyle/>
          <a:p>
            <a:r>
              <a:rPr lang="en-US" altLang="en-US" dirty="0"/>
              <a:t>Event Classes</a:t>
            </a:r>
            <a:endParaRPr lang="en-US" altLang="en-US" b="1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C5E9-F8F6-4BED-9C80-7EE0A6EBB294}" type="slidenum">
              <a:rPr lang="en-US" altLang="en-US"/>
              <a:pPr/>
              <a:t>5</a:t>
            </a:fld>
            <a:endParaRPr lang="en-US" altLang="en-US"/>
          </a:p>
        </p:txBody>
      </p:sp>
      <p:graphicFrame>
        <p:nvGraphicFramePr>
          <p:cNvPr id="3235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810187"/>
              </p:ext>
            </p:extLst>
          </p:nvPr>
        </p:nvGraphicFramePr>
        <p:xfrm>
          <a:off x="227013" y="1752600"/>
          <a:ext cx="8609012" cy="363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94" name="Picture" r:id="rId3" imgW="8381880" imgH="3429000" progId="Word.Picture.8">
                  <p:embed/>
                </p:oleObj>
              </mc:Choice>
              <mc:Fallback>
                <p:oleObj name="Picture" r:id="rId3" imgW="8381880" imgH="342900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6641" r="39555" b="31093"/>
                      <a:stretch>
                        <a:fillRect/>
                      </a:stretch>
                    </p:blipFill>
                    <p:spPr bwMode="auto">
                      <a:xfrm>
                        <a:off x="227013" y="1752600"/>
                        <a:ext cx="8609012" cy="36337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5736"/>
            <a:ext cx="7772400" cy="1133014"/>
          </a:xfrm>
          <a:noFill/>
          <a:ln/>
        </p:spPr>
        <p:txBody>
          <a:bodyPr/>
          <a:lstStyle/>
          <a:p>
            <a:r>
              <a:rPr lang="en-US" altLang="en-US" dirty="0"/>
              <a:t>Event Information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8750"/>
            <a:ext cx="8534400" cy="4724400"/>
          </a:xfrm>
          <a:noFill/>
          <a:ln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dirty="0">
                <a:cs typeface="Times New Roman" pitchFamily="18" charset="0"/>
              </a:rPr>
              <a:t>An event object contains whatever properties are pertinent to the event. You can identify the source object of the event using the </a:t>
            </a:r>
            <a:r>
              <a:rPr lang="en-US" altLang="en-US" u="sng" dirty="0" err="1">
                <a:cs typeface="Times New Roman" pitchFamily="18" charset="0"/>
              </a:rPr>
              <a:t>getSource</a:t>
            </a:r>
            <a:r>
              <a:rPr lang="en-US" altLang="en-US" u="sng" dirty="0">
                <a:cs typeface="Times New Roman" pitchFamily="18" charset="0"/>
              </a:rPr>
              <a:t>()</a:t>
            </a:r>
            <a:r>
              <a:rPr lang="en-US" altLang="en-US" dirty="0">
                <a:cs typeface="Times New Roman" pitchFamily="18" charset="0"/>
              </a:rPr>
              <a:t> instance method in the </a:t>
            </a:r>
            <a:r>
              <a:rPr lang="en-US" altLang="en-US" u="sng" dirty="0" err="1">
                <a:cs typeface="Times New Roman" pitchFamily="18" charset="0"/>
              </a:rPr>
              <a:t>EventObject</a:t>
            </a:r>
            <a:r>
              <a:rPr lang="en-US" altLang="en-US" dirty="0">
                <a:cs typeface="Times New Roman" pitchFamily="18" charset="0"/>
              </a:rPr>
              <a:t> class. The subclasses of </a:t>
            </a:r>
            <a:r>
              <a:rPr lang="en-US" altLang="en-US" u="sng" dirty="0" err="1">
                <a:cs typeface="Times New Roman" pitchFamily="18" charset="0"/>
              </a:rPr>
              <a:t>EventObject</a:t>
            </a:r>
            <a:r>
              <a:rPr lang="en-US" altLang="en-US" dirty="0">
                <a:cs typeface="Times New Roman" pitchFamily="18" charset="0"/>
              </a:rPr>
              <a:t> deal with special types of events, such as button actions, window events, component events, mouse movements, and keystrokes. Table 15.1 lists external user actions, source objects, and event types generated.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4EF2-15A8-4E33-9516-13DDEEF2F990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371600"/>
          </a:xfrm>
          <a:noFill/>
          <a:ln/>
        </p:spPr>
        <p:txBody>
          <a:bodyPr/>
          <a:lstStyle/>
          <a:p>
            <a:r>
              <a:rPr lang="en-US" altLang="en-US"/>
              <a:t>Selected User Actions</a:t>
            </a:r>
            <a:endParaRPr lang="en-US" altLang="en-US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B71B7-BCF2-459A-9B9C-2EC10FCF3E0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24611" name="Text Box 3"/>
          <p:cNvSpPr txBox="1">
            <a:spLocks noChangeArrowheads="1"/>
          </p:cNvSpPr>
          <p:nvPr/>
        </p:nvSpPr>
        <p:spPr bwMode="auto">
          <a:xfrm>
            <a:off x="228600" y="1371600"/>
            <a:ext cx="8915400" cy="376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719513" algn="l"/>
                <a:tab pos="6110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3719513" algn="l"/>
                <a:tab pos="6110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3719513" algn="l"/>
                <a:tab pos="6110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3719513" algn="l"/>
                <a:tab pos="6110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3719513" algn="l"/>
                <a:tab pos="6110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719513" algn="l"/>
                <a:tab pos="6110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719513" algn="l"/>
                <a:tab pos="6110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719513" algn="l"/>
                <a:tab pos="6110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719513" algn="l"/>
                <a:tab pos="611028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/>
              <a:t>	Source	Event Type</a:t>
            </a:r>
            <a:br>
              <a:rPr lang="en-US" altLang="en-US" sz="1600" b="1"/>
            </a:br>
            <a:r>
              <a:rPr lang="en-US" altLang="en-US" sz="1600" b="1"/>
              <a:t>User Action	Object	Generated</a:t>
            </a:r>
          </a:p>
          <a:p>
            <a:pPr>
              <a:spcBef>
                <a:spcPct val="50000"/>
              </a:spcBef>
            </a:pPr>
            <a:endParaRPr lang="en-US" altLang="en-US" sz="1600"/>
          </a:p>
          <a:p>
            <a:pPr>
              <a:spcBef>
                <a:spcPct val="50000"/>
              </a:spcBef>
            </a:pPr>
            <a:r>
              <a:rPr lang="en-US" altLang="en-US" sz="1600"/>
              <a:t>Click a button	</a:t>
            </a:r>
            <a:r>
              <a:rPr lang="en-US" altLang="en-US" sz="1600">
                <a:latin typeface="Courier New" pitchFamily="49" charset="0"/>
              </a:rPr>
              <a:t>JButton</a:t>
            </a:r>
            <a:r>
              <a:rPr lang="en-US" altLang="en-US" sz="1600"/>
              <a:t>	</a:t>
            </a:r>
            <a:r>
              <a:rPr lang="en-US" altLang="en-US" sz="1600">
                <a:latin typeface="Courier New" pitchFamily="49" charset="0"/>
              </a:rPr>
              <a:t>ActionEvent</a:t>
            </a:r>
            <a:endParaRPr lang="en-US" altLang="en-US" sz="1600"/>
          </a:p>
          <a:p>
            <a:pPr>
              <a:spcBef>
                <a:spcPct val="25000"/>
              </a:spcBef>
            </a:pPr>
            <a:r>
              <a:rPr lang="en-US" altLang="en-US" sz="1600"/>
              <a:t>Click a check box	</a:t>
            </a:r>
            <a:r>
              <a:rPr lang="en-US" altLang="en-US" sz="1600">
                <a:latin typeface="Courier New" pitchFamily="49" charset="0"/>
              </a:rPr>
              <a:t>JCheckBox</a:t>
            </a:r>
            <a:r>
              <a:rPr lang="en-US" altLang="en-US" sz="1600"/>
              <a:t>	</a:t>
            </a:r>
            <a:r>
              <a:rPr lang="en-US" altLang="en-US" sz="1600">
                <a:latin typeface="Courier New" pitchFamily="49" charset="0"/>
              </a:rPr>
              <a:t>ItemEvent</a:t>
            </a:r>
            <a:r>
              <a:rPr lang="en-US" altLang="en-US" sz="1600"/>
              <a:t>, </a:t>
            </a:r>
            <a:r>
              <a:rPr lang="en-US" altLang="en-US" sz="1600">
                <a:latin typeface="Courier New" pitchFamily="49" charset="0"/>
              </a:rPr>
              <a:t>ActionEvent</a:t>
            </a:r>
            <a:endParaRPr lang="en-US" altLang="en-US" sz="1600"/>
          </a:p>
          <a:p>
            <a:pPr>
              <a:spcBef>
                <a:spcPct val="25000"/>
              </a:spcBef>
            </a:pPr>
            <a:r>
              <a:rPr lang="en-US" altLang="en-US" sz="1600"/>
              <a:t>Click a radio button	</a:t>
            </a:r>
            <a:r>
              <a:rPr lang="en-US" altLang="en-US" sz="1600">
                <a:latin typeface="Courier New" pitchFamily="49" charset="0"/>
              </a:rPr>
              <a:t>JRadioButton</a:t>
            </a:r>
            <a:r>
              <a:rPr lang="en-US" altLang="en-US" sz="1600"/>
              <a:t>	</a:t>
            </a:r>
            <a:r>
              <a:rPr lang="en-US" altLang="en-US" sz="1600">
                <a:latin typeface="Courier New" pitchFamily="49" charset="0"/>
              </a:rPr>
              <a:t>ItemEvent</a:t>
            </a:r>
            <a:r>
              <a:rPr lang="en-US" altLang="en-US" sz="1600"/>
              <a:t>, </a:t>
            </a:r>
            <a:r>
              <a:rPr lang="en-US" altLang="en-US" sz="1600">
                <a:latin typeface="Courier New" pitchFamily="49" charset="0"/>
              </a:rPr>
              <a:t>ActionEvent</a:t>
            </a:r>
            <a:endParaRPr lang="en-US" altLang="en-US" sz="1600"/>
          </a:p>
          <a:p>
            <a:pPr>
              <a:spcBef>
                <a:spcPct val="25000"/>
              </a:spcBef>
            </a:pPr>
            <a:r>
              <a:rPr lang="en-US" altLang="en-US" sz="1600"/>
              <a:t>Press return on a text field	</a:t>
            </a:r>
            <a:r>
              <a:rPr lang="en-US" altLang="en-US" sz="1600">
                <a:latin typeface="Courier New" pitchFamily="49" charset="0"/>
              </a:rPr>
              <a:t>JTextField</a:t>
            </a:r>
            <a:r>
              <a:rPr lang="en-US" altLang="en-US" sz="1600"/>
              <a:t>	</a:t>
            </a:r>
            <a:r>
              <a:rPr lang="en-US" altLang="en-US" sz="1600">
                <a:latin typeface="Courier New" pitchFamily="49" charset="0"/>
              </a:rPr>
              <a:t>ActionEvent</a:t>
            </a:r>
            <a:endParaRPr lang="en-US" altLang="en-US" sz="1600"/>
          </a:p>
          <a:p>
            <a:pPr>
              <a:spcBef>
                <a:spcPct val="25000"/>
              </a:spcBef>
            </a:pPr>
            <a:r>
              <a:rPr lang="en-US" altLang="en-US" sz="1600"/>
              <a:t>Select a new item	</a:t>
            </a:r>
            <a:r>
              <a:rPr lang="en-US" altLang="en-US" sz="1600">
                <a:latin typeface="Courier New" pitchFamily="49" charset="0"/>
              </a:rPr>
              <a:t>JComboBox</a:t>
            </a:r>
            <a:r>
              <a:rPr lang="en-US" altLang="en-US" sz="1600"/>
              <a:t>	</a:t>
            </a:r>
            <a:r>
              <a:rPr lang="en-US" altLang="en-US" sz="1600">
                <a:latin typeface="Courier New" pitchFamily="49" charset="0"/>
              </a:rPr>
              <a:t>ItemEvent</a:t>
            </a:r>
            <a:r>
              <a:rPr lang="en-US" altLang="en-US" sz="1600"/>
              <a:t>, </a:t>
            </a:r>
            <a:r>
              <a:rPr lang="en-US" altLang="en-US" sz="1600">
                <a:latin typeface="Courier New" pitchFamily="49" charset="0"/>
              </a:rPr>
              <a:t>ActionEvent</a:t>
            </a:r>
          </a:p>
          <a:p>
            <a:pPr>
              <a:spcBef>
                <a:spcPct val="25000"/>
              </a:spcBef>
            </a:pPr>
            <a:r>
              <a:rPr lang="en-US" altLang="en-US" sz="1600"/>
              <a:t>Window opened, closed, etc.	</a:t>
            </a:r>
            <a:r>
              <a:rPr lang="en-US" altLang="en-US" sz="1600">
                <a:latin typeface="Courier New" pitchFamily="49" charset="0"/>
              </a:rPr>
              <a:t>Window</a:t>
            </a:r>
            <a:r>
              <a:rPr lang="en-US" altLang="en-US" sz="1600"/>
              <a:t>	</a:t>
            </a:r>
            <a:r>
              <a:rPr lang="en-US" altLang="en-US" sz="1600">
                <a:latin typeface="Courier New" pitchFamily="49" charset="0"/>
              </a:rPr>
              <a:t>WindowEvent </a:t>
            </a:r>
          </a:p>
          <a:p>
            <a:pPr>
              <a:spcBef>
                <a:spcPct val="25000"/>
              </a:spcBef>
            </a:pPr>
            <a:r>
              <a:rPr lang="en-US" altLang="en-US" sz="1600"/>
              <a:t>Mouse pressed, released, etc.	</a:t>
            </a:r>
            <a:r>
              <a:rPr lang="en-US" altLang="en-US" sz="1600">
                <a:latin typeface="Courier New" pitchFamily="49" charset="0"/>
              </a:rPr>
              <a:t>Component</a:t>
            </a:r>
            <a:r>
              <a:rPr lang="en-US" altLang="en-US" sz="1600"/>
              <a:t>	</a:t>
            </a:r>
            <a:r>
              <a:rPr lang="en-US" altLang="en-US" sz="1600">
                <a:latin typeface="Courier New" pitchFamily="49" charset="0"/>
              </a:rPr>
              <a:t>MouseEvent </a:t>
            </a:r>
          </a:p>
          <a:p>
            <a:pPr>
              <a:spcBef>
                <a:spcPct val="25000"/>
              </a:spcBef>
            </a:pPr>
            <a:r>
              <a:rPr lang="en-US" altLang="en-US" sz="1600"/>
              <a:t>Key released, pressed, etc. 	</a:t>
            </a:r>
            <a:r>
              <a:rPr lang="en-US" altLang="en-US" sz="1600">
                <a:latin typeface="Courier New" pitchFamily="49" charset="0"/>
              </a:rPr>
              <a:t>Component</a:t>
            </a:r>
            <a:r>
              <a:rPr lang="en-US" altLang="en-US" sz="1600"/>
              <a:t>	</a:t>
            </a:r>
            <a:r>
              <a:rPr lang="en-US" altLang="en-US" sz="1600">
                <a:latin typeface="Courier New" pitchFamily="49" charset="0"/>
              </a:rPr>
              <a:t>KeyEvent </a:t>
            </a:r>
            <a:endParaRPr lang="en-US" altLang="en-US" sz="1600"/>
          </a:p>
          <a:p>
            <a:pPr>
              <a:spcBef>
                <a:spcPct val="25000"/>
              </a:spcBef>
            </a:pPr>
            <a:endParaRPr lang="en-US" alt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altLang="en-US" sz="4000"/>
              <a:t>The Delegation Model</a:t>
            </a:r>
            <a:endParaRPr lang="en-US" altLang="en-US" sz="4000" b="1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3D0D-E163-4B58-9042-F91A02DBCF3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25637" name="Rectangle 5"/>
          <p:cNvSpPr>
            <a:spLocks noChangeArrowheads="1"/>
          </p:cNvSpPr>
          <p:nvPr/>
        </p:nvSpPr>
        <p:spPr bwMode="auto">
          <a:xfrm>
            <a:off x="1970088" y="2255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5639" name="Rectangle 7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5641" name="Rectangle 9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5644" name="Rectangle 12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5643" name="Object 11"/>
          <p:cNvGraphicFramePr>
            <a:graphicFrameLocks noChangeAspect="1"/>
          </p:cNvGraphicFramePr>
          <p:nvPr/>
        </p:nvGraphicFramePr>
        <p:xfrm>
          <a:off x="152400" y="1143000"/>
          <a:ext cx="8839200" cy="253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60" name="Picture" r:id="rId3" imgW="5462016" imgH="1557528" progId="Word.Picture.8">
                  <p:embed/>
                </p:oleObj>
              </mc:Choice>
              <mc:Fallback>
                <p:oleObj name="Picture" r:id="rId3" imgW="5462016" imgH="1557528" progId="Word.Picture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143000"/>
                        <a:ext cx="8839200" cy="25304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45" name="Rectangle 13"/>
          <p:cNvSpPr>
            <a:spLocks noChangeArrowheads="1"/>
          </p:cNvSpPr>
          <p:nvPr/>
        </p:nvSpPr>
        <p:spPr bwMode="auto">
          <a:xfrm>
            <a:off x="0" y="39814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325647" name="Rectangle 15"/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5646" name="Object 14"/>
          <p:cNvGraphicFramePr>
            <a:graphicFrameLocks noChangeAspect="1"/>
          </p:cNvGraphicFramePr>
          <p:nvPr/>
        </p:nvGraphicFramePr>
        <p:xfrm>
          <a:off x="152400" y="3962400"/>
          <a:ext cx="8839200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61" name="Picture" r:id="rId5" imgW="5204460" imgH="1216152" progId="Word.Picture.8">
                  <p:embed/>
                </p:oleObj>
              </mc:Choice>
              <mc:Fallback>
                <p:oleObj name="Picture" r:id="rId5" imgW="5204460" imgH="1216152" progId="Word.Picture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962400"/>
                        <a:ext cx="8839200" cy="207168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en-US"/>
              <a:t>The Delegation Model: Example</a:t>
            </a:r>
            <a:endParaRPr lang="en-US" altLang="en-US" b="1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ECD4-86FB-4658-9EE8-CA08A6F774B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70691" name="Rectangle 3"/>
          <p:cNvSpPr>
            <a:spLocks noChangeArrowheads="1"/>
          </p:cNvSpPr>
          <p:nvPr/>
        </p:nvSpPr>
        <p:spPr bwMode="auto">
          <a:xfrm>
            <a:off x="1970088" y="2255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694" name="Rectangle 6"/>
          <p:cNvSpPr>
            <a:spLocks noChangeArrowheads="1"/>
          </p:cNvSpPr>
          <p:nvPr/>
        </p:nvSpPr>
        <p:spPr bwMode="auto">
          <a:xfrm>
            <a:off x="1971675" y="2819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0695" name="Text Box 7"/>
          <p:cNvSpPr txBox="1">
            <a:spLocks noChangeArrowheads="1"/>
          </p:cNvSpPr>
          <p:nvPr/>
        </p:nvSpPr>
        <p:spPr bwMode="auto">
          <a:xfrm>
            <a:off x="381000" y="2667000"/>
            <a:ext cx="8458200" cy="15525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JButton jbt = new JButton("OK");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ActionListener listener = new OKListener();</a:t>
            </a:r>
            <a:endParaRPr lang="en-US" altLang="en-US">
              <a:solidFill>
                <a:schemeClr val="bg2"/>
              </a:solidFill>
              <a:latin typeface="Courier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jbt.addActionListener(listener);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19685</TotalTime>
  <Words>406</Words>
  <Application>Microsoft Office PowerPoint</Application>
  <PresentationFormat>On-screen Show (4:3)</PresentationFormat>
  <Paragraphs>109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Book Antiqua</vt:lpstr>
      <vt:lpstr>Calibri</vt:lpstr>
      <vt:lpstr>Century Gothic</vt:lpstr>
      <vt:lpstr>Courier</vt:lpstr>
      <vt:lpstr>Courier New</vt:lpstr>
      <vt:lpstr>Monotype Sorts</vt:lpstr>
      <vt:lpstr>Times New Roman</vt:lpstr>
      <vt:lpstr>Wingdings 3</vt:lpstr>
      <vt:lpstr>Ion</vt:lpstr>
      <vt:lpstr>Picture</vt:lpstr>
      <vt:lpstr>Microsoft Word Picture</vt:lpstr>
      <vt:lpstr>Event-Driven Programming</vt:lpstr>
      <vt:lpstr>Motivations</vt:lpstr>
      <vt:lpstr>Procedural vs. Event-Driven Programming</vt:lpstr>
      <vt:lpstr>Events</vt:lpstr>
      <vt:lpstr>Event Classes</vt:lpstr>
      <vt:lpstr>Event Information</vt:lpstr>
      <vt:lpstr>Selected User Actions</vt:lpstr>
      <vt:lpstr>The Delegation Model</vt:lpstr>
      <vt:lpstr>The Delegation Model: Example</vt:lpstr>
      <vt:lpstr>Selected Event Handlers </vt:lpstr>
      <vt:lpstr>MouseEvent</vt:lpstr>
      <vt:lpstr>Java Event Handling Example</vt:lpstr>
      <vt:lpstr>Within Class</vt:lpstr>
      <vt:lpstr>Using outer class</vt:lpstr>
      <vt:lpstr>Using outer class (contd.)</vt:lpstr>
      <vt:lpstr>Using anonymous class</vt:lpstr>
      <vt:lpstr>Handling Mouse Events</vt:lpstr>
      <vt:lpstr>Handling Mouse Events</vt:lpstr>
      <vt:lpstr>Handling Keyboard Events</vt:lpstr>
      <vt:lpstr>The KeyEvent Class</vt:lpstr>
      <vt:lpstr>The KeyEvent Class,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 Getting Started with Graphics Programming</dc:title>
  <dc:creator>Y. Daniel Liang</dc:creator>
  <cp:lastModifiedBy>Ahmedul Kabir</cp:lastModifiedBy>
  <cp:revision>287</cp:revision>
  <cp:lastPrinted>1998-04-22T12:52:01Z</cp:lastPrinted>
  <dcterms:created xsi:type="dcterms:W3CDTF">1995-06-10T17:31:50Z</dcterms:created>
  <dcterms:modified xsi:type="dcterms:W3CDTF">2023-09-29T15:04:14Z</dcterms:modified>
</cp:coreProperties>
</file>