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98" r:id="rId10"/>
    <p:sldId id="265" r:id="rId11"/>
    <p:sldId id="264" r:id="rId12"/>
    <p:sldId id="268" r:id="rId13"/>
    <p:sldId id="267" r:id="rId14"/>
    <p:sldId id="269" r:id="rId15"/>
    <p:sldId id="270" r:id="rId16"/>
    <p:sldId id="271" r:id="rId17"/>
    <p:sldId id="272" r:id="rId18"/>
    <p:sldId id="282" r:id="rId19"/>
    <p:sldId id="275" r:id="rId20"/>
    <p:sldId id="276" r:id="rId21"/>
    <p:sldId id="277" r:id="rId22"/>
    <p:sldId id="283" r:id="rId23"/>
    <p:sldId id="279" r:id="rId24"/>
    <p:sldId id="280" r:id="rId25"/>
    <p:sldId id="281" r:id="rId26"/>
    <p:sldId id="284" r:id="rId27"/>
    <p:sldId id="285" r:id="rId28"/>
    <p:sldId id="293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73" r:id="rId37"/>
    <p:sldId id="294" r:id="rId38"/>
    <p:sldId id="295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113" d="100"/>
          <a:sy n="113" d="100"/>
        </p:scale>
        <p:origin x="214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168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7168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168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</a:defRPr>
            </a:lvl1pPr>
          </a:lstStyle>
          <a:p>
            <a:fld id="{3A75EDB1-620A-4336-882D-B996323CCE0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250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AE9722-8AA4-499F-B622-CBB93EBDA5A4}" type="slidenum">
              <a:rPr lang="en-US"/>
              <a:pPr/>
              <a:t>1</a:t>
            </a:fld>
            <a:endParaRPr lang="en-US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649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E2F81C6-163C-47CA-944F-2749050B365D}" type="slidenum">
              <a:rPr lang="en-US"/>
              <a:pPr/>
              <a:t>10</a:t>
            </a:fld>
            <a:endParaRPr lang="en-US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941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DE51D2-0CC0-4138-81F7-E3ECD5E9D1D3}" type="slidenum">
              <a:rPr lang="en-US"/>
              <a:pPr/>
              <a:t>11</a:t>
            </a:fld>
            <a:endParaRPr lang="en-US"/>
          </a:p>
        </p:txBody>
      </p:sp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204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EBE70D-119B-43D5-ABB8-0D2CA437B916}" type="slidenum">
              <a:rPr lang="en-US"/>
              <a:pPr/>
              <a:t>12</a:t>
            </a:fld>
            <a:endParaRPr lang="en-US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071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58491D-219A-460C-9A23-A559B159FEB7}" type="slidenum">
              <a:rPr lang="en-US"/>
              <a:pPr/>
              <a:t>13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0769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C2AE78-33A7-46B4-B476-E21A165324E0}" type="slidenum">
              <a:rPr lang="en-US"/>
              <a:pPr/>
              <a:t>14</a:t>
            </a:fld>
            <a:endParaRPr lang="en-US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33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B5455F-2805-4253-9124-B334E9C9771E}" type="slidenum">
              <a:rPr lang="en-US"/>
              <a:pPr/>
              <a:t>15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10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327D99D-78F3-4EA2-B5E8-01E766986ECF}" type="slidenum">
              <a:rPr lang="en-US"/>
              <a:pPr/>
              <a:t>16</a:t>
            </a:fld>
            <a:endParaRPr lang="en-US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9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25C503-F955-4745-8243-D545D097C067}" type="slidenum">
              <a:rPr lang="en-US"/>
              <a:pPr/>
              <a:t>17</a:t>
            </a:fld>
            <a:endParaRPr lang="en-US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822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9AA818-033F-4241-B7D2-31EA361809A2}" type="slidenum">
              <a:rPr lang="en-US"/>
              <a:pPr/>
              <a:t>18</a:t>
            </a:fld>
            <a:endParaRPr lang="en-US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267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3FF4AE-3552-4DFA-B114-CCAC8E01203E}" type="slidenum">
              <a:rPr lang="en-US"/>
              <a:pPr/>
              <a:t>19</a:t>
            </a:fld>
            <a:endParaRPr lang="en-US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73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1A69F0-6EC8-463D-AFF0-DB9EC59D001D}" type="slidenum">
              <a:rPr lang="en-US"/>
              <a:pPr/>
              <a:t>2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250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8E7A7-0B1E-430A-8E92-3A3C175775FA}" type="slidenum">
              <a:rPr lang="en-US"/>
              <a:pPr/>
              <a:t>20</a:t>
            </a:fld>
            <a:endParaRPr lang="en-US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4893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E8264A-120B-4EED-8057-82B4CC1D4726}" type="slidenum">
              <a:rPr lang="en-US"/>
              <a:pPr/>
              <a:t>21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58456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082D5-B90A-4C93-ABB5-D1C7D80E5865}" type="slidenum">
              <a:rPr lang="en-US"/>
              <a:pPr/>
              <a:t>22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4170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B065C46-BAE6-4ABD-BB80-3C92FDFCFA04}" type="slidenum">
              <a:rPr lang="en-US"/>
              <a:pPr/>
              <a:t>23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210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97A4BB-6112-472B-950C-FCAA8B5E7CC4}" type="slidenum">
              <a:rPr lang="en-US"/>
              <a:pPr/>
              <a:t>24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54146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C9E4A-8BAF-4802-8051-C7428D306ACF}" type="slidenum">
              <a:rPr lang="en-US"/>
              <a:pPr/>
              <a:t>25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581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9B5FB-A70E-4BFD-8952-5FC7DBC60269}" type="slidenum">
              <a:rPr lang="en-US"/>
              <a:pPr/>
              <a:t>26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8060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899973-E310-4E4B-8E5D-323D9257929A}" type="slidenum">
              <a:rPr lang="en-US"/>
              <a:pPr/>
              <a:t>27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62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B7BADB-9F09-43BD-821A-254B4A614CD4}" type="slidenum">
              <a:rPr lang="en-US"/>
              <a:pPr/>
              <a:t>28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0249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6056AE-CC92-402B-BC3E-9D59BFF814AE}" type="slidenum">
              <a:rPr lang="en-US"/>
              <a:pPr/>
              <a:t>29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16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875F78-DE61-499C-99F5-2C579698B601}" type="slidenum">
              <a:rPr lang="en-US"/>
              <a:pPr/>
              <a:t>3</a:t>
            </a:fld>
            <a:endParaRPr lang="en-US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16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11F138-A691-42ED-9D4B-87DCDADEBEED}" type="slidenum">
              <a:rPr lang="en-US"/>
              <a:pPr/>
              <a:t>30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70343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47FCF57-7DB4-4E25-A757-BA91E9F3B463}" type="slidenum">
              <a:rPr lang="en-US"/>
              <a:pPr/>
              <a:t>31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8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E574CE-3D72-4371-8D91-023387486673}" type="slidenum">
              <a:rPr lang="en-US"/>
              <a:pPr/>
              <a:t>32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0181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C4852C-83D2-46FE-B7B8-C4EDFFFECB83}" type="slidenum">
              <a:rPr lang="en-US"/>
              <a:pPr/>
              <a:t>33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0629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9C53DD-A3B4-4282-BAAB-1A95FEC267F1}" type="slidenum">
              <a:rPr lang="en-US"/>
              <a:pPr/>
              <a:t>34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0663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5ABDD1-5E7B-4F30-9BAA-275ACDF5DA22}" type="slidenum">
              <a:rPr lang="en-US"/>
              <a:pPr/>
              <a:t>35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695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7281D-1A80-48FC-BBE1-3B19D510DFF2}" type="slidenum">
              <a:rPr lang="en-US"/>
              <a:pPr/>
              <a:t>36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6325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96C3F4-9956-49BB-8A77-66CA807B4544}" type="slidenum">
              <a:rPr lang="en-US"/>
              <a:pPr/>
              <a:t>37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72311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7F8A1B-75A3-4B06-AD9A-98B277F3FB48}" type="slidenum">
              <a:rPr lang="en-US"/>
              <a:pPr/>
              <a:t>38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4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D7C0307-B709-4B09-93C3-CCA1704D195D}" type="slidenum">
              <a:rPr lang="en-US"/>
              <a:pPr/>
              <a:t>4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82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F585556-C548-47B9-94BC-F0692C3D00F8}" type="slidenum">
              <a:rPr lang="en-US"/>
              <a:pPr/>
              <a:t>5</a:t>
            </a:fld>
            <a:endParaRPr lang="en-US"/>
          </a:p>
        </p:txBody>
      </p:sp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0542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ECF260-40F2-4C0A-A96F-98E4F847F7D0}" type="slidenum">
              <a:rPr lang="en-US"/>
              <a:pPr/>
              <a:t>6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141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C7C5BA-F286-456A-859D-15D401683791}" type="slidenum">
              <a:rPr lang="en-US"/>
              <a:pPr/>
              <a:t>7</a:t>
            </a:fld>
            <a:endParaRPr lang="en-US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3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1CBB54-F476-4D1A-9377-AF90595B3BD0}" type="slidenum">
              <a:rPr lang="en-US"/>
              <a:pPr/>
              <a:t>8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536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A45CC21-FB6F-431C-8762-41A59D7D670B}" type="slidenum">
              <a:rPr lang="en-US"/>
              <a:pPr/>
              <a:t>9</a:t>
            </a:fld>
            <a:endParaRPr lang="en-US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168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CCBAB-53DD-461F-9F54-D01AF18BCB8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63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598F6-DC6F-4AB0-8208-85EDB5BAB9F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0719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906E6-648C-4E70-B3FB-4517F0CD6FE1}" type="slidenum">
              <a:rPr lang="zh-CN" altLang="en-US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0533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42C5351-4CED-4762-A32A-382EABEA71B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0868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1620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57600" y="6243638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42150" y="6243638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429D0B82-8E58-45EE-95B0-11EFF3E09431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3960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4D27E6-CAC4-40EC-A199-4643CAD72B81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2578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65D0F5-C90B-425A-80A3-966125DFC57A}" type="slidenum">
              <a:rPr lang="zh-CN" altLang="en-US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263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E2F7F7-A2FD-4685-9DEA-AAE0AFB0E84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95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D177CB-D9EA-43EB-BD11-CE595DF9F162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958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9A4683-45EB-4175-BED2-1A105779E113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877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85522-33E5-4280-88DF-5C89FC78BDE5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4494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0195C5-EDF9-42E5-B221-505D6D8C3598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6907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2770BA-FF27-4986-AED4-A62E7391EA1B}" type="slidenum">
              <a:rPr lang="zh-CN" altLang="en-US" smtClean="0"/>
              <a:pPr/>
              <a:t>‹#›</a:t>
            </a:fld>
            <a:endParaRPr lang="en-US" altLang="zh-C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270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73BA4C73-F39B-4627-ADD8-2C2C987FD9C2}" type="slidenum">
              <a:rPr lang="zh-CN" altLang="en-US" smtClean="0"/>
              <a:pPr/>
              <a:t>‹#›</a:t>
            </a:fld>
            <a:endParaRPr lang="en-US" altLang="zh-C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3214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  <p:sldLayoutId id="2147483749" r:id="rId13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6.png"/><Relationship Id="rId4" Type="http://schemas.openxmlformats.org/officeDocument/2006/relationships/oleObject" Target="../embeddings/oleObject3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List_of_UML_tools" TargetMode="External"/><Relationship Id="rId7" Type="http://schemas.openxmlformats.org/officeDocument/2006/relationships/hyperlink" Target="http://www.borland.com/together/index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ragsoft.com/" TargetMode="External"/><Relationship Id="rId5" Type="http://schemas.openxmlformats.org/officeDocument/2006/relationships/hyperlink" Target="http://www.rational.com/" TargetMode="External"/><Relationship Id="rId4" Type="http://schemas.openxmlformats.org/officeDocument/2006/relationships/hyperlink" Target="http://argouml.tigris.org/" TargetMode="Externa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4000" dirty="0">
                <a:ea typeface="宋体" panose="02010600030101010101" pitchFamily="2" charset="-122"/>
              </a:rPr>
              <a:t/>
            </a:r>
            <a:br>
              <a:rPr lang="en-US" altLang="zh-CN" sz="4000" dirty="0">
                <a:ea typeface="宋体" panose="02010600030101010101" pitchFamily="2" charset="-122"/>
              </a:rPr>
            </a:br>
            <a:r>
              <a:rPr lang="en-US" altLang="zh-CN" sz="4000" dirty="0">
                <a:ea typeface="宋体" panose="02010600030101010101" pitchFamily="2" charset="-122"/>
              </a:rPr>
              <a:t>		</a:t>
            </a:r>
            <a:r>
              <a:rPr lang="en-US" altLang="zh-CN" sz="7200" dirty="0">
                <a:ea typeface="宋体" panose="02010600030101010101" pitchFamily="2" charset="-122"/>
              </a:rPr>
              <a:t>UML</a:t>
            </a:r>
            <a:r>
              <a:rPr lang="en-US" altLang="zh-CN" sz="4000" dirty="0"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1524000" y="1524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57200" y="609600"/>
            <a:ext cx="8077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</a:t>
            </a:r>
          </a:p>
          <a:p>
            <a:pPr algn="ctr">
              <a:spcBef>
                <a:spcPct val="50000"/>
              </a:spcBef>
            </a:pP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 algn="ctr">
              <a:spcBef>
                <a:spcPct val="50000"/>
              </a:spcBef>
            </a:pPr>
            <a:endParaRPr lang="zh-CN" altLang="en-US" sz="2400" b="1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555626"/>
            <a:ext cx="7793037" cy="1462087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Use-Case Diagrams</a:t>
            </a:r>
          </a:p>
        </p:txBody>
      </p:sp>
      <p:sp>
        <p:nvSpPr>
          <p:cNvPr id="18440" name="Rectangle 8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2017713"/>
            <a:ext cx="7772400" cy="2401887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1800" b="1" u="sng" dirty="0">
                <a:latin typeface="Arial" panose="020B0604020202020204" pitchFamily="34" charset="0"/>
                <a:ea typeface="宋体" panose="02010600030101010101" pitchFamily="2" charset="-122"/>
              </a:rPr>
              <a:t>Actors: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A role that a user plays with respect to the system, including human users and other systems. e.g., inanimate physical objects (e.g. robot); an external system that needs some information from the current system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1800" b="1" u="sng" dirty="0">
                <a:latin typeface="Arial" panose="020B0604020202020204" pitchFamily="34" charset="0"/>
                <a:ea typeface="宋体" panose="02010600030101010101" pitchFamily="2" charset="-122"/>
              </a:rPr>
              <a:t>Use case: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A set of scenarios that describing an interaction  between a user and a system, including alternatives.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zh-CN" sz="1800" b="1" u="sng" dirty="0">
                <a:latin typeface="Arial" panose="020B0604020202020204" pitchFamily="34" charset="0"/>
                <a:ea typeface="宋体" panose="02010600030101010101" pitchFamily="2" charset="-122"/>
              </a:rPr>
              <a:t>System boundary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rectangle diagram representing the boundary between the actors and the system.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anose="02010600030101010101" pitchFamily="2" charset="-122"/>
            </a:endParaRPr>
          </a:p>
        </p:txBody>
      </p:sp>
      <p:pic>
        <p:nvPicPr>
          <p:cNvPr id="18445" name="Picture 13" descr="actor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743200" y="4953000"/>
            <a:ext cx="3810000" cy="13716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Use-Case Diagrams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1800" u="sng" dirty="0">
                <a:latin typeface="Arial" panose="020B0604020202020204" pitchFamily="34" charset="0"/>
                <a:ea typeface="宋体" panose="02010600030101010101" pitchFamily="2" charset="-122"/>
              </a:rPr>
              <a:t>Association: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Communication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between an actor and a use case; Represented by a solid line.</a:t>
            </a: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</a:p>
          <a:p>
            <a:pPr>
              <a:lnSpc>
                <a:spcPct val="80000"/>
              </a:lnSpc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600" u="sng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u="sng" dirty="0" smtClean="0">
                <a:latin typeface="Arial" panose="020B0604020202020204" pitchFamily="34" charset="0"/>
                <a:ea typeface="宋体" panose="02010600030101010101" pitchFamily="2" charset="-122"/>
              </a:rPr>
              <a:t>Generalization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: </a:t>
            </a:r>
            <a:endParaRPr lang="en-US" altLang="zh-CN" sz="160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</a:pP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Relationship </a:t>
            </a: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between one general use case and a special use case (used for defining special alternatives) Represented by a line with a triangular arrow head toward the parent use case.</a:t>
            </a:r>
          </a:p>
          <a:p>
            <a:pPr>
              <a:lnSpc>
                <a:spcPct val="80000"/>
              </a:lnSpc>
            </a:pPr>
            <a:endParaRPr lang="en-US" altLang="zh-CN" sz="1800" u="sng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 u="sng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 u="sng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800" u="sng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412" name="Line 4"/>
          <p:cNvSpPr>
            <a:spLocks noChangeShapeType="1"/>
          </p:cNvSpPr>
          <p:nvPr/>
        </p:nvSpPr>
        <p:spPr bwMode="auto">
          <a:xfrm>
            <a:off x="3581400" y="32766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3" name="Line 5"/>
          <p:cNvSpPr>
            <a:spLocks noChangeShapeType="1"/>
          </p:cNvSpPr>
          <p:nvPr/>
        </p:nvSpPr>
        <p:spPr bwMode="auto">
          <a:xfrm>
            <a:off x="3581400" y="55626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>
            <a:off x="4724400" y="5410200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5" name="Line 7"/>
          <p:cNvSpPr>
            <a:spLocks noChangeShapeType="1"/>
          </p:cNvSpPr>
          <p:nvPr/>
        </p:nvSpPr>
        <p:spPr bwMode="auto">
          <a:xfrm>
            <a:off x="4724400" y="54102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V="1">
            <a:off x="4724400" y="5562600"/>
            <a:ext cx="381000" cy="152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>
                <a:ea typeface="宋体" panose="02010600030101010101" pitchFamily="2" charset="-122"/>
              </a:rPr>
              <a:t>Use-Case Diagrams</a:t>
            </a:r>
          </a:p>
        </p:txBody>
      </p:sp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1676400" y="3200400"/>
            <a:ext cx="6781800" cy="331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Extend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: a dotted line labeled &lt;&lt;extend&gt;&gt;  with an arrow toward the base case. 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extending use case may add behavior to the base use case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 The base class declares “extension points”.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sz="12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  &lt;&lt;extend&gt;&gt; </a:t>
            </a:r>
          </a:p>
          <a:p>
            <a:pPr>
              <a:spcBef>
                <a:spcPct val="50000"/>
              </a:spcBef>
            </a:pPr>
            <a:r>
              <a:rPr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1676400" y="1327150"/>
            <a:ext cx="6553200" cy="270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en-US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en-US" altLang="zh-CN" u="sng" dirty="0">
                <a:latin typeface="Arial" panose="020B0604020202020204" pitchFamily="34" charset="0"/>
                <a:ea typeface="宋体" panose="02010600030101010101" pitchFamily="2" charset="-122"/>
              </a:rPr>
              <a:t>Include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: a dotted line labeled &lt;&lt;include&gt;&gt; beginning at base use case and ending with an arrows pointing to the include use case.  The include relationship occurs </a:t>
            </a:r>
            <a:r>
              <a:rPr lang="en-US" altLang="zh-CN" dirty="0">
                <a:solidFill>
                  <a:schemeClr val="accent2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when a chunk of behavior is similar across more than one use case</a:t>
            </a: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. Use “include” in stead of copying the description of that behavior.  </a:t>
            </a:r>
          </a:p>
          <a:p>
            <a:pPr>
              <a:spcBef>
                <a:spcPct val="50000"/>
              </a:spcBef>
            </a:pP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            &lt;&lt;include&gt;&gt;</a:t>
            </a:r>
            <a:endParaRPr lang="en-US" altLang="zh-CN" sz="2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0"/>
              </a:spcBef>
            </a:pPr>
            <a:endParaRPr lang="zh-CN" altLang="en-US" sz="16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2438400" y="39624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23558" name="Line 6"/>
          <p:cNvSpPr>
            <a:spLocks noChangeShapeType="1"/>
          </p:cNvSpPr>
          <p:nvPr/>
        </p:nvSpPr>
        <p:spPr bwMode="auto">
          <a:xfrm>
            <a:off x="2514600" y="6172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Use-Case Diagrams</a:t>
            </a:r>
          </a:p>
        </p:txBody>
      </p:sp>
      <p:graphicFrame>
        <p:nvGraphicFramePr>
          <p:cNvPr id="22532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762000" y="2362200"/>
          <a:ext cx="67056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1" name="Bitmap Image" r:id="rId4" imgW="7621064" imgH="4067743" progId="Paint.Picture">
                  <p:embed/>
                </p:oleObj>
              </mc:Choice>
              <mc:Fallback>
                <p:oleObj name="Bitmap Image" r:id="rId4" imgW="7621064" imgH="4067743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362200"/>
                        <a:ext cx="6705600" cy="3578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477000" y="6019800"/>
            <a:ext cx="14557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/>
              <a:t>Figure 16.12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2971800" y="6400800"/>
            <a:ext cx="3263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600"/>
              <a:t>The McGraw-Hill Companies, 2005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Use-Case Diagrams</a:t>
            </a:r>
          </a:p>
        </p:txBody>
      </p:sp>
      <p:sp>
        <p:nvSpPr>
          <p:cNvPr id="26630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981200"/>
            <a:ext cx="2895600" cy="41148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Both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Make Appointment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Request Medication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include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Check Patient Record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as a subtask (include) </a:t>
            </a:r>
          </a:p>
          <a:p>
            <a:pPr>
              <a:lnSpc>
                <a:spcPct val="80000"/>
              </a:lnSpc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The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extension point 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is written inside the base case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Pay bill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; the extending class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Defer payment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adds the behavior of this extension point. (extend)</a:t>
            </a:r>
          </a:p>
          <a:p>
            <a:pPr>
              <a:lnSpc>
                <a:spcPct val="80000"/>
              </a:lnSpc>
            </a:pPr>
            <a:endParaRPr lang="en-US" altLang="zh-CN" sz="1600" b="1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Pay Bill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is a parent use case and </a:t>
            </a:r>
            <a:r>
              <a:rPr lang="en-US" altLang="zh-CN" sz="1600" b="1">
                <a:latin typeface="Arial" panose="020B0604020202020204" pitchFamily="34" charset="0"/>
                <a:ea typeface="宋体" panose="02010600030101010101" pitchFamily="2" charset="-122"/>
              </a:rPr>
              <a:t>Bill Insurance</a:t>
            </a: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 is the child use case. (generalization)</a:t>
            </a:r>
          </a:p>
          <a:p>
            <a:pPr>
              <a:lnSpc>
                <a:spcPct val="80000"/>
              </a:lnSpc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6628" name="Picture 4" descr="use_case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962400" y="1881188"/>
            <a:ext cx="4992688" cy="4291012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1" name="Text Box 7"/>
          <p:cNvSpPr txBox="1">
            <a:spLocks noChangeArrowheads="1"/>
          </p:cNvSpPr>
          <p:nvPr/>
        </p:nvSpPr>
        <p:spPr bwMode="auto">
          <a:xfrm>
            <a:off x="5410200" y="6096000"/>
            <a:ext cx="228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200">
                <a:latin typeface="Verdana" panose="020B0604030504040204" pitchFamily="34" charset="0"/>
              </a:rPr>
              <a:t>    (TogetherSoft, Inc)</a:t>
            </a:r>
          </a:p>
          <a:p>
            <a:endParaRPr lang="en-US" sz="1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Class diagram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7351712" cy="4114800"/>
          </a:xfrm>
        </p:spPr>
        <p:txBody>
          <a:bodyPr>
            <a:normAutofit lnSpcReduction="10000"/>
          </a:bodyPr>
          <a:lstStyle/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A class diagram depicts classes and their interrelationships</a:t>
            </a:r>
          </a:p>
          <a:p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Used for describing </a:t>
            </a:r>
            <a:r>
              <a:rPr lang="en-US" altLang="zh-CN" sz="2000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structure and behavior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in the use cases</a:t>
            </a:r>
          </a:p>
          <a:p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Provide a conceptual model of the system in terms of entities and their relationships</a:t>
            </a:r>
          </a:p>
          <a:p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Used for requirement capture, end-user interaction</a:t>
            </a:r>
          </a:p>
          <a:p>
            <a:endParaRPr lang="en-US" altLang="zh-CN" sz="20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Detailed class diagrams are used for developers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Class diagram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Each class is represented by a rectangle subdivided into three compartments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Name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Attributes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Operations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Modifiers are used to indicate visibility of attributes and operations.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‘+’   is used to denote </a:t>
            </a:r>
            <a:r>
              <a:rPr lang="en-US" altLang="zh-CN" sz="2000" i="1">
                <a:ea typeface="宋体" panose="02010600030101010101" pitchFamily="2" charset="-122"/>
              </a:rPr>
              <a:t>Public</a:t>
            </a:r>
            <a:r>
              <a:rPr lang="en-US" altLang="zh-CN" sz="1800">
                <a:ea typeface="宋体" panose="02010600030101010101" pitchFamily="2" charset="-122"/>
              </a:rPr>
              <a:t> visibility (everyone)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‘#’   is used to denote </a:t>
            </a:r>
            <a:r>
              <a:rPr lang="en-US" altLang="zh-CN" sz="2000" i="1">
                <a:ea typeface="宋体" panose="02010600030101010101" pitchFamily="2" charset="-122"/>
              </a:rPr>
              <a:t>Protected</a:t>
            </a:r>
            <a:r>
              <a:rPr lang="en-US" altLang="zh-CN" sz="1800">
                <a:ea typeface="宋体" panose="02010600030101010101" pitchFamily="2" charset="-122"/>
              </a:rPr>
              <a:t> visibility (friends and derived)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800">
                <a:ea typeface="宋体" panose="02010600030101010101" pitchFamily="2" charset="-122"/>
              </a:rPr>
              <a:t>‘-’    is used to denote </a:t>
            </a:r>
            <a:r>
              <a:rPr lang="en-US" altLang="zh-CN" sz="2000" i="1">
                <a:ea typeface="宋体" panose="02010600030101010101" pitchFamily="2" charset="-122"/>
              </a:rPr>
              <a:t>Private</a:t>
            </a:r>
            <a:r>
              <a:rPr lang="en-US" altLang="zh-CN" sz="1800">
                <a:ea typeface="宋体" panose="02010600030101010101" pitchFamily="2" charset="-122"/>
              </a:rPr>
              <a:t> visibility (no one)</a:t>
            </a:r>
          </a:p>
          <a:p>
            <a:pPr lvl="1">
              <a:lnSpc>
                <a:spcPct val="80000"/>
              </a:lnSpc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180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000">
                <a:ea typeface="宋体" panose="02010600030101010101" pitchFamily="2" charset="-122"/>
              </a:rPr>
              <a:t>By default, attributes are hidden and operations are visible.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en-US" sz="2000"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1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Class diagram</a:t>
            </a: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1981200" y="2251075"/>
            <a:ext cx="5613400" cy="3446463"/>
            <a:chOff x="1248" y="1418"/>
            <a:chExt cx="3645" cy="2241"/>
          </a:xfrm>
        </p:grpSpPr>
        <p:sp>
          <p:nvSpPr>
            <p:cNvPr id="33797" name="Rectangle 5"/>
            <p:cNvSpPr>
              <a:spLocks noChangeArrowheads="1"/>
            </p:cNvSpPr>
            <p:nvPr/>
          </p:nvSpPr>
          <p:spPr bwMode="auto">
            <a:xfrm>
              <a:off x="1248" y="2385"/>
              <a:ext cx="2160" cy="1274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3798" name="Rectangle 6"/>
            <p:cNvSpPr>
              <a:spLocks noChangeArrowheads="1"/>
            </p:cNvSpPr>
            <p:nvPr/>
          </p:nvSpPr>
          <p:spPr bwMode="auto">
            <a:xfrm>
              <a:off x="1248" y="1809"/>
              <a:ext cx="2160" cy="576"/>
            </a:xfrm>
            <a:prstGeom prst="rect">
              <a:avLst/>
            </a:prstGeom>
            <a:solidFill>
              <a:srgbClr val="FF9900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3799" name="Rectangle 7"/>
            <p:cNvSpPr>
              <a:spLocks noChangeArrowheads="1"/>
            </p:cNvSpPr>
            <p:nvPr/>
          </p:nvSpPr>
          <p:spPr bwMode="auto">
            <a:xfrm>
              <a:off x="1248" y="1473"/>
              <a:ext cx="2160" cy="336"/>
            </a:xfrm>
            <a:prstGeom prst="rect">
              <a:avLst/>
            </a:prstGeom>
            <a:solidFill>
              <a:srgbClr val="FF7C80"/>
            </a:solidFill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33800" name="Text Box 8"/>
            <p:cNvSpPr txBox="1">
              <a:spLocks noChangeArrowheads="1"/>
            </p:cNvSpPr>
            <p:nvPr/>
          </p:nvSpPr>
          <p:spPr bwMode="auto">
            <a:xfrm>
              <a:off x="1344" y="1521"/>
              <a:ext cx="1765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zh-CN" altLang="en-US" sz="2800">
                  <a:latin typeface="Arial" panose="020B0604020202020204" pitchFamily="34" charset="0"/>
                  <a:ea typeface="宋体" panose="02010600030101010101" pitchFamily="2" charset="-122"/>
                </a:rPr>
                <a:t> </a:t>
              </a: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Account_Name</a:t>
              </a:r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378" y="1822"/>
              <a:ext cx="119" cy="3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2" name="Text Box 10"/>
            <p:cNvSpPr txBox="1">
              <a:spLocks noChangeArrowheads="1"/>
            </p:cNvSpPr>
            <p:nvPr/>
          </p:nvSpPr>
          <p:spPr bwMode="auto">
            <a:xfrm>
              <a:off x="1296" y="1776"/>
              <a:ext cx="2112" cy="6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- </a:t>
              </a:r>
              <a:r>
                <a:rPr lang="en-US" altLang="zh-CN" sz="2800" dirty="0" err="1">
                  <a:latin typeface="Arial" panose="020B0604020202020204" pitchFamily="34" charset="0"/>
                  <a:ea typeface="宋体" panose="02010600030101010101" pitchFamily="2" charset="-122"/>
                </a:rPr>
                <a:t>Customer_Name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- Balance</a:t>
              </a:r>
            </a:p>
          </p:txBody>
        </p:sp>
        <p:sp>
          <p:nvSpPr>
            <p:cNvPr id="33803" name="Text Box 11"/>
            <p:cNvSpPr txBox="1">
              <a:spLocks noChangeArrowheads="1"/>
            </p:cNvSpPr>
            <p:nvPr/>
          </p:nvSpPr>
          <p:spPr bwMode="auto">
            <a:xfrm>
              <a:off x="1296" y="2433"/>
              <a:ext cx="1532" cy="12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+addFunds( 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+withDraw( 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+transfer( )</a:t>
              </a:r>
            </a:p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endParaRPr lang="zh-CN" altLang="en-US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3783" y="1418"/>
              <a:ext cx="661" cy="286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chemeClr val="accent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>
                  <a:solidFill>
                    <a:schemeClr val="accent1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Name</a:t>
              </a:r>
            </a:p>
          </p:txBody>
        </p:sp>
        <p:sp>
          <p:nvSpPr>
            <p:cNvPr id="33805" name="Text Box 13"/>
            <p:cNvSpPr txBox="1">
              <a:spLocks noChangeArrowheads="1"/>
            </p:cNvSpPr>
            <p:nvPr/>
          </p:nvSpPr>
          <p:spPr bwMode="auto">
            <a:xfrm>
              <a:off x="3792" y="1976"/>
              <a:ext cx="968" cy="286"/>
            </a:xfrm>
            <a:prstGeom prst="rect">
              <a:avLst/>
            </a:prstGeom>
            <a:solidFill>
              <a:schemeClr val="tx1"/>
            </a:solidFill>
            <a:ln w="19050" algn="ctr">
              <a:solidFill>
                <a:srgbClr val="FF9900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>
                  <a:solidFill>
                    <a:schemeClr val="folHlink"/>
                  </a:solidFill>
                  <a:latin typeface="Arial" panose="020B0604020202020204" pitchFamily="34" charset="0"/>
                  <a:ea typeface="宋体" panose="02010600030101010101" pitchFamily="2" charset="-122"/>
                </a:rPr>
                <a:t>Attributes</a:t>
              </a:r>
            </a:p>
          </p:txBody>
        </p:sp>
        <p:sp>
          <p:nvSpPr>
            <p:cNvPr id="33806" name="Text Box 14"/>
            <p:cNvSpPr txBox="1">
              <a:spLocks noChangeArrowheads="1"/>
            </p:cNvSpPr>
            <p:nvPr/>
          </p:nvSpPr>
          <p:spPr bwMode="auto">
            <a:xfrm>
              <a:off x="3792" y="2504"/>
              <a:ext cx="1101" cy="286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tx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Operations</a:t>
              </a:r>
            </a:p>
          </p:txBody>
        </p:sp>
        <p:sp>
          <p:nvSpPr>
            <p:cNvPr id="33807" name="Line 15"/>
            <p:cNvSpPr>
              <a:spLocks noChangeShapeType="1"/>
            </p:cNvSpPr>
            <p:nvPr/>
          </p:nvSpPr>
          <p:spPr bwMode="auto">
            <a:xfrm flipH="1">
              <a:off x="3216" y="1569"/>
              <a:ext cx="576" cy="96"/>
            </a:xfrm>
            <a:prstGeom prst="line">
              <a:avLst/>
            </a:prstGeom>
            <a:noFill/>
            <a:ln w="19050">
              <a:solidFill>
                <a:schemeClr val="accent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08" name="Line 16"/>
            <p:cNvSpPr>
              <a:spLocks noChangeShapeType="1"/>
            </p:cNvSpPr>
            <p:nvPr/>
          </p:nvSpPr>
          <p:spPr bwMode="auto">
            <a:xfrm flipH="1">
              <a:off x="3216" y="2097"/>
              <a:ext cx="576" cy="96"/>
            </a:xfrm>
            <a:prstGeom prst="line">
              <a:avLst/>
            </a:prstGeom>
            <a:noFill/>
            <a:ln w="19050">
              <a:solidFill>
                <a:srgbClr val="FF9900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09" name="Line 17"/>
            <p:cNvSpPr>
              <a:spLocks noChangeShapeType="1"/>
            </p:cNvSpPr>
            <p:nvPr/>
          </p:nvSpPr>
          <p:spPr bwMode="auto">
            <a:xfrm flipH="1">
              <a:off x="3216" y="2625"/>
              <a:ext cx="576" cy="9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3810" name="Rectangle 18"/>
            <p:cNvSpPr>
              <a:spLocks noChangeArrowheads="1"/>
            </p:cNvSpPr>
            <p:nvPr/>
          </p:nvSpPr>
          <p:spPr bwMode="auto">
            <a:xfrm>
              <a:off x="1248" y="1425"/>
              <a:ext cx="2160" cy="3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9050" algn="ctr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OO Relationships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There are two kinds of Relationships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Generalization (parent-child relationship)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Association (student enrolls in course)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2000">
              <a:ea typeface="宋体" panose="02010600030101010101" pitchFamily="2" charset="-122"/>
            </a:endParaRPr>
          </a:p>
          <a:p>
            <a:r>
              <a:rPr lang="en-US" altLang="zh-CN">
                <a:ea typeface="宋体" panose="02010600030101010101" pitchFamily="2" charset="-122"/>
              </a:rPr>
              <a:t>Associations can be further classified as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Aggregation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Composition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AutoShape 2"/>
          <p:cNvSpPr>
            <a:spLocks noChangeArrowheads="1"/>
          </p:cNvSpPr>
          <p:nvPr/>
        </p:nvSpPr>
        <p:spPr bwMode="auto">
          <a:xfrm>
            <a:off x="2324100" y="2540000"/>
            <a:ext cx="381000" cy="4572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1752600" y="2057400"/>
            <a:ext cx="1752600" cy="4572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Line 4"/>
          <p:cNvSpPr>
            <a:spLocks noChangeShapeType="1"/>
          </p:cNvSpPr>
          <p:nvPr/>
        </p:nvSpPr>
        <p:spPr bwMode="auto">
          <a:xfrm>
            <a:off x="1752600" y="3581400"/>
            <a:ext cx="1752600" cy="1588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7" name="Line 5"/>
          <p:cNvSpPr>
            <a:spLocks noChangeShapeType="1"/>
          </p:cNvSpPr>
          <p:nvPr/>
        </p:nvSpPr>
        <p:spPr bwMode="auto">
          <a:xfrm>
            <a:off x="1752600" y="3581400"/>
            <a:ext cx="12700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18" name="Rectangle 6"/>
          <p:cNvSpPr>
            <a:spLocks noChangeArrowheads="1"/>
          </p:cNvSpPr>
          <p:nvPr/>
        </p:nvSpPr>
        <p:spPr bwMode="auto">
          <a:xfrm>
            <a:off x="1143000" y="4267200"/>
            <a:ext cx="13716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832100" y="4254500"/>
            <a:ext cx="1524000" cy="5334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Subtype2</a:t>
            </a:r>
          </a:p>
        </p:txBody>
      </p:sp>
      <p:sp>
        <p:nvSpPr>
          <p:cNvPr id="38920" name="Text Box 8"/>
          <p:cNvSpPr txBox="1">
            <a:spLocks noChangeArrowheads="1"/>
          </p:cNvSpPr>
          <p:nvPr/>
        </p:nvSpPr>
        <p:spPr bwMode="auto">
          <a:xfrm>
            <a:off x="1905000" y="2044700"/>
            <a:ext cx="175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Supertype</a:t>
            </a:r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1143000" y="42672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Subtype1</a:t>
            </a:r>
          </a:p>
        </p:txBody>
      </p:sp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447800" y="731043"/>
            <a:ext cx="6224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OO Relationships: </a:t>
            </a:r>
            <a:r>
              <a:rPr lang="en-US" altLang="zh-CN" sz="32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Generalization</a:t>
            </a: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533400" y="4953000"/>
            <a:ext cx="7924800" cy="119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-Inheritance is a required feature of object orientation</a:t>
            </a:r>
          </a:p>
          <a:p>
            <a:pPr eaLnBrk="0" hangingPunct="0">
              <a:spcBef>
                <a:spcPct val="50000"/>
              </a:spcBef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-Generalization expresses a parent/child relationship among related classes.  </a:t>
            </a:r>
          </a:p>
          <a:p>
            <a:pPr eaLnBrk="0" hangingPunct="0">
              <a:spcBef>
                <a:spcPct val="50000"/>
              </a:spcBef>
              <a:buFontTx/>
              <a:buChar char="-"/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Used for abstracting details in several layers</a:t>
            </a:r>
          </a:p>
        </p:txBody>
      </p:sp>
      <p:sp>
        <p:nvSpPr>
          <p:cNvPr id="38924" name="AutoShape 12"/>
          <p:cNvSpPr>
            <a:spLocks noChangeArrowheads="1"/>
          </p:cNvSpPr>
          <p:nvPr/>
        </p:nvSpPr>
        <p:spPr bwMode="auto">
          <a:xfrm>
            <a:off x="6781800" y="2476500"/>
            <a:ext cx="228600" cy="304800"/>
          </a:xfrm>
          <a:prstGeom prst="triangle">
            <a:avLst>
              <a:gd name="adj" fmla="val 50000"/>
            </a:avLst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5" name="Rectangle 13"/>
          <p:cNvSpPr>
            <a:spLocks noChangeArrowheads="1"/>
          </p:cNvSpPr>
          <p:nvPr/>
        </p:nvSpPr>
        <p:spPr bwMode="auto">
          <a:xfrm>
            <a:off x="6083300" y="2057400"/>
            <a:ext cx="1536700" cy="381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6" name="Line 14"/>
          <p:cNvSpPr>
            <a:spLocks noChangeShapeType="1"/>
          </p:cNvSpPr>
          <p:nvPr/>
        </p:nvSpPr>
        <p:spPr bwMode="auto">
          <a:xfrm>
            <a:off x="6896100" y="2806700"/>
            <a:ext cx="0" cy="304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7" name="Line 15"/>
          <p:cNvSpPr>
            <a:spLocks noChangeShapeType="1"/>
          </p:cNvSpPr>
          <p:nvPr/>
        </p:nvSpPr>
        <p:spPr bwMode="auto">
          <a:xfrm>
            <a:off x="5791200" y="3124200"/>
            <a:ext cx="20574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5130800" y="3606800"/>
            <a:ext cx="1447800" cy="5080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Regular 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Customer</a:t>
            </a:r>
          </a:p>
        </p:txBody>
      </p:sp>
      <p:sp>
        <p:nvSpPr>
          <p:cNvPr id="38929" name="Rectangle 17"/>
          <p:cNvSpPr>
            <a:spLocks noChangeArrowheads="1"/>
          </p:cNvSpPr>
          <p:nvPr/>
        </p:nvSpPr>
        <p:spPr bwMode="auto">
          <a:xfrm>
            <a:off x="7162800" y="3619500"/>
            <a:ext cx="1524000" cy="495300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Loyalty</a:t>
            </a:r>
          </a:p>
          <a:p>
            <a:pPr algn="ctr"/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 Customer</a:t>
            </a:r>
          </a:p>
        </p:txBody>
      </p:sp>
      <p:sp>
        <p:nvSpPr>
          <p:cNvPr id="38930" name="Text Box 18"/>
          <p:cNvSpPr txBox="1">
            <a:spLocks noChangeArrowheads="1"/>
          </p:cNvSpPr>
          <p:nvPr/>
        </p:nvSpPr>
        <p:spPr bwMode="auto">
          <a:xfrm>
            <a:off x="6235700" y="2057400"/>
            <a:ext cx="1752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Customer</a:t>
            </a:r>
          </a:p>
        </p:txBody>
      </p:sp>
      <p:sp>
        <p:nvSpPr>
          <p:cNvPr id="38931" name="Text Box 19"/>
          <p:cNvSpPr txBox="1">
            <a:spLocks noChangeArrowheads="1"/>
          </p:cNvSpPr>
          <p:nvPr/>
        </p:nvSpPr>
        <p:spPr bwMode="auto">
          <a:xfrm>
            <a:off x="4800600" y="20447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Example:</a:t>
            </a:r>
          </a:p>
        </p:txBody>
      </p:sp>
      <p:sp>
        <p:nvSpPr>
          <p:cNvPr id="38932" name="Line 20"/>
          <p:cNvSpPr>
            <a:spLocks noChangeShapeType="1"/>
          </p:cNvSpPr>
          <p:nvPr/>
        </p:nvSpPr>
        <p:spPr bwMode="auto">
          <a:xfrm>
            <a:off x="3517900" y="3581400"/>
            <a:ext cx="1588" cy="6858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>
            <a:off x="5791200" y="3124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7848600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35" name="Line 23"/>
          <p:cNvSpPr>
            <a:spLocks noChangeShapeType="1"/>
          </p:cNvSpPr>
          <p:nvPr/>
        </p:nvSpPr>
        <p:spPr bwMode="auto">
          <a:xfrm flipV="1">
            <a:off x="2527300" y="2984500"/>
            <a:ext cx="1588" cy="6096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4889500" y="4330700"/>
            <a:ext cx="11430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ea typeface="宋体" panose="02010600030101010101" pitchFamily="2" charset="-122"/>
              </a:rPr>
              <a:t>What is UML and why we use UML?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ea typeface="宋体" panose="02010600030101010101" pitchFamily="2" charset="-122"/>
              </a:rPr>
              <a:t>How to use UML diagrams to design software system?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sz="2400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ea typeface="宋体" panose="02010600030101010101" pitchFamily="2" charset="-122"/>
              </a:rPr>
              <a:t>What UML Modeling tools we use today?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2286000"/>
            <a:ext cx="8229600" cy="4114800"/>
          </a:xfrm>
        </p:spPr>
        <p:txBody>
          <a:bodyPr/>
          <a:lstStyle/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Represent relationship between instances of classes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Student enrolls in a course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Courses have students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Courses have exams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Etc.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Association has two ends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Role names (e.g. enrolls)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Multiplicity (e.g. One course can have many students)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Navigability (unidirectional, bidirectional)</a:t>
            </a:r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295400" y="762000"/>
            <a:ext cx="62245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32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OO Relationships: </a:t>
            </a:r>
            <a:r>
              <a:rPr lang="en-US" altLang="zh-CN" sz="3200" b="1" dirty="0" smtClean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Association</a:t>
            </a:r>
            <a:endParaRPr lang="en-US" altLang="zh-CN" sz="3200" b="1" dirty="0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Association: Multiplicity and Roles</a:t>
            </a:r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1701800" y="225425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006600" y="2514600"/>
            <a:ext cx="10747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University</a:t>
            </a:r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6518275" y="2254250"/>
            <a:ext cx="1752600" cy="914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0966" name="Text Box 6"/>
          <p:cNvSpPr txBox="1">
            <a:spLocks noChangeArrowheads="1"/>
          </p:cNvSpPr>
          <p:nvPr/>
        </p:nvSpPr>
        <p:spPr bwMode="auto">
          <a:xfrm>
            <a:off x="6959600" y="2514600"/>
            <a:ext cx="827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Person</a:t>
            </a:r>
          </a:p>
        </p:txBody>
      </p:sp>
      <p:sp>
        <p:nvSpPr>
          <p:cNvPr id="40967" name="Line 7"/>
          <p:cNvSpPr>
            <a:spLocks noChangeShapeType="1"/>
          </p:cNvSpPr>
          <p:nvPr/>
        </p:nvSpPr>
        <p:spPr bwMode="auto">
          <a:xfrm>
            <a:off x="3454400" y="30162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68" name="Line 8"/>
          <p:cNvSpPr>
            <a:spLocks noChangeShapeType="1"/>
          </p:cNvSpPr>
          <p:nvPr/>
        </p:nvSpPr>
        <p:spPr bwMode="auto">
          <a:xfrm>
            <a:off x="3454400" y="240665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505200" y="2133600"/>
            <a:ext cx="29686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505200" y="3048000"/>
            <a:ext cx="5238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0..1</a:t>
            </a:r>
          </a:p>
        </p:txBody>
      </p:sp>
      <p:sp>
        <p:nvSpPr>
          <p:cNvPr id="40971" name="Text Box 11"/>
          <p:cNvSpPr txBox="1">
            <a:spLocks noChangeArrowheads="1"/>
          </p:cNvSpPr>
          <p:nvPr/>
        </p:nvSpPr>
        <p:spPr bwMode="auto">
          <a:xfrm>
            <a:off x="6096000" y="2133600"/>
            <a:ext cx="26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6172200" y="3048000"/>
            <a:ext cx="263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1600">
                <a:latin typeface="Arial" panose="020B0604020202020204" pitchFamily="34" charset="0"/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0973" name="Text Box 13"/>
          <p:cNvSpPr txBox="1">
            <a:spLocks noChangeArrowheads="1"/>
          </p:cNvSpPr>
          <p:nvPr/>
        </p:nvSpPr>
        <p:spPr bwMode="auto">
          <a:xfrm>
            <a:off x="1016000" y="4038600"/>
            <a:ext cx="3352800" cy="2236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14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Multiplicity</a:t>
            </a:r>
          </a:p>
          <a:p>
            <a:pPr>
              <a:spcBef>
                <a:spcPct val="50000"/>
              </a:spcBef>
            </a:pPr>
            <a:r>
              <a:rPr lang="en-US" altLang="zh-CN" sz="1200" u="sng">
                <a:latin typeface="Arial" panose="020B0604020202020204" pitchFamily="34" charset="0"/>
                <a:ea typeface="宋体" panose="02010600030101010101" pitchFamily="2" charset="-122"/>
              </a:rPr>
              <a:t>Symbol	Meaning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		One and only one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0..1		Zero or one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M..N		From M to N (natural language)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*		From zero to any positive integer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0..*		From zero to any positive integer</a:t>
            </a:r>
          </a:p>
          <a:p>
            <a:pPr>
              <a:spcBef>
                <a:spcPct val="50000"/>
              </a:spcBef>
            </a:pPr>
            <a:r>
              <a:rPr lang="en-US" altLang="zh-CN" sz="1200">
                <a:latin typeface="Arial" panose="020B0604020202020204" pitchFamily="34" charset="0"/>
                <a:ea typeface="宋体" panose="02010600030101010101" pitchFamily="2" charset="-122"/>
              </a:rPr>
              <a:t>1..*		From one to any positive integer</a:t>
            </a:r>
          </a:p>
        </p:txBody>
      </p:sp>
      <p:sp>
        <p:nvSpPr>
          <p:cNvPr id="40974" name="Text Box 14"/>
          <p:cNvSpPr txBox="1">
            <a:spLocks noChangeArrowheads="1"/>
          </p:cNvSpPr>
          <p:nvPr/>
        </p:nvSpPr>
        <p:spPr bwMode="auto">
          <a:xfrm>
            <a:off x="5867400" y="3276600"/>
            <a:ext cx="8620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teacher</a:t>
            </a:r>
          </a:p>
        </p:txBody>
      </p:sp>
      <p:sp>
        <p:nvSpPr>
          <p:cNvPr id="40975" name="Text Box 15"/>
          <p:cNvSpPr txBox="1">
            <a:spLocks noChangeArrowheads="1"/>
          </p:cNvSpPr>
          <p:nvPr/>
        </p:nvSpPr>
        <p:spPr bwMode="auto">
          <a:xfrm>
            <a:off x="3200400" y="3352800"/>
            <a:ext cx="10191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employer</a:t>
            </a:r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7010400" y="3962400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i="1">
                <a:latin typeface="Arial" panose="020B0604020202020204" pitchFamily="34" charset="0"/>
                <a:ea typeface="宋体" panose="02010600030101010101" pitchFamily="2" charset="-122"/>
              </a:rPr>
              <a:t>Role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 flipV="1">
            <a:off x="6502400" y="3657600"/>
            <a:ext cx="457200" cy="38100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978" name="Text Box 18"/>
          <p:cNvSpPr txBox="1">
            <a:spLocks noChangeArrowheads="1"/>
          </p:cNvSpPr>
          <p:nvPr/>
        </p:nvSpPr>
        <p:spPr bwMode="auto">
          <a:xfrm>
            <a:off x="4953000" y="4495800"/>
            <a:ext cx="3657600" cy="172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1600" b="1">
                <a:solidFill>
                  <a:schemeClr val="fol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Role</a:t>
            </a:r>
          </a:p>
          <a:p>
            <a:pPr>
              <a:spcBef>
                <a:spcPct val="50000"/>
              </a:spcBef>
            </a:pPr>
            <a:r>
              <a:rPr lang="en-US" altLang="zh-CN" sz="1400" i="1">
                <a:latin typeface="Arial" panose="020B0604020202020204" pitchFamily="34" charset="0"/>
                <a:ea typeface="宋体" panose="02010600030101010101" pitchFamily="2" charset="-122"/>
              </a:rPr>
              <a:t>“A given university groups many people; some act as students, others as teachers.  A given student belongs to a single university; a given teacher may or may not be working for the university at a particular time.”</a:t>
            </a:r>
          </a:p>
        </p:txBody>
      </p:sp>
      <p:sp>
        <p:nvSpPr>
          <p:cNvPr id="40979" name="Text Box 19"/>
          <p:cNvSpPr txBox="1">
            <a:spLocks noChangeArrowheads="1"/>
          </p:cNvSpPr>
          <p:nvPr/>
        </p:nvSpPr>
        <p:spPr bwMode="auto">
          <a:xfrm>
            <a:off x="5867400" y="1752600"/>
            <a:ext cx="8509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student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Class diagram</a:t>
            </a:r>
          </a:p>
        </p:txBody>
      </p:sp>
      <p:graphicFrame>
        <p:nvGraphicFramePr>
          <p:cNvPr id="47108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74813" y="2286000"/>
          <a:ext cx="5476875" cy="402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16" name="Bitmap Image" r:id="rId4" imgW="12628571" imgH="9276190" progId="Paint.Picture">
                  <p:embed/>
                </p:oleObj>
              </mc:Choice>
              <mc:Fallback>
                <p:oleObj name="Bitmap Image" r:id="rId4" imgW="12628571" imgH="9276190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286000"/>
                        <a:ext cx="5476875" cy="402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0" name="Text Box 6"/>
          <p:cNvSpPr txBox="1">
            <a:spLocks noChangeArrowheads="1"/>
          </p:cNvSpPr>
          <p:nvPr/>
        </p:nvSpPr>
        <p:spPr bwMode="auto">
          <a:xfrm>
            <a:off x="2971800" y="6400800"/>
            <a:ext cx="3886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</a:rPr>
              <a:t>[from </a:t>
            </a:r>
            <a:r>
              <a:rPr lang="en-US" sz="1600" i="1">
                <a:latin typeface="Times New Roman" panose="02020603050405020304" pitchFamily="18" charset="0"/>
              </a:rPr>
              <a:t>UML Distilled    Third Edition</a:t>
            </a:r>
            <a:r>
              <a:rPr lang="en-US" sz="1600">
                <a:latin typeface="Times New Roman" panose="02020603050405020304" pitchFamily="18" charset="0"/>
              </a:rPr>
              <a:t>]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793037" cy="113665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en-US" altLang="zh-CN" sz="3200">
                <a:ea typeface="宋体" panose="02010600030101010101" pitchFamily="2" charset="-122"/>
              </a:rPr>
              <a:t>Association: Model to Implementation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1182688" y="3160713"/>
            <a:ext cx="7700962" cy="29718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Class Student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    Course enrolls[4];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Class Course {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	Student have[];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None/>
            </a:pPr>
            <a:endParaRPr lang="zh-CN" altLang="en-US" sz="2400">
              <a:ea typeface="宋体" panose="02010600030101010101" pitchFamily="2" charset="-122"/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5546725" y="2484438"/>
            <a:ext cx="10064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43013" name="Text Box 5"/>
          <p:cNvSpPr txBox="1">
            <a:spLocks noChangeArrowheads="1"/>
          </p:cNvSpPr>
          <p:nvPr/>
        </p:nvSpPr>
        <p:spPr bwMode="auto">
          <a:xfrm>
            <a:off x="1757363" y="2301875"/>
            <a:ext cx="1238250" cy="4699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panose="02010600030101010101" pitchFamily="2" charset="-122"/>
              </a:rPr>
              <a:t>Student</a:t>
            </a:r>
          </a:p>
        </p:txBody>
      </p:sp>
      <p:sp>
        <p:nvSpPr>
          <p:cNvPr id="43014" name="Text Box 6"/>
          <p:cNvSpPr txBox="1">
            <a:spLocks noChangeArrowheads="1"/>
          </p:cNvSpPr>
          <p:nvPr/>
        </p:nvSpPr>
        <p:spPr bwMode="auto">
          <a:xfrm>
            <a:off x="4983163" y="2273300"/>
            <a:ext cx="1120775" cy="469900"/>
          </a:xfrm>
          <a:prstGeom prst="rect">
            <a:avLst/>
          </a:prstGeom>
          <a:noFill/>
          <a:ln w="127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2400">
                <a:ea typeface="宋体" panose="02010600030101010101" pitchFamily="2" charset="-122"/>
              </a:rPr>
              <a:t>Course</a:t>
            </a: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005138" y="2528888"/>
            <a:ext cx="19812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191000" y="2681288"/>
            <a:ext cx="8445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enrolls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2971800" y="2681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solidFill>
                  <a:schemeClr val="folHlink"/>
                </a:solidFill>
                <a:ea typeface="宋体" panose="02010600030101010101" pitchFamily="2" charset="-122"/>
              </a:rPr>
              <a:t>has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955925" y="20272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zh-CN" altLang="en-US">
                <a:ea typeface="宋体" panose="02010600030101010101" pitchFamily="2" charset="-122"/>
              </a:rPr>
              <a:t>*</a:t>
            </a: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4632325" y="2103438"/>
            <a:ext cx="30956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>
                <a:ea typeface="宋体" panose="02010600030101010101" pitchFamily="2" charset="-122"/>
              </a:rPr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1219200" y="533400"/>
            <a:ext cx="7239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/>
            <a:r>
              <a:rPr lang="en-US" altLang="zh-CN" sz="2800">
                <a:solidFill>
                  <a:schemeClr val="tx2"/>
                </a:solidFill>
                <a:ea typeface="宋体" panose="02010600030101010101" pitchFamily="2" charset="-122"/>
              </a:rPr>
              <a:t>OO Relationships:</a:t>
            </a:r>
            <a:r>
              <a:rPr lang="en-US" altLang="zh-CN" sz="3200">
                <a:solidFill>
                  <a:schemeClr val="tx2"/>
                </a:solidFill>
                <a:ea typeface="宋体" panose="02010600030101010101" pitchFamily="2" charset="-122"/>
              </a:rPr>
              <a:t> </a:t>
            </a:r>
            <a:r>
              <a:rPr lang="en-US" altLang="zh-CN" sz="3200" b="1">
                <a:solidFill>
                  <a:schemeClr val="folHlink"/>
                </a:solidFill>
                <a:ea typeface="宋体" panose="02010600030101010101" pitchFamily="2" charset="-122"/>
              </a:rPr>
              <a:t>Composition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1717675" y="2057400"/>
            <a:ext cx="1143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W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990600" y="3222625"/>
            <a:ext cx="1143000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2455863" y="3211513"/>
            <a:ext cx="1143000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P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 </a:t>
            </a:r>
          </a:p>
        </p:txBody>
      </p:sp>
      <p:sp>
        <p:nvSpPr>
          <p:cNvPr id="44038" name="Freeform 6"/>
          <p:cNvSpPr>
            <a:spLocks/>
          </p:cNvSpPr>
          <p:nvPr/>
        </p:nvSpPr>
        <p:spPr bwMode="auto">
          <a:xfrm>
            <a:off x="1565275" y="2895600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039" name="Group 7"/>
          <p:cNvGrpSpPr>
            <a:grpSpLocks/>
          </p:cNvGrpSpPr>
          <p:nvPr/>
        </p:nvGrpSpPr>
        <p:grpSpPr bwMode="auto">
          <a:xfrm>
            <a:off x="2170113" y="2436813"/>
            <a:ext cx="228600" cy="444500"/>
            <a:chOff x="4480" y="1304"/>
            <a:chExt cx="144" cy="280"/>
          </a:xfrm>
        </p:grpSpPr>
        <p:sp>
          <p:nvSpPr>
            <p:cNvPr id="44040" name="Line 8"/>
            <p:cNvSpPr>
              <a:spLocks noChangeShapeType="1"/>
            </p:cNvSpPr>
            <p:nvPr/>
          </p:nvSpPr>
          <p:spPr bwMode="auto">
            <a:xfrm>
              <a:off x="4552" y="1488"/>
              <a:ext cx="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41" name="AutoShape 9"/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3962400" y="1981200"/>
            <a:ext cx="4916488" cy="354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Association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Models the part–whole relationship</a:t>
            </a:r>
          </a:p>
          <a:p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Composition</a:t>
            </a:r>
          </a:p>
          <a:p>
            <a:pPr lvl="1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Also models the part–whole relationship but, in addition, Every part may belong to only one whole, and  If the whole is deleted, so are the parts</a:t>
            </a:r>
          </a:p>
          <a:p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Example: </a:t>
            </a:r>
          </a:p>
          <a:p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A number of different chess boards: Each square belongs to only one board. If a chess board is thrown away, all 64 squares on that board go as well.</a:t>
            </a:r>
            <a:endParaRPr lang="zh-CN" altLang="en-US" sz="16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44043" name="Text Box 11"/>
          <p:cNvSpPr txBox="1">
            <a:spLocks noChangeArrowheads="1"/>
          </p:cNvSpPr>
          <p:nvPr/>
        </p:nvSpPr>
        <p:spPr bwMode="auto">
          <a:xfrm>
            <a:off x="304800" y="2209800"/>
            <a:ext cx="11287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Whole Class</a:t>
            </a:r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793875" y="4038600"/>
            <a:ext cx="11191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Part Classes</a:t>
            </a:r>
          </a:p>
        </p:txBody>
      </p:sp>
      <p:sp>
        <p:nvSpPr>
          <p:cNvPr id="44045" name="AutoShape 13"/>
          <p:cNvSpPr>
            <a:spLocks/>
          </p:cNvSpPr>
          <p:nvPr/>
        </p:nvSpPr>
        <p:spPr bwMode="auto">
          <a:xfrm rot="-5400000">
            <a:off x="2212975" y="30099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533400" y="4495800"/>
            <a:ext cx="8556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graphicFrame>
        <p:nvGraphicFramePr>
          <p:cNvPr id="44059" name="Object 27"/>
          <p:cNvGraphicFramePr>
            <a:graphicFrameLocks noGrp="1" noChangeAspect="1"/>
          </p:cNvGraphicFramePr>
          <p:nvPr>
            <p:ph/>
          </p:nvPr>
        </p:nvGraphicFramePr>
        <p:xfrm>
          <a:off x="382588" y="5081588"/>
          <a:ext cx="3502025" cy="884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68" name="Bitmap Image" r:id="rId4" imgW="7621064" imgH="1924319" progId="Paint.Picture">
                  <p:embed/>
                </p:oleObj>
              </mc:Choice>
              <mc:Fallback>
                <p:oleObj name="Bitmap Image" r:id="rId4" imgW="7621064" imgH="1924319" progId="Paint.Picture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588" y="5081588"/>
                        <a:ext cx="3502025" cy="884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2971800" y="6172200"/>
            <a:ext cx="1244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Arial" panose="020B0604020202020204" pitchFamily="34" charset="0"/>
              </a:rPr>
              <a:t>Figure 16.7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44061" name="Rectangle 29"/>
          <p:cNvSpPr>
            <a:spLocks noChangeArrowheads="1"/>
          </p:cNvSpPr>
          <p:nvPr/>
        </p:nvSpPr>
        <p:spPr bwMode="auto">
          <a:xfrm>
            <a:off x="381000" y="6427788"/>
            <a:ext cx="28813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400"/>
              <a:t>The McGraw-Hill Companies, 2005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990600" y="4267200"/>
            <a:ext cx="2687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[From Dr.David A. Workman]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457200"/>
            <a:ext cx="7772400" cy="533400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 anchor="ctr">
            <a:normAutofit/>
          </a:bodyPr>
          <a:lstStyle/>
          <a:p>
            <a:r>
              <a:rPr lang="en-US" altLang="zh-CN" sz="2800">
                <a:latin typeface="Times New Roman" panose="02020603050405020304" pitchFamily="18" charset="0"/>
                <a:ea typeface="宋体" panose="02010600030101010101" pitchFamily="2" charset="-122"/>
              </a:rPr>
              <a:t>OO Relationships: </a:t>
            </a:r>
            <a:r>
              <a:rPr lang="en-US" altLang="zh-CN" sz="3200" b="1">
                <a:latin typeface="Times New Roman" panose="02020603050405020304" pitchFamily="18" charset="0"/>
                <a:ea typeface="宋体" panose="02010600030101010101" pitchFamily="2" charset="-122"/>
              </a:rPr>
              <a:t>Aggregation</a:t>
            </a: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1905000" y="2133600"/>
            <a:ext cx="1143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</a:t>
            </a:r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1177925" y="3298825"/>
            <a:ext cx="1143000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E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2643188" y="3287713"/>
            <a:ext cx="1143000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Class E</a:t>
            </a:r>
            <a:r>
              <a:rPr lang="en-US" altLang="zh-CN" sz="1400" b="1" baseline="-25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5062" name="Freeform 6"/>
          <p:cNvSpPr>
            <a:spLocks/>
          </p:cNvSpPr>
          <p:nvPr/>
        </p:nvSpPr>
        <p:spPr bwMode="auto">
          <a:xfrm>
            <a:off x="1752600" y="2971800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63" name="Group 7"/>
          <p:cNvGrpSpPr>
            <a:grpSpLocks/>
          </p:cNvGrpSpPr>
          <p:nvPr/>
        </p:nvGrpSpPr>
        <p:grpSpPr bwMode="auto">
          <a:xfrm>
            <a:off x="2357438" y="2513013"/>
            <a:ext cx="228600" cy="444500"/>
            <a:chOff x="4480" y="1304"/>
            <a:chExt cx="144" cy="280"/>
          </a:xfrm>
        </p:grpSpPr>
        <p:sp>
          <p:nvSpPr>
            <p:cNvPr id="45064" name="Line 8"/>
            <p:cNvSpPr>
              <a:spLocks noChangeShapeType="1"/>
            </p:cNvSpPr>
            <p:nvPr/>
          </p:nvSpPr>
          <p:spPr bwMode="auto">
            <a:xfrm>
              <a:off x="4552" y="1488"/>
              <a:ext cx="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65" name="AutoShape 9"/>
            <p:cNvSpPr>
              <a:spLocks noChangeArrowheads="1"/>
            </p:cNvSpPr>
            <p:nvPr/>
          </p:nvSpPr>
          <p:spPr bwMode="auto">
            <a:xfrm>
              <a:off x="4480" y="1304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838200" y="2590800"/>
            <a:ext cx="155892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AGGREGATION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4267200" y="2286000"/>
            <a:ext cx="46672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endParaRPr lang="zh-CN" altLang="en-US" sz="14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1752600" y="1828800"/>
            <a:ext cx="14049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Container Class</a:t>
            </a:r>
          </a:p>
        </p:txBody>
      </p:sp>
      <p:sp>
        <p:nvSpPr>
          <p:cNvPr id="45069" name="Text Box 13"/>
          <p:cNvSpPr txBox="1">
            <a:spLocks noChangeArrowheads="1"/>
          </p:cNvSpPr>
          <p:nvPr/>
        </p:nvSpPr>
        <p:spPr bwMode="auto">
          <a:xfrm>
            <a:off x="1752600" y="4114800"/>
            <a:ext cx="155416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latin typeface="Times New Roman" panose="02020603050405020304" pitchFamily="18" charset="0"/>
                <a:ea typeface="宋体" panose="02010600030101010101" pitchFamily="2" charset="-122"/>
              </a:rPr>
              <a:t>Containee Classes</a:t>
            </a:r>
          </a:p>
        </p:txBody>
      </p:sp>
      <p:sp>
        <p:nvSpPr>
          <p:cNvPr id="45070" name="AutoShape 14"/>
          <p:cNvSpPr>
            <a:spLocks/>
          </p:cNvSpPr>
          <p:nvPr/>
        </p:nvSpPr>
        <p:spPr bwMode="auto">
          <a:xfrm rot="-5400000">
            <a:off x="2400300" y="3086100"/>
            <a:ext cx="228600" cy="1828800"/>
          </a:xfrm>
          <a:prstGeom prst="leftBrace">
            <a:avLst>
              <a:gd name="adj1" fmla="val 66667"/>
              <a:gd name="adj2" fmla="val 50000"/>
            </a:avLst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Rectangle 15"/>
          <p:cNvSpPr>
            <a:spLocks noChangeArrowheads="1"/>
          </p:cNvSpPr>
          <p:nvPr/>
        </p:nvSpPr>
        <p:spPr bwMode="auto">
          <a:xfrm>
            <a:off x="1852613" y="4800600"/>
            <a:ext cx="1143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Bag</a:t>
            </a:r>
          </a:p>
        </p:txBody>
      </p:sp>
      <p:sp>
        <p:nvSpPr>
          <p:cNvPr id="45072" name="Rectangle 16"/>
          <p:cNvSpPr>
            <a:spLocks noChangeArrowheads="1"/>
          </p:cNvSpPr>
          <p:nvPr/>
        </p:nvSpPr>
        <p:spPr bwMode="auto">
          <a:xfrm>
            <a:off x="1125538" y="5965825"/>
            <a:ext cx="1143000" cy="434975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Apples</a:t>
            </a:r>
            <a:endParaRPr lang="en-US" altLang="zh-CN" sz="1400" b="1" baseline="-25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5073" name="Rectangle 17"/>
          <p:cNvSpPr>
            <a:spLocks noChangeArrowheads="1"/>
          </p:cNvSpPr>
          <p:nvPr/>
        </p:nvSpPr>
        <p:spPr bwMode="auto">
          <a:xfrm>
            <a:off x="2590800" y="5954713"/>
            <a:ext cx="1143000" cy="44608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n-US" altLang="zh-CN" sz="14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Milk</a:t>
            </a:r>
            <a:r>
              <a:rPr lang="en-US" altLang="zh-CN" sz="1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45074" name="Freeform 18"/>
          <p:cNvSpPr>
            <a:spLocks/>
          </p:cNvSpPr>
          <p:nvPr/>
        </p:nvSpPr>
        <p:spPr bwMode="auto">
          <a:xfrm>
            <a:off x="1700213" y="5638800"/>
            <a:ext cx="1447800" cy="304800"/>
          </a:xfrm>
          <a:custGeom>
            <a:avLst/>
            <a:gdLst>
              <a:gd name="T0" fmla="*/ 0 w 1824"/>
              <a:gd name="T1" fmla="*/ 96 h 96"/>
              <a:gd name="T2" fmla="*/ 0 w 1824"/>
              <a:gd name="T3" fmla="*/ 0 h 96"/>
              <a:gd name="T4" fmla="*/ 1824 w 1824"/>
              <a:gd name="T5" fmla="*/ 0 h 96"/>
              <a:gd name="T6" fmla="*/ 1824 w 1824"/>
              <a:gd name="T7" fmla="*/ 96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24" h="96">
                <a:moveTo>
                  <a:pt x="0" y="96"/>
                </a:moveTo>
                <a:lnTo>
                  <a:pt x="0" y="0"/>
                </a:lnTo>
                <a:lnTo>
                  <a:pt x="1824" y="0"/>
                </a:lnTo>
                <a:lnTo>
                  <a:pt x="1824" y="96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5075" name="Group 19"/>
          <p:cNvGrpSpPr>
            <a:grpSpLocks/>
          </p:cNvGrpSpPr>
          <p:nvPr/>
        </p:nvGrpSpPr>
        <p:grpSpPr bwMode="auto">
          <a:xfrm>
            <a:off x="2286000" y="5192713"/>
            <a:ext cx="228600" cy="457200"/>
            <a:chOff x="2640" y="2880"/>
            <a:chExt cx="144" cy="288"/>
          </a:xfrm>
        </p:grpSpPr>
        <p:sp>
          <p:nvSpPr>
            <p:cNvPr id="45076" name="Line 20"/>
            <p:cNvSpPr>
              <a:spLocks noChangeShapeType="1"/>
            </p:cNvSpPr>
            <p:nvPr/>
          </p:nvSpPr>
          <p:spPr bwMode="auto">
            <a:xfrm flipH="1">
              <a:off x="2712" y="3048"/>
              <a:ext cx="0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077" name="AutoShape 21"/>
            <p:cNvSpPr>
              <a:spLocks noChangeArrowheads="1"/>
            </p:cNvSpPr>
            <p:nvPr/>
          </p:nvSpPr>
          <p:spPr bwMode="auto">
            <a:xfrm>
              <a:off x="2640" y="2880"/>
              <a:ext cx="144" cy="192"/>
            </a:xfrm>
            <a:prstGeom prst="diamond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78" name="Text Box 22"/>
          <p:cNvSpPr txBox="1">
            <a:spLocks noChangeArrowheads="1"/>
          </p:cNvSpPr>
          <p:nvPr/>
        </p:nvSpPr>
        <p:spPr bwMode="auto">
          <a:xfrm>
            <a:off x="820738" y="4724400"/>
            <a:ext cx="8556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zh-CN" sz="1400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Example</a:t>
            </a:r>
          </a:p>
        </p:txBody>
      </p:sp>
      <p:sp>
        <p:nvSpPr>
          <p:cNvPr id="45080" name="Rectangle 24"/>
          <p:cNvSpPr>
            <a:spLocks noChangeArrowheads="1"/>
          </p:cNvSpPr>
          <p:nvPr/>
        </p:nvSpPr>
        <p:spPr bwMode="auto">
          <a:xfrm>
            <a:off x="4267200" y="1905000"/>
            <a:ext cx="4419600" cy="2962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b="1">
                <a:latin typeface="Times New Roman" panose="02020603050405020304" pitchFamily="18" charset="0"/>
                <a:ea typeface="宋体" panose="02010600030101010101" pitchFamily="2" charset="-122"/>
              </a:rPr>
              <a:t>Aggregation: </a:t>
            </a:r>
          </a:p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expresses a relationship among instances of related classes.  It is a specific kind of Container-Containee relationship.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express a more informal relationship than composition expresses.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Aggregation is appropriate when Container and Containees have no special access privileges to each other.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1371600" y="6521450"/>
            <a:ext cx="26876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Times New Roman" panose="02020603050405020304" pitchFamily="18" charset="0"/>
              </a:rPr>
              <a:t>[From Dr.David A. Workman]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603250"/>
            <a:ext cx="7793037" cy="1073150"/>
          </a:xfrm>
        </p:spPr>
        <p:txBody>
          <a:bodyPr/>
          <a:lstStyle/>
          <a:p>
            <a:r>
              <a:rPr lang="zh-CN" altLang="en-US" sz="3200" b="1">
                <a:ea typeface="宋体" panose="02010600030101010101" pitchFamily="2" charset="-122"/>
              </a:rPr>
              <a:t/>
            </a:r>
            <a:br>
              <a:rPr lang="zh-CN" altLang="en-US" sz="3200" b="1">
                <a:ea typeface="宋体" panose="02010600030101010101" pitchFamily="2" charset="-122"/>
              </a:rPr>
            </a:br>
            <a:r>
              <a:rPr lang="en-US" altLang="zh-CN" sz="3200">
                <a:ea typeface="宋体" panose="02010600030101010101" pitchFamily="2" charset="-122"/>
              </a:rPr>
              <a:t>Aggregation vs. Composition</a:t>
            </a:r>
            <a:endParaRPr lang="en-US" altLang="zh-CN">
              <a:ea typeface="宋体" panose="02010600030101010101" pitchFamily="2" charset="-122"/>
            </a:endParaRPr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auto">
          <a:xfrm>
            <a:off x="1219200" y="1676400"/>
            <a:ext cx="7010400" cy="326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eaLnBrk="0" hangingPunct="0">
              <a:buClr>
                <a:schemeClr val="folHlink"/>
              </a:buClr>
              <a:buSzPct val="70000"/>
              <a:buFont typeface="Wingdings" panose="05000000000000000000" pitchFamily="2" charset="2"/>
              <a:buChar char="n"/>
            </a:pPr>
            <a:r>
              <a:rPr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</a:rPr>
              <a:t>Composition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is really a strong form of </a:t>
            </a: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association</a:t>
            </a: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components have only one owner </a:t>
            </a: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components cannot exist independent of their owner</a:t>
            </a: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components live or die with their owner</a:t>
            </a:r>
          </a:p>
          <a:p>
            <a:pPr lvl="1" eaLnBrk="0" hangingPunct="0">
              <a:buClr>
                <a:schemeClr val="folHlink"/>
              </a:buCl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e.g. Each car has an engine that can not be shared with other cars.</a:t>
            </a:r>
          </a:p>
          <a:p>
            <a:pPr lvl="2" eaLnBrk="0" hangingPunct="0">
              <a:buFontTx/>
              <a:buChar char="•"/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1" eaLnBrk="0" hangingPunct="0">
              <a:buClr>
                <a:schemeClr val="folHlink"/>
              </a:buClr>
              <a:buSzPct val="80000"/>
              <a:buFont typeface="Wingdings" panose="05000000000000000000" pitchFamily="2" charset="2"/>
              <a:buChar char="n"/>
            </a:pPr>
            <a:r>
              <a:rPr lang="en-US" altLang="zh-CN" sz="2000" b="1">
                <a:latin typeface="Arial" panose="020B0604020202020204" pitchFamily="34" charset="0"/>
                <a:ea typeface="宋体" panose="02010600030101010101" pitchFamily="2" charset="-122"/>
              </a:rPr>
              <a:t>Aggregations</a:t>
            </a:r>
            <a:r>
              <a:rPr lang="en-US" altLang="zh-CN" sz="200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lvl="1" eaLnBrk="0" hangingPunct="0"/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may form "part of" the association, but may not be essential to it. They may also exist independent of the aggregate.  e.g. Apples may exist independent of the bag.</a:t>
            </a:r>
          </a:p>
          <a:p>
            <a:pPr eaLnBrk="0" hangingPunct="0"/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1" name="Text Box 7"/>
          <p:cNvSpPr txBox="1">
            <a:spLocks noChangeArrowheads="1"/>
          </p:cNvSpPr>
          <p:nvPr/>
        </p:nvSpPr>
        <p:spPr bwMode="auto">
          <a:xfrm>
            <a:off x="6946900" y="4279900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23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Good Practice: CRC Card</a:t>
            </a:r>
          </a:p>
        </p:txBody>
      </p:sp>
      <p:sp>
        <p:nvSpPr>
          <p:cNvPr id="52239" name="Rectangle 1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sz="1800" b="1">
                <a:latin typeface="Arial" panose="020B0604020202020204" pitchFamily="34" charset="0"/>
                <a:ea typeface="宋体" panose="02010600030101010101" pitchFamily="2" charset="-122"/>
              </a:rPr>
              <a:t>Class  Responsibility Collaborator</a:t>
            </a:r>
          </a:p>
          <a:p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easy to describe how classes work by moving cards around; allows to quickly consider alternatives.</a:t>
            </a:r>
            <a:endParaRPr lang="zh-CN" altLang="en-US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2234" name="Text Box 10"/>
          <p:cNvSpPr txBox="1">
            <a:spLocks noChangeArrowheads="1"/>
          </p:cNvSpPr>
          <p:nvPr/>
        </p:nvSpPr>
        <p:spPr bwMode="auto">
          <a:xfrm>
            <a:off x="2286000" y="1752600"/>
            <a:ext cx="586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</a:p>
        </p:txBody>
      </p:sp>
      <p:pic>
        <p:nvPicPr>
          <p:cNvPr id="52243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200400"/>
            <a:ext cx="4800600" cy="330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Interaction Diagrams</a:t>
            </a:r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show how objects interact with one another</a:t>
            </a:r>
          </a:p>
          <a:p>
            <a:endParaRPr lang="en-US" altLang="zh-CN" sz="2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UML supports two types of interaction diagrams 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Sequence diagrams</a:t>
            </a:r>
          </a:p>
          <a:p>
            <a:pPr lvl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Collaboration diagrams</a:t>
            </a:r>
          </a:p>
          <a:p>
            <a:endParaRPr lang="zh-CN" altLang="en-US" sz="24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Sequence Diagram(make a phone call)</a:t>
            </a:r>
          </a:p>
        </p:txBody>
      </p:sp>
      <p:sp>
        <p:nvSpPr>
          <p:cNvPr id="53251" name="Rectangle 3"/>
          <p:cNvSpPr>
            <a:spLocks noChangeArrowheads="1"/>
          </p:cNvSpPr>
          <p:nvPr/>
        </p:nvSpPr>
        <p:spPr bwMode="auto">
          <a:xfrm>
            <a:off x="1463675" y="1920875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1524000" y="2057400"/>
            <a:ext cx="7127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u="sng">
                <a:latin typeface="Arial" panose="020B0604020202020204" pitchFamily="34" charset="0"/>
                <a:ea typeface="宋体" panose="02010600030101010101" pitchFamily="2" charset="-122"/>
              </a:rPr>
              <a:t>Caller</a:t>
            </a:r>
          </a:p>
        </p:txBody>
      </p:sp>
      <p:sp>
        <p:nvSpPr>
          <p:cNvPr id="53253" name="Rectangle 5"/>
          <p:cNvSpPr>
            <a:spLocks noChangeArrowheads="1"/>
          </p:cNvSpPr>
          <p:nvPr/>
        </p:nvSpPr>
        <p:spPr bwMode="auto">
          <a:xfrm>
            <a:off x="4222750" y="1920875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4283075" y="2057400"/>
            <a:ext cx="7699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u="sng">
                <a:latin typeface="Arial" panose="020B0604020202020204" pitchFamily="34" charset="0"/>
                <a:ea typeface="宋体" panose="02010600030101010101" pitchFamily="2" charset="-122"/>
              </a:rPr>
              <a:t>Phone</a:t>
            </a:r>
          </a:p>
        </p:txBody>
      </p:sp>
      <p:sp>
        <p:nvSpPr>
          <p:cNvPr id="53255" name="Rectangle 7"/>
          <p:cNvSpPr>
            <a:spLocks noChangeArrowheads="1"/>
          </p:cNvSpPr>
          <p:nvPr/>
        </p:nvSpPr>
        <p:spPr bwMode="auto">
          <a:xfrm>
            <a:off x="6965950" y="1920875"/>
            <a:ext cx="1143000" cy="685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7026275" y="2057400"/>
            <a:ext cx="10287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 u="sng">
                <a:latin typeface="Arial" panose="020B0604020202020204" pitchFamily="34" charset="0"/>
                <a:ea typeface="宋体" panose="02010600030101010101" pitchFamily="2" charset="-122"/>
              </a:rPr>
              <a:t>Recipient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1997075" y="260667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>
            <a:off x="4816475" y="260667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7635875" y="260667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260" name="Line 12"/>
          <p:cNvSpPr>
            <a:spLocks noChangeShapeType="1"/>
          </p:cNvSpPr>
          <p:nvPr/>
        </p:nvSpPr>
        <p:spPr bwMode="auto">
          <a:xfrm>
            <a:off x="1997075" y="29876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261" name="Line 13"/>
          <p:cNvSpPr>
            <a:spLocks noChangeShapeType="1"/>
          </p:cNvSpPr>
          <p:nvPr/>
        </p:nvSpPr>
        <p:spPr bwMode="auto">
          <a:xfrm>
            <a:off x="1997075" y="39020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 flipH="1">
            <a:off x="1997075" y="34448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63" name="Line 15"/>
          <p:cNvSpPr>
            <a:spLocks noChangeShapeType="1"/>
          </p:cNvSpPr>
          <p:nvPr/>
        </p:nvSpPr>
        <p:spPr bwMode="auto">
          <a:xfrm flipH="1">
            <a:off x="1997075" y="45116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64" name="Line 16"/>
          <p:cNvSpPr>
            <a:spLocks noChangeShapeType="1"/>
          </p:cNvSpPr>
          <p:nvPr/>
        </p:nvSpPr>
        <p:spPr bwMode="auto">
          <a:xfrm>
            <a:off x="4816475" y="45116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265" name="Line 17"/>
          <p:cNvSpPr>
            <a:spLocks noChangeShapeType="1"/>
          </p:cNvSpPr>
          <p:nvPr/>
        </p:nvSpPr>
        <p:spPr bwMode="auto">
          <a:xfrm flipH="1">
            <a:off x="4816475" y="5121275"/>
            <a:ext cx="28194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 flipH="1">
            <a:off x="1997075" y="5654675"/>
            <a:ext cx="5638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3267" name="Text Box 19"/>
          <p:cNvSpPr txBox="1">
            <a:spLocks noChangeArrowheads="1"/>
          </p:cNvSpPr>
          <p:nvPr/>
        </p:nvSpPr>
        <p:spPr bwMode="auto">
          <a:xfrm>
            <a:off x="2590800" y="2667000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Picks up</a:t>
            </a:r>
          </a:p>
        </p:txBody>
      </p:sp>
      <p:sp>
        <p:nvSpPr>
          <p:cNvPr id="53268" name="Text Box 20"/>
          <p:cNvSpPr txBox="1">
            <a:spLocks noChangeArrowheads="1"/>
          </p:cNvSpPr>
          <p:nvPr/>
        </p:nvSpPr>
        <p:spPr bwMode="auto">
          <a:xfrm>
            <a:off x="2606675" y="3108325"/>
            <a:ext cx="9842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Dial tone</a:t>
            </a:r>
          </a:p>
        </p:txBody>
      </p:sp>
      <p:sp>
        <p:nvSpPr>
          <p:cNvPr id="53269" name="Text Box 21"/>
          <p:cNvSpPr txBox="1">
            <a:spLocks noChangeArrowheads="1"/>
          </p:cNvSpPr>
          <p:nvPr/>
        </p:nvSpPr>
        <p:spPr bwMode="auto">
          <a:xfrm>
            <a:off x="2606675" y="3565525"/>
            <a:ext cx="531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Dial</a:t>
            </a:r>
          </a:p>
        </p:txBody>
      </p:sp>
      <p:sp>
        <p:nvSpPr>
          <p:cNvPr id="53270" name="Text Box 22"/>
          <p:cNvSpPr txBox="1">
            <a:spLocks noChangeArrowheads="1"/>
          </p:cNvSpPr>
          <p:nvPr/>
        </p:nvSpPr>
        <p:spPr bwMode="auto">
          <a:xfrm>
            <a:off x="2606675" y="4175125"/>
            <a:ext cx="16271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Ring notification</a:t>
            </a:r>
          </a:p>
        </p:txBody>
      </p:sp>
      <p:sp>
        <p:nvSpPr>
          <p:cNvPr id="53271" name="Text Box 23"/>
          <p:cNvSpPr txBox="1">
            <a:spLocks noChangeArrowheads="1"/>
          </p:cNvSpPr>
          <p:nvPr/>
        </p:nvSpPr>
        <p:spPr bwMode="auto">
          <a:xfrm>
            <a:off x="6035675" y="4175125"/>
            <a:ext cx="600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Ring</a:t>
            </a:r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5807075" y="4816475"/>
            <a:ext cx="9509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Picks up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4340225" y="5273675"/>
            <a:ext cx="6445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3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3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53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53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3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60" grpId="0" animBg="1"/>
      <p:bldP spid="53261" grpId="0" animBg="1"/>
      <p:bldP spid="53262" grpId="0" animBg="1"/>
      <p:bldP spid="53263" grpId="0" animBg="1"/>
      <p:bldP spid="53264" grpId="0" animBg="1"/>
      <p:bldP spid="53265" grpId="0" animBg="1"/>
      <p:bldP spid="53266" grpId="0" animBg="1"/>
      <p:bldP spid="53267" grpId="0" autoUpdateAnimBg="0"/>
      <p:bldP spid="53268" grpId="0" autoUpdateAnimBg="0"/>
      <p:bldP spid="53269" grpId="0" autoUpdateAnimBg="0"/>
      <p:bldP spid="53270" grpId="0" autoUpdateAnimBg="0"/>
      <p:bldP spid="53271" grpId="0" autoUpdateAnimBg="0"/>
      <p:bldP spid="53272" grpId="0" autoUpdateAnimBg="0"/>
      <p:bldP spid="5327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What is UML and Why we use UML?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UML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→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“Unified Modeling Language</a:t>
            </a:r>
            <a:r>
              <a:rPr lang="en-US" altLang="zh-CN" sz="2400" dirty="0" smtClean="0">
                <a:latin typeface="Arial" panose="020B0604020202020204" pitchFamily="34" charset="0"/>
                <a:ea typeface="宋体" panose="02010600030101010101" pitchFamily="2" charset="-122"/>
              </a:rPr>
              <a:t>”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7663" indent="-90488">
              <a:buFont typeface="Wingdings" panose="05000000000000000000" pitchFamily="2" charset="2"/>
              <a:buChar char="Ø"/>
              <a:tabLst>
                <a:tab pos="398463" algn="l"/>
              </a:tabLst>
            </a:pPr>
            <a:r>
              <a:rPr lang="en-US" altLang="zh-CN" sz="2400" dirty="0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Language: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express idea, not a methodology</a:t>
            </a:r>
          </a:p>
          <a:p>
            <a:pPr marL="347663" indent="-90488">
              <a:buFont typeface="Wingdings" panose="05000000000000000000" pitchFamily="2" charset="2"/>
              <a:buChar char="Ø"/>
              <a:tabLst>
                <a:tab pos="398463" algn="l"/>
              </a:tabLst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7663" indent="-90488">
              <a:buFont typeface="Wingdings" panose="05000000000000000000" pitchFamily="2" charset="2"/>
              <a:buChar char="Ø"/>
              <a:tabLst>
                <a:tab pos="398463" algn="l"/>
              </a:tabLst>
            </a:pPr>
            <a:r>
              <a:rPr lang="en-US" altLang="zh-CN" sz="2400" dirty="0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Modeling: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Describing a software system at a high level of abstraction</a:t>
            </a:r>
          </a:p>
          <a:p>
            <a:pPr marL="347663" indent="-90488">
              <a:buFont typeface="Wingdings" panose="05000000000000000000" pitchFamily="2" charset="2"/>
              <a:buChar char="Ø"/>
              <a:tabLst>
                <a:tab pos="398463" algn="l"/>
              </a:tabLst>
            </a:pPr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7663" indent="-90488">
              <a:buFont typeface="Wingdings" panose="05000000000000000000" pitchFamily="2" charset="2"/>
              <a:buChar char="Ø"/>
              <a:tabLst>
                <a:tab pos="398463" algn="l"/>
              </a:tabLst>
            </a:pPr>
            <a:r>
              <a:rPr lang="en-US" altLang="zh-CN" sz="2400" dirty="0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Unified: 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UML has become a world standard</a:t>
            </a:r>
          </a:p>
          <a:p>
            <a:pPr marL="347663" indent="-90488">
              <a:buFont typeface="Wingdings" panose="05000000000000000000" pitchFamily="2" charset="2"/>
              <a:buNone/>
              <a:tabLst>
                <a:tab pos="398463" algn="l"/>
              </a:tabLst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    Object Management Group (OMG): www.omg.org</a:t>
            </a:r>
          </a:p>
          <a:p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endParaRPr lang="zh-CN" altLang="en-US" dirty="0"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Sequence Diagram:Object interaction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1431925" y="2438400"/>
            <a:ext cx="3743325" cy="2530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0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Self-Call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: A message that an </a:t>
            </a:r>
          </a:p>
          <a:p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Object sends to itself.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 i="1">
                <a:latin typeface="Times New Roman" panose="02020603050405020304" pitchFamily="18" charset="0"/>
                <a:ea typeface="宋体" panose="02010600030101010101" pitchFamily="2" charset="-122"/>
              </a:rPr>
              <a:t>Condition: </a:t>
            </a:r>
            <a:r>
              <a:rPr lang="en-US" altLang="zh-CN" sz="2000">
                <a:latin typeface="Times New Roman" panose="02020603050405020304" pitchFamily="18" charset="0"/>
                <a:ea typeface="宋体" panose="02010600030101010101" pitchFamily="2" charset="-122"/>
              </a:rPr>
              <a:t>indicates when a message is sent. The message is sent only if the condition is true.</a:t>
            </a:r>
          </a:p>
          <a:p>
            <a:endParaRPr lang="en-US" altLang="zh-CN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953000" y="1905000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6934200" y="1905000"/>
            <a:ext cx="1066800" cy="762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4278" name="Text Box 6"/>
          <p:cNvSpPr txBox="1">
            <a:spLocks noChangeArrowheads="1"/>
          </p:cNvSpPr>
          <p:nvPr/>
        </p:nvSpPr>
        <p:spPr bwMode="auto">
          <a:xfrm>
            <a:off x="3886200" y="5257800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Iteration</a:t>
            </a:r>
          </a:p>
        </p:txBody>
      </p:sp>
      <p:sp>
        <p:nvSpPr>
          <p:cNvPr id="54279" name="Text Box 7"/>
          <p:cNvSpPr txBox="1">
            <a:spLocks noChangeArrowheads="1"/>
          </p:cNvSpPr>
          <p:nvPr/>
        </p:nvSpPr>
        <p:spPr bwMode="auto">
          <a:xfrm>
            <a:off x="3927475" y="4784725"/>
            <a:ext cx="14827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66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0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en-US" altLang="zh-CN" sz="2000">
                <a:solidFill>
                  <a:srgbClr val="FF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Condition</a:t>
            </a:r>
          </a:p>
        </p:txBody>
      </p: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4876800" y="2101850"/>
            <a:ext cx="2971800" cy="4603750"/>
            <a:chOff x="3072" y="1180"/>
            <a:chExt cx="1872" cy="2900"/>
          </a:xfrm>
        </p:grpSpPr>
        <p:sp>
          <p:nvSpPr>
            <p:cNvPr id="54281" name="Line 9"/>
            <p:cNvSpPr>
              <a:spLocks noChangeShapeType="1"/>
            </p:cNvSpPr>
            <p:nvPr/>
          </p:nvSpPr>
          <p:spPr bwMode="auto">
            <a:xfrm>
              <a:off x="3456" y="388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3360" y="11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u="sng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4283" name="Text Box 11"/>
            <p:cNvSpPr txBox="1">
              <a:spLocks noChangeArrowheads="1"/>
            </p:cNvSpPr>
            <p:nvPr/>
          </p:nvSpPr>
          <p:spPr bwMode="auto">
            <a:xfrm>
              <a:off x="4599" y="1180"/>
              <a:ext cx="201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u="sng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4284" name="Line 12"/>
            <p:cNvSpPr>
              <a:spLocks noChangeShapeType="1"/>
            </p:cNvSpPr>
            <p:nvPr/>
          </p:nvSpPr>
          <p:spPr bwMode="auto">
            <a:xfrm>
              <a:off x="3456" y="172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54285" name="Group 13"/>
            <p:cNvGrpSpPr>
              <a:grpSpLocks/>
            </p:cNvGrpSpPr>
            <p:nvPr/>
          </p:nvGrpSpPr>
          <p:grpSpPr bwMode="auto">
            <a:xfrm>
              <a:off x="3456" y="2160"/>
              <a:ext cx="1248" cy="48"/>
              <a:chOff x="3456" y="1680"/>
              <a:chExt cx="1248" cy="48"/>
            </a:xfrm>
          </p:grpSpPr>
          <p:sp>
            <p:nvSpPr>
              <p:cNvPr id="54286" name="Line 14"/>
              <p:cNvSpPr>
                <a:spLocks noChangeShapeType="1"/>
              </p:cNvSpPr>
              <p:nvPr/>
            </p:nvSpPr>
            <p:spPr bwMode="auto">
              <a:xfrm>
                <a:off x="3456" y="1728"/>
                <a:ext cx="1248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287" name="Line 15"/>
              <p:cNvSpPr>
                <a:spLocks noChangeShapeType="1"/>
              </p:cNvSpPr>
              <p:nvPr/>
            </p:nvSpPr>
            <p:spPr bwMode="auto">
              <a:xfrm>
                <a:off x="4608" y="1680"/>
                <a:ext cx="96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3638" y="1526"/>
              <a:ext cx="86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Synchronous</a:t>
              </a:r>
            </a:p>
          </p:txBody>
        </p:sp>
        <p:sp>
          <p:nvSpPr>
            <p:cNvPr id="54289" name="Text Box 17"/>
            <p:cNvSpPr txBox="1">
              <a:spLocks noChangeArrowheads="1"/>
            </p:cNvSpPr>
            <p:nvPr/>
          </p:nvSpPr>
          <p:spPr bwMode="auto">
            <a:xfrm>
              <a:off x="3648" y="1996"/>
              <a:ext cx="92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Asynchronous</a:t>
              </a:r>
            </a:p>
          </p:txBody>
        </p:sp>
        <p:sp>
          <p:nvSpPr>
            <p:cNvPr id="54290" name="Line 18"/>
            <p:cNvSpPr>
              <a:spLocks noChangeShapeType="1"/>
            </p:cNvSpPr>
            <p:nvPr/>
          </p:nvSpPr>
          <p:spPr bwMode="auto">
            <a:xfrm>
              <a:off x="3504" y="2448"/>
              <a:ext cx="1248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291" name="Text Box 19"/>
            <p:cNvSpPr txBox="1">
              <a:spLocks noChangeArrowheads="1"/>
            </p:cNvSpPr>
            <p:nvPr/>
          </p:nvSpPr>
          <p:spPr bwMode="auto">
            <a:xfrm>
              <a:off x="3600" y="2304"/>
              <a:ext cx="1344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Transmission 	delayed</a:t>
              </a:r>
            </a:p>
          </p:txBody>
        </p:sp>
        <p:sp>
          <p:nvSpPr>
            <p:cNvPr id="54292" name="Line 20"/>
            <p:cNvSpPr>
              <a:spLocks noChangeShapeType="1"/>
            </p:cNvSpPr>
            <p:nvPr/>
          </p:nvSpPr>
          <p:spPr bwMode="auto">
            <a:xfrm flipH="1">
              <a:off x="3456" y="370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293" name="Line 21"/>
            <p:cNvSpPr>
              <a:spLocks noChangeShapeType="1"/>
            </p:cNvSpPr>
            <p:nvPr/>
          </p:nvSpPr>
          <p:spPr bwMode="auto">
            <a:xfrm flipV="1">
              <a:off x="3744" y="356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294" name="Line 22"/>
            <p:cNvSpPr>
              <a:spLocks noChangeShapeType="1"/>
            </p:cNvSpPr>
            <p:nvPr/>
          </p:nvSpPr>
          <p:spPr bwMode="auto">
            <a:xfrm>
              <a:off x="3456" y="356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295" name="Text Box 23"/>
            <p:cNvSpPr txBox="1">
              <a:spLocks noChangeArrowheads="1"/>
            </p:cNvSpPr>
            <p:nvPr/>
          </p:nvSpPr>
          <p:spPr bwMode="auto">
            <a:xfrm>
              <a:off x="3552" y="3312"/>
              <a:ext cx="598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zh-CN" altLang="en-US" sz="1600">
                <a:latin typeface="Arial" panose="020B0604020202020204" pitchFamily="34" charset="0"/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Self-Call</a:t>
              </a:r>
            </a:p>
          </p:txBody>
        </p:sp>
        <p:sp>
          <p:nvSpPr>
            <p:cNvPr id="54296" name="Line 24"/>
            <p:cNvSpPr>
              <a:spLocks noChangeShapeType="1"/>
            </p:cNvSpPr>
            <p:nvPr/>
          </p:nvSpPr>
          <p:spPr bwMode="auto">
            <a:xfrm>
              <a:off x="4752" y="355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7" name="Line 25"/>
            <p:cNvSpPr>
              <a:spLocks noChangeShapeType="1"/>
            </p:cNvSpPr>
            <p:nvPr/>
          </p:nvSpPr>
          <p:spPr bwMode="auto">
            <a:xfrm>
              <a:off x="3456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8" name="Line 26"/>
            <p:cNvSpPr>
              <a:spLocks noChangeShapeType="1"/>
            </p:cNvSpPr>
            <p:nvPr/>
          </p:nvSpPr>
          <p:spPr bwMode="auto">
            <a:xfrm>
              <a:off x="4752" y="15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299" name="Line 27"/>
            <p:cNvSpPr>
              <a:spLocks noChangeShapeType="1"/>
            </p:cNvSpPr>
            <p:nvPr/>
          </p:nvSpPr>
          <p:spPr bwMode="auto">
            <a:xfrm>
              <a:off x="3456" y="3072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300" name="Text Box 28"/>
            <p:cNvSpPr txBox="1">
              <a:spLocks noChangeArrowheads="1"/>
            </p:cNvSpPr>
            <p:nvPr/>
          </p:nvSpPr>
          <p:spPr bwMode="auto">
            <a:xfrm>
              <a:off x="3494" y="2234"/>
              <a:ext cx="16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54301" name="Text Box 29"/>
            <p:cNvSpPr txBox="1">
              <a:spLocks noChangeArrowheads="1"/>
            </p:cNvSpPr>
            <p:nvPr/>
          </p:nvSpPr>
          <p:spPr bwMode="auto">
            <a:xfrm>
              <a:off x="3456" y="2880"/>
              <a:ext cx="12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[condition]  remove()</a:t>
              </a:r>
            </a:p>
          </p:txBody>
        </p:sp>
        <p:sp>
          <p:nvSpPr>
            <p:cNvPr id="54302" name="Line 30"/>
            <p:cNvSpPr>
              <a:spLocks noChangeShapeType="1"/>
            </p:cNvSpPr>
            <p:nvPr/>
          </p:nvSpPr>
          <p:spPr bwMode="auto">
            <a:xfrm>
              <a:off x="3456" y="1584"/>
              <a:ext cx="0" cy="2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3" name="Line 31"/>
            <p:cNvSpPr>
              <a:spLocks noChangeShapeType="1"/>
            </p:cNvSpPr>
            <p:nvPr/>
          </p:nvSpPr>
          <p:spPr bwMode="auto">
            <a:xfrm>
              <a:off x="4752" y="1584"/>
              <a:ext cx="0" cy="20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4" name="Text Box 32"/>
            <p:cNvSpPr txBox="1">
              <a:spLocks noChangeArrowheads="1"/>
            </p:cNvSpPr>
            <p:nvPr/>
          </p:nvSpPr>
          <p:spPr bwMode="auto">
            <a:xfrm>
              <a:off x="3456" y="3216"/>
              <a:ext cx="122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1600">
                  <a:latin typeface="Times New Roman" panose="02020603050405020304" pitchFamily="18" charset="0"/>
                  <a:ea typeface="宋体" panose="02010600030101010101" pitchFamily="2" charset="-122"/>
                </a:rPr>
                <a:t>*</a:t>
              </a:r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[for each] remove()</a:t>
              </a:r>
            </a:p>
          </p:txBody>
        </p:sp>
        <p:sp>
          <p:nvSpPr>
            <p:cNvPr id="54305" name="Line 33"/>
            <p:cNvSpPr>
              <a:spLocks noChangeShapeType="1"/>
            </p:cNvSpPr>
            <p:nvPr/>
          </p:nvSpPr>
          <p:spPr bwMode="auto">
            <a:xfrm>
              <a:off x="3480" y="3408"/>
              <a:ext cx="124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306" name="Line 34"/>
            <p:cNvSpPr>
              <a:spLocks noChangeShapeType="1"/>
            </p:cNvSpPr>
            <p:nvPr/>
          </p:nvSpPr>
          <p:spPr bwMode="auto">
            <a:xfrm flipV="1">
              <a:off x="3072" y="3312"/>
              <a:ext cx="432" cy="144"/>
            </a:xfrm>
            <a:prstGeom prst="line">
              <a:avLst/>
            </a:prstGeom>
            <a:noFill/>
            <a:ln w="9525">
              <a:solidFill>
                <a:srgbClr val="FF66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4307" name="Line 35"/>
            <p:cNvSpPr>
              <a:spLocks noChangeShapeType="1"/>
            </p:cNvSpPr>
            <p:nvPr/>
          </p:nvSpPr>
          <p:spPr bwMode="auto">
            <a:xfrm flipV="1">
              <a:off x="3216" y="3024"/>
              <a:ext cx="432" cy="144"/>
            </a:xfrm>
            <a:prstGeom prst="line">
              <a:avLst/>
            </a:prstGeom>
            <a:noFill/>
            <a:ln w="9525">
              <a:solidFill>
                <a:srgbClr val="FF66CC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800">
                <a:ea typeface="宋体" panose="02010600030101010101" pitchFamily="2" charset="-122"/>
              </a:rPr>
              <a:t>Sequence Diagrams – Object Life Spans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696913" y="1828800"/>
            <a:ext cx="4713287" cy="4343400"/>
          </a:xfrm>
          <a:noFill/>
          <a:ln/>
        </p:spPr>
        <p:txBody>
          <a:bodyPr>
            <a:normAutofit/>
          </a:bodyPr>
          <a:lstStyle/>
          <a:p>
            <a:pPr marL="290513" indent="-290513"/>
            <a:r>
              <a:rPr lang="en-US" altLang="zh-CN" sz="2000">
                <a:ea typeface="宋体" panose="02010600030101010101" pitchFamily="2" charset="-122"/>
              </a:rPr>
              <a:t>Creation</a:t>
            </a:r>
          </a:p>
          <a:p>
            <a:pPr marL="741363" lvl="1" indent="-284163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Create message</a:t>
            </a:r>
          </a:p>
          <a:p>
            <a:pPr marL="741363" lvl="1" indent="-284163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Object life starts at that point</a:t>
            </a:r>
          </a:p>
          <a:p>
            <a:pPr marL="290513" indent="-290513"/>
            <a:r>
              <a:rPr lang="en-US" altLang="zh-CN" sz="2000">
                <a:ea typeface="宋体" panose="02010600030101010101" pitchFamily="2" charset="-122"/>
              </a:rPr>
              <a:t>Activation</a:t>
            </a:r>
          </a:p>
          <a:p>
            <a:pPr marL="741363" lvl="1" indent="-284163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Symbolized by rectangular stripes</a:t>
            </a:r>
          </a:p>
          <a:p>
            <a:pPr marL="741363" lvl="1" indent="-284163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Place on the lifeline where object is activated.</a:t>
            </a:r>
          </a:p>
          <a:p>
            <a:pPr marL="741363" lvl="1" indent="-284163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Rectangle also denotes when object is deactivated.</a:t>
            </a:r>
          </a:p>
          <a:p>
            <a:pPr marL="290513" indent="-290513"/>
            <a:r>
              <a:rPr lang="en-US" altLang="zh-CN" sz="2000">
                <a:ea typeface="宋体" panose="02010600030101010101" pitchFamily="2" charset="-122"/>
              </a:rPr>
              <a:t>Deletion</a:t>
            </a:r>
          </a:p>
          <a:p>
            <a:pPr marL="741363" lvl="1" indent="-284163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Placing an ‘X’ on lifeline</a:t>
            </a:r>
          </a:p>
          <a:p>
            <a:pPr marL="741363" lvl="1" indent="-284163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altLang="zh-CN" sz="2000">
                <a:ea typeface="宋体" panose="02010600030101010101" pitchFamily="2" charset="-122"/>
              </a:rPr>
              <a:t>Object’s life ends at that point</a:t>
            </a:r>
          </a:p>
        </p:txBody>
      </p:sp>
      <p:sp>
        <p:nvSpPr>
          <p:cNvPr id="55300" name="Text Box 4"/>
          <p:cNvSpPr txBox="1">
            <a:spLocks noChangeArrowheads="1"/>
          </p:cNvSpPr>
          <p:nvPr/>
        </p:nvSpPr>
        <p:spPr bwMode="auto">
          <a:xfrm>
            <a:off x="3962400" y="4613275"/>
            <a:ext cx="17526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 sz="240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sz="2000"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en-US" altLang="zh-CN" sz="1600">
                <a:latin typeface="Times New Roman" panose="02020603050405020304" pitchFamily="18" charset="0"/>
                <a:ea typeface="宋体" panose="02010600030101010101" pitchFamily="2" charset="-122"/>
              </a:rPr>
              <a:t>Activation bar</a:t>
            </a:r>
          </a:p>
        </p:txBody>
      </p:sp>
      <p:grpSp>
        <p:nvGrpSpPr>
          <p:cNvPr id="55301" name="Group 5"/>
          <p:cNvGrpSpPr>
            <a:grpSpLocks/>
          </p:cNvGrpSpPr>
          <p:nvPr/>
        </p:nvGrpSpPr>
        <p:grpSpPr bwMode="auto">
          <a:xfrm>
            <a:off x="5013325" y="1955800"/>
            <a:ext cx="3457575" cy="4157663"/>
            <a:chOff x="3158" y="1232"/>
            <a:chExt cx="2178" cy="2619"/>
          </a:xfrm>
        </p:grpSpPr>
        <p:sp>
          <p:nvSpPr>
            <p:cNvPr id="55302" name="Rectangle 6"/>
            <p:cNvSpPr>
              <a:spLocks noChangeArrowheads="1"/>
            </p:cNvSpPr>
            <p:nvPr/>
          </p:nvSpPr>
          <p:spPr bwMode="auto">
            <a:xfrm>
              <a:off x="3416" y="1232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03" name="Rectangle 7"/>
            <p:cNvSpPr>
              <a:spLocks noChangeArrowheads="1"/>
            </p:cNvSpPr>
            <p:nvPr/>
          </p:nvSpPr>
          <p:spPr bwMode="auto">
            <a:xfrm>
              <a:off x="4712" y="1808"/>
              <a:ext cx="62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3608" y="1308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u="sng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</a:p>
          </p:txBody>
        </p:sp>
        <p:sp>
          <p:nvSpPr>
            <p:cNvPr id="55305" name="Text Box 9"/>
            <p:cNvSpPr txBox="1">
              <a:spLocks noChangeArrowheads="1"/>
            </p:cNvSpPr>
            <p:nvPr/>
          </p:nvSpPr>
          <p:spPr bwMode="auto">
            <a:xfrm>
              <a:off x="4936" y="1884"/>
              <a:ext cx="208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b="1" u="sng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</a:p>
          </p:txBody>
        </p:sp>
        <p:sp>
          <p:nvSpPr>
            <p:cNvPr id="55306" name="Line 10"/>
            <p:cNvSpPr>
              <a:spLocks noChangeShapeType="1"/>
            </p:cNvSpPr>
            <p:nvPr/>
          </p:nvSpPr>
          <p:spPr bwMode="auto">
            <a:xfrm>
              <a:off x="3704" y="1616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7" name="Line 11"/>
            <p:cNvSpPr>
              <a:spLocks noChangeShapeType="1"/>
            </p:cNvSpPr>
            <p:nvPr/>
          </p:nvSpPr>
          <p:spPr bwMode="auto">
            <a:xfrm>
              <a:off x="5048" y="2192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8" name="Line 12"/>
            <p:cNvSpPr>
              <a:spLocks noChangeShapeType="1"/>
            </p:cNvSpPr>
            <p:nvPr/>
          </p:nvSpPr>
          <p:spPr bwMode="auto">
            <a:xfrm>
              <a:off x="3704" y="2000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09" name="Text Box 13"/>
            <p:cNvSpPr txBox="1">
              <a:spLocks noChangeArrowheads="1"/>
            </p:cNvSpPr>
            <p:nvPr/>
          </p:nvSpPr>
          <p:spPr bwMode="auto">
            <a:xfrm>
              <a:off x="3934" y="1810"/>
              <a:ext cx="500" cy="19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1600">
                  <a:latin typeface="Arial" panose="020B0604020202020204" pitchFamily="34" charset="0"/>
                  <a:ea typeface="宋体" panose="02010600030101010101" pitchFamily="2" charset="-122"/>
                </a:rPr>
                <a:t>Create</a:t>
              </a:r>
            </a:p>
          </p:txBody>
        </p:sp>
        <p:sp>
          <p:nvSpPr>
            <p:cNvPr id="55310" name="Line 14"/>
            <p:cNvSpPr>
              <a:spLocks noChangeShapeType="1"/>
            </p:cNvSpPr>
            <p:nvPr/>
          </p:nvSpPr>
          <p:spPr bwMode="auto">
            <a:xfrm>
              <a:off x="3752" y="2432"/>
              <a:ext cx="129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1" name="Rectangle 15"/>
            <p:cNvSpPr>
              <a:spLocks noChangeArrowheads="1"/>
            </p:cNvSpPr>
            <p:nvPr/>
          </p:nvSpPr>
          <p:spPr bwMode="auto">
            <a:xfrm>
              <a:off x="5002" y="2429"/>
              <a:ext cx="98" cy="47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2" name="Text Box 16"/>
            <p:cNvSpPr txBox="1">
              <a:spLocks noChangeArrowheads="1"/>
            </p:cNvSpPr>
            <p:nvPr/>
          </p:nvSpPr>
          <p:spPr bwMode="auto">
            <a:xfrm>
              <a:off x="4918" y="3023"/>
              <a:ext cx="265" cy="3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marL="290513" indent="-290513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lnSpc>
                  <a:spcPct val="90000"/>
                </a:lnSpc>
                <a:spcBef>
                  <a:spcPct val="20000"/>
                </a:spcBef>
                <a:buClr>
                  <a:srgbClr val="CC0000"/>
                </a:buClr>
              </a:pPr>
              <a:r>
                <a:rPr lang="en-US" altLang="zh-CN" sz="2800" b="1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</a:p>
          </p:txBody>
        </p:sp>
        <p:sp>
          <p:nvSpPr>
            <p:cNvPr id="55313" name="Rectangle 17"/>
            <p:cNvSpPr>
              <a:spLocks noChangeArrowheads="1"/>
            </p:cNvSpPr>
            <p:nvPr/>
          </p:nvSpPr>
          <p:spPr bwMode="auto">
            <a:xfrm>
              <a:off x="3654" y="2000"/>
              <a:ext cx="98" cy="10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314" name="Line 18"/>
            <p:cNvSpPr>
              <a:spLocks noChangeShapeType="1"/>
            </p:cNvSpPr>
            <p:nvPr/>
          </p:nvSpPr>
          <p:spPr bwMode="auto">
            <a:xfrm flipH="1">
              <a:off x="3752" y="2913"/>
              <a:ext cx="12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arrow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315" name="Rectangle 19"/>
            <p:cNvSpPr>
              <a:spLocks noChangeArrowheads="1"/>
            </p:cNvSpPr>
            <p:nvPr/>
          </p:nvSpPr>
          <p:spPr bwMode="auto">
            <a:xfrm>
              <a:off x="4656" y="3312"/>
              <a:ext cx="6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Deletion</a:t>
              </a:r>
            </a:p>
          </p:txBody>
        </p:sp>
        <p:sp>
          <p:nvSpPr>
            <p:cNvPr id="55316" name="Line 20"/>
            <p:cNvSpPr>
              <a:spLocks noChangeShapeType="1"/>
            </p:cNvSpPr>
            <p:nvPr/>
          </p:nvSpPr>
          <p:spPr bwMode="auto">
            <a:xfrm flipV="1">
              <a:off x="4032" y="297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55317" name="Text Box 21"/>
            <p:cNvSpPr txBox="1">
              <a:spLocks noChangeArrowheads="1"/>
            </p:cNvSpPr>
            <p:nvPr/>
          </p:nvSpPr>
          <p:spPr bwMode="auto">
            <a:xfrm>
              <a:off x="3878" y="3177"/>
              <a:ext cx="55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Times New Roman" panose="02020603050405020304" pitchFamily="18" charset="0"/>
                  <a:ea typeface="宋体" panose="02010600030101010101" pitchFamily="2" charset="-122"/>
                </a:rPr>
                <a:t>Return</a:t>
              </a:r>
            </a:p>
          </p:txBody>
        </p:sp>
        <p:sp>
          <p:nvSpPr>
            <p:cNvPr id="55318" name="Text Box 22"/>
            <p:cNvSpPr txBox="1">
              <a:spLocks noChangeArrowheads="1"/>
            </p:cNvSpPr>
            <p:nvPr/>
          </p:nvSpPr>
          <p:spPr bwMode="auto">
            <a:xfrm>
              <a:off x="3158" y="3639"/>
              <a:ext cx="52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latin typeface="Times New Roman" panose="02020603050405020304" pitchFamily="18" charset="0"/>
                  <a:ea typeface="宋体" panose="02010600030101010101" pitchFamily="2" charset="-122"/>
                </a:rPr>
                <a:t>Lifeline</a:t>
              </a:r>
            </a:p>
          </p:txBody>
        </p:sp>
        <p:sp>
          <p:nvSpPr>
            <p:cNvPr id="55319" name="Line 23"/>
            <p:cNvSpPr>
              <a:spLocks noChangeShapeType="1"/>
            </p:cNvSpPr>
            <p:nvPr/>
          </p:nvSpPr>
          <p:spPr bwMode="auto">
            <a:xfrm flipV="1">
              <a:off x="3360" y="2688"/>
              <a:ext cx="24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animBg="1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685800"/>
            <a:ext cx="7391400" cy="914400"/>
          </a:xfrm>
        </p:spPr>
        <p:txBody>
          <a:bodyPr>
            <a:normAutofit/>
          </a:bodyPr>
          <a:lstStyle/>
          <a:p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Sequence Diagram</a:t>
            </a:r>
          </a:p>
        </p:txBody>
      </p:sp>
      <p:pic>
        <p:nvPicPr>
          <p:cNvPr id="563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0" y="2109788"/>
            <a:ext cx="4953000" cy="4748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6324" name="Rectangle 4"/>
          <p:cNvSpPr>
            <a:spLocks noChangeArrowheads="1"/>
          </p:cNvSpPr>
          <p:nvPr/>
        </p:nvSpPr>
        <p:spPr bwMode="auto">
          <a:xfrm>
            <a:off x="381000" y="2362200"/>
            <a:ext cx="3581400" cy="4003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Sequence diagrams demonstrate the behavior of objects in a use case by describing the objects and the messages they pass.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horizontal dimension shows the objects participating in the interaction.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vertical arrangement of messages indicates their order.</a:t>
            </a:r>
          </a:p>
          <a:p>
            <a:pPr>
              <a:spcBef>
                <a:spcPct val="50000"/>
              </a:spcBef>
              <a:buFontTx/>
              <a:buChar char="•"/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spcBef>
                <a:spcPct val="50000"/>
              </a:spcBef>
              <a:buFontTx/>
              <a:buChar char="•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The labels may contain the seq. #  to indicate concurrency.</a:t>
            </a:r>
          </a:p>
        </p:txBody>
      </p:sp>
      <p:sp>
        <p:nvSpPr>
          <p:cNvPr id="56325" name="Text Box 5"/>
          <p:cNvSpPr txBox="1">
            <a:spLocks noChangeArrowheads="1"/>
          </p:cNvSpPr>
          <p:nvPr/>
        </p:nvSpPr>
        <p:spPr bwMode="auto">
          <a:xfrm>
            <a:off x="5029200" y="2057400"/>
            <a:ext cx="990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1400">
                <a:solidFill>
                  <a:srgbClr val="FF66CC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Message</a:t>
            </a:r>
          </a:p>
        </p:txBody>
      </p:sp>
      <p:sp>
        <p:nvSpPr>
          <p:cNvPr id="56326" name="Line 6"/>
          <p:cNvSpPr>
            <a:spLocks noChangeShapeType="1"/>
          </p:cNvSpPr>
          <p:nvPr/>
        </p:nvSpPr>
        <p:spPr bwMode="auto">
          <a:xfrm flipH="1">
            <a:off x="4876800" y="2286000"/>
            <a:ext cx="457200" cy="457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990600"/>
            <a:ext cx="7793038" cy="685800"/>
          </a:xfrm>
        </p:spPr>
        <p:txBody>
          <a:bodyPr>
            <a:normAutofit fontScale="90000"/>
          </a:bodyPr>
          <a:lstStyle/>
          <a:p>
            <a:r>
              <a:rPr lang="zh-CN" altLang="en-US" sz="3600" b="1">
                <a:solidFill>
                  <a:srgbClr val="942C2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zh-CN" altLang="en-US" sz="3600" b="1">
                <a:solidFill>
                  <a:srgbClr val="942C2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zh-CN" altLang="en-US" sz="3600" b="1">
                <a:solidFill>
                  <a:srgbClr val="942C2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>
                <a:latin typeface="Arial" panose="020B0604020202020204" pitchFamily="34" charset="0"/>
                <a:ea typeface="宋体" panose="02010600030101010101" pitchFamily="2" charset="-122"/>
              </a:rPr>
              <a:t>Interaction Diagrams: Collaboration diagrams</a:t>
            </a:r>
            <a:endParaRPr lang="en-US" altLang="zh-CN" sz="2400" b="1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7347" name="Rectangle 3"/>
          <p:cNvSpPr>
            <a:spLocks noChangeArrowheads="1"/>
          </p:cNvSpPr>
          <p:nvPr/>
        </p:nvSpPr>
        <p:spPr bwMode="auto">
          <a:xfrm>
            <a:off x="3244850" y="2960688"/>
            <a:ext cx="804863" cy="3159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48" name="Rectangle 4"/>
          <p:cNvSpPr>
            <a:spLocks noChangeArrowheads="1"/>
          </p:cNvSpPr>
          <p:nvPr/>
        </p:nvSpPr>
        <p:spPr bwMode="auto">
          <a:xfrm>
            <a:off x="3470275" y="2971800"/>
            <a:ext cx="2952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User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49" name="Rectangle 5"/>
          <p:cNvSpPr>
            <a:spLocks noChangeArrowheads="1"/>
          </p:cNvSpPr>
          <p:nvPr/>
        </p:nvSpPr>
        <p:spPr bwMode="auto">
          <a:xfrm>
            <a:off x="3294063" y="4659313"/>
            <a:ext cx="704850" cy="3698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0" name="Rectangle 6"/>
          <p:cNvSpPr>
            <a:spLocks noChangeArrowheads="1"/>
          </p:cNvSpPr>
          <p:nvPr/>
        </p:nvSpPr>
        <p:spPr bwMode="auto">
          <a:xfrm>
            <a:off x="3370263" y="4672013"/>
            <a:ext cx="482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Catalog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6488113" y="2960688"/>
            <a:ext cx="1055687" cy="31591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2" name="Rectangle 8"/>
          <p:cNvSpPr>
            <a:spLocks noChangeArrowheads="1"/>
          </p:cNvSpPr>
          <p:nvPr/>
        </p:nvSpPr>
        <p:spPr bwMode="auto">
          <a:xfrm>
            <a:off x="6551613" y="2971800"/>
            <a:ext cx="8159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Reservations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3" name="Line 9"/>
          <p:cNvSpPr>
            <a:spLocks noChangeShapeType="1"/>
          </p:cNvSpPr>
          <p:nvPr/>
        </p:nvSpPr>
        <p:spPr bwMode="auto">
          <a:xfrm>
            <a:off x="3444875" y="1981200"/>
            <a:ext cx="1588" cy="990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4" name="Line 10"/>
          <p:cNvSpPr>
            <a:spLocks noChangeShapeType="1"/>
          </p:cNvSpPr>
          <p:nvPr/>
        </p:nvSpPr>
        <p:spPr bwMode="auto">
          <a:xfrm>
            <a:off x="3395663" y="2830513"/>
            <a:ext cx="100012" cy="188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5" name="Line 11"/>
          <p:cNvSpPr>
            <a:spLocks noChangeShapeType="1"/>
          </p:cNvSpPr>
          <p:nvPr/>
        </p:nvSpPr>
        <p:spPr bwMode="auto">
          <a:xfrm flipH="1">
            <a:off x="3444875" y="2830513"/>
            <a:ext cx="50800" cy="141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6" name="Rectangle 12"/>
          <p:cNvSpPr>
            <a:spLocks noChangeArrowheads="1"/>
          </p:cNvSpPr>
          <p:nvPr/>
        </p:nvSpPr>
        <p:spPr bwMode="auto">
          <a:xfrm>
            <a:off x="2892425" y="2074863"/>
            <a:ext cx="401638" cy="331787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prstDash val="sysDot"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57" name="Rectangle 13"/>
          <p:cNvSpPr>
            <a:spLocks noChangeArrowheads="1"/>
          </p:cNvSpPr>
          <p:nvPr/>
        </p:nvSpPr>
        <p:spPr bwMode="auto">
          <a:xfrm>
            <a:off x="2943225" y="2087563"/>
            <a:ext cx="2698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start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58" name="Line 14"/>
          <p:cNvSpPr>
            <a:spLocks noChangeShapeType="1"/>
          </p:cNvSpPr>
          <p:nvPr/>
        </p:nvSpPr>
        <p:spPr bwMode="auto">
          <a:xfrm>
            <a:off x="3646488" y="3255963"/>
            <a:ext cx="1587" cy="13922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59" name="Line 15"/>
          <p:cNvSpPr>
            <a:spLocks noChangeShapeType="1"/>
          </p:cNvSpPr>
          <p:nvPr/>
        </p:nvSpPr>
        <p:spPr bwMode="auto">
          <a:xfrm>
            <a:off x="3746500" y="3798888"/>
            <a:ext cx="1588" cy="188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0" name="Freeform 16"/>
          <p:cNvSpPr>
            <a:spLocks/>
          </p:cNvSpPr>
          <p:nvPr/>
        </p:nvSpPr>
        <p:spPr bwMode="auto">
          <a:xfrm>
            <a:off x="3709988" y="3892550"/>
            <a:ext cx="74612" cy="82550"/>
          </a:xfrm>
          <a:custGeom>
            <a:avLst/>
            <a:gdLst>
              <a:gd name="T0" fmla="*/ 47 w 47"/>
              <a:gd name="T1" fmla="*/ 0 h 52"/>
              <a:gd name="T2" fmla="*/ 23 w 47"/>
              <a:gd name="T3" fmla="*/ 52 h 52"/>
              <a:gd name="T4" fmla="*/ 0 w 47"/>
              <a:gd name="T5" fmla="*/ 0 h 52"/>
              <a:gd name="T6" fmla="*/ 47 w 47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52">
                <a:moveTo>
                  <a:pt x="47" y="0"/>
                </a:moveTo>
                <a:lnTo>
                  <a:pt x="23" y="52"/>
                </a:lnTo>
                <a:lnTo>
                  <a:pt x="0" y="0"/>
                </a:lnTo>
                <a:lnTo>
                  <a:pt x="47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1" name="Rectangle 17"/>
          <p:cNvSpPr>
            <a:spLocks noChangeArrowheads="1"/>
          </p:cNvSpPr>
          <p:nvPr/>
        </p:nvSpPr>
        <p:spPr bwMode="auto">
          <a:xfrm>
            <a:off x="3848100" y="3644900"/>
            <a:ext cx="6048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1: look up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62" name="Line 18"/>
          <p:cNvSpPr>
            <a:spLocks noChangeShapeType="1"/>
          </p:cNvSpPr>
          <p:nvPr/>
        </p:nvSpPr>
        <p:spPr bwMode="auto">
          <a:xfrm>
            <a:off x="3444875" y="3905250"/>
            <a:ext cx="1588" cy="188913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3" name="Freeform 19"/>
          <p:cNvSpPr>
            <a:spLocks/>
          </p:cNvSpPr>
          <p:nvPr/>
        </p:nvSpPr>
        <p:spPr bwMode="auto">
          <a:xfrm>
            <a:off x="3408363" y="3916363"/>
            <a:ext cx="74612" cy="82550"/>
          </a:xfrm>
          <a:custGeom>
            <a:avLst/>
            <a:gdLst>
              <a:gd name="T0" fmla="*/ 0 w 47"/>
              <a:gd name="T1" fmla="*/ 52 h 52"/>
              <a:gd name="T2" fmla="*/ 23 w 47"/>
              <a:gd name="T3" fmla="*/ 0 h 52"/>
              <a:gd name="T4" fmla="*/ 47 w 47"/>
              <a:gd name="T5" fmla="*/ 52 h 52"/>
              <a:gd name="T6" fmla="*/ 0 w 47"/>
              <a:gd name="T7" fmla="*/ 52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7" h="52">
                <a:moveTo>
                  <a:pt x="0" y="52"/>
                </a:moveTo>
                <a:lnTo>
                  <a:pt x="23" y="0"/>
                </a:lnTo>
                <a:lnTo>
                  <a:pt x="47" y="52"/>
                </a:lnTo>
                <a:lnTo>
                  <a:pt x="0" y="52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4" name="Rectangle 20"/>
          <p:cNvSpPr>
            <a:spLocks noChangeArrowheads="1"/>
          </p:cNvSpPr>
          <p:nvPr/>
        </p:nvSpPr>
        <p:spPr bwMode="auto">
          <a:xfrm>
            <a:off x="2603500" y="3751263"/>
            <a:ext cx="68103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2: title data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>
            <a:off x="4037013" y="3114675"/>
            <a:ext cx="2438400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>
            <a:off x="6110288" y="2971800"/>
            <a:ext cx="201612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67" name="Freeform 23"/>
          <p:cNvSpPr>
            <a:spLocks/>
          </p:cNvSpPr>
          <p:nvPr/>
        </p:nvSpPr>
        <p:spPr bwMode="auto">
          <a:xfrm>
            <a:off x="6211888" y="2936875"/>
            <a:ext cx="87312" cy="71438"/>
          </a:xfrm>
          <a:custGeom>
            <a:avLst/>
            <a:gdLst>
              <a:gd name="T0" fmla="*/ 0 w 55"/>
              <a:gd name="T1" fmla="*/ 0 h 45"/>
              <a:gd name="T2" fmla="*/ 55 w 55"/>
              <a:gd name="T3" fmla="*/ 22 h 45"/>
              <a:gd name="T4" fmla="*/ 0 w 55"/>
              <a:gd name="T5" fmla="*/ 45 h 45"/>
              <a:gd name="T6" fmla="*/ 0 w 55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45">
                <a:moveTo>
                  <a:pt x="0" y="0"/>
                </a:moveTo>
                <a:lnTo>
                  <a:pt x="55" y="22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68" name="Rectangle 24"/>
          <p:cNvSpPr>
            <a:spLocks noChangeArrowheads="1"/>
          </p:cNvSpPr>
          <p:nvPr/>
        </p:nvSpPr>
        <p:spPr bwMode="auto">
          <a:xfrm>
            <a:off x="4073525" y="2724150"/>
            <a:ext cx="181292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 : [not available] reserve title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69" name="Freeform 25"/>
          <p:cNvSpPr>
            <a:spLocks/>
          </p:cNvSpPr>
          <p:nvPr/>
        </p:nvSpPr>
        <p:spPr bwMode="auto">
          <a:xfrm>
            <a:off x="3986213" y="3255963"/>
            <a:ext cx="3030537" cy="1557337"/>
          </a:xfrm>
          <a:custGeom>
            <a:avLst/>
            <a:gdLst>
              <a:gd name="T0" fmla="*/ 0 w 1909"/>
              <a:gd name="T1" fmla="*/ 981 h 981"/>
              <a:gd name="T2" fmla="*/ 1909 w 1909"/>
              <a:gd name="T3" fmla="*/ 981 h 981"/>
              <a:gd name="T4" fmla="*/ 1909 w 1909"/>
              <a:gd name="T5" fmla="*/ 0 h 9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909" h="981">
                <a:moveTo>
                  <a:pt x="0" y="981"/>
                </a:moveTo>
                <a:lnTo>
                  <a:pt x="1909" y="981"/>
                </a:lnTo>
                <a:lnTo>
                  <a:pt x="1909" y="0"/>
                </a:lnTo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0" name="Line 26"/>
          <p:cNvSpPr>
            <a:spLocks noChangeShapeType="1"/>
          </p:cNvSpPr>
          <p:nvPr/>
        </p:nvSpPr>
        <p:spPr bwMode="auto">
          <a:xfrm>
            <a:off x="5859463" y="4672013"/>
            <a:ext cx="201612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1" name="Freeform 27"/>
          <p:cNvSpPr>
            <a:spLocks/>
          </p:cNvSpPr>
          <p:nvPr/>
        </p:nvSpPr>
        <p:spPr bwMode="auto">
          <a:xfrm>
            <a:off x="5959475" y="4637088"/>
            <a:ext cx="88900" cy="69850"/>
          </a:xfrm>
          <a:custGeom>
            <a:avLst/>
            <a:gdLst>
              <a:gd name="T0" fmla="*/ 0 w 56"/>
              <a:gd name="T1" fmla="*/ 0 h 44"/>
              <a:gd name="T2" fmla="*/ 56 w 56"/>
              <a:gd name="T3" fmla="*/ 22 h 44"/>
              <a:gd name="T4" fmla="*/ 0 w 56"/>
              <a:gd name="T5" fmla="*/ 44 h 44"/>
              <a:gd name="T6" fmla="*/ 0 w 56"/>
              <a:gd name="T7" fmla="*/ 0 h 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44">
                <a:moveTo>
                  <a:pt x="0" y="0"/>
                </a:moveTo>
                <a:lnTo>
                  <a:pt x="56" y="22"/>
                </a:lnTo>
                <a:lnTo>
                  <a:pt x="0" y="44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72" name="Rectangle 28"/>
          <p:cNvSpPr>
            <a:spLocks noChangeArrowheads="1"/>
          </p:cNvSpPr>
          <p:nvPr/>
        </p:nvSpPr>
        <p:spPr bwMode="auto">
          <a:xfrm>
            <a:off x="4791075" y="4424363"/>
            <a:ext cx="966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4 : title returned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73" name="Line 29"/>
          <p:cNvSpPr>
            <a:spLocks noChangeShapeType="1"/>
          </p:cNvSpPr>
          <p:nvPr/>
        </p:nvSpPr>
        <p:spPr bwMode="auto">
          <a:xfrm>
            <a:off x="6010275" y="4954588"/>
            <a:ext cx="2016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4" name="Freeform 30"/>
          <p:cNvSpPr>
            <a:spLocks/>
          </p:cNvSpPr>
          <p:nvPr/>
        </p:nvSpPr>
        <p:spPr bwMode="auto">
          <a:xfrm>
            <a:off x="6022975" y="4919663"/>
            <a:ext cx="87313" cy="71437"/>
          </a:xfrm>
          <a:custGeom>
            <a:avLst/>
            <a:gdLst>
              <a:gd name="T0" fmla="*/ 55 w 55"/>
              <a:gd name="T1" fmla="*/ 45 h 45"/>
              <a:gd name="T2" fmla="*/ 0 w 55"/>
              <a:gd name="T3" fmla="*/ 22 h 45"/>
              <a:gd name="T4" fmla="*/ 55 w 55"/>
              <a:gd name="T5" fmla="*/ 0 h 45"/>
              <a:gd name="T6" fmla="*/ 55 w 55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45">
                <a:moveTo>
                  <a:pt x="55" y="45"/>
                </a:moveTo>
                <a:lnTo>
                  <a:pt x="0" y="22"/>
                </a:lnTo>
                <a:lnTo>
                  <a:pt x="55" y="0"/>
                </a:lnTo>
                <a:lnTo>
                  <a:pt x="55" y="45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75" name="Rectangle 31"/>
          <p:cNvSpPr>
            <a:spLocks noChangeArrowheads="1"/>
          </p:cNvSpPr>
          <p:nvPr/>
        </p:nvSpPr>
        <p:spPr bwMode="auto">
          <a:xfrm>
            <a:off x="5218113" y="5013325"/>
            <a:ext cx="71278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 : hold title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76" name="Line 32"/>
          <p:cNvSpPr>
            <a:spLocks noChangeShapeType="1"/>
          </p:cNvSpPr>
          <p:nvPr/>
        </p:nvSpPr>
        <p:spPr bwMode="auto">
          <a:xfrm>
            <a:off x="2439988" y="3586163"/>
            <a:ext cx="1587" cy="18891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77" name="Freeform 33"/>
          <p:cNvSpPr>
            <a:spLocks/>
          </p:cNvSpPr>
          <p:nvPr/>
        </p:nvSpPr>
        <p:spPr bwMode="auto">
          <a:xfrm>
            <a:off x="2401888" y="3679825"/>
            <a:ext cx="76200" cy="82550"/>
          </a:xfrm>
          <a:custGeom>
            <a:avLst/>
            <a:gdLst>
              <a:gd name="T0" fmla="*/ 48 w 48"/>
              <a:gd name="T1" fmla="*/ 0 h 52"/>
              <a:gd name="T2" fmla="*/ 24 w 48"/>
              <a:gd name="T3" fmla="*/ 52 h 52"/>
              <a:gd name="T4" fmla="*/ 0 w 48"/>
              <a:gd name="T5" fmla="*/ 0 h 52"/>
              <a:gd name="T6" fmla="*/ 48 w 48"/>
              <a:gd name="T7" fmla="*/ 0 h 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8" h="52">
                <a:moveTo>
                  <a:pt x="48" y="0"/>
                </a:moveTo>
                <a:lnTo>
                  <a:pt x="24" y="52"/>
                </a:lnTo>
                <a:lnTo>
                  <a:pt x="0" y="0"/>
                </a:lnTo>
                <a:lnTo>
                  <a:pt x="48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78" name="Rectangle 34"/>
          <p:cNvSpPr>
            <a:spLocks noChangeArrowheads="1"/>
          </p:cNvSpPr>
          <p:nvPr/>
        </p:nvSpPr>
        <p:spPr bwMode="auto">
          <a:xfrm>
            <a:off x="1371600" y="3432175"/>
            <a:ext cx="874713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 : borrow title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79" name="Line 35"/>
          <p:cNvSpPr>
            <a:spLocks noChangeShapeType="1"/>
          </p:cNvSpPr>
          <p:nvPr/>
        </p:nvSpPr>
        <p:spPr bwMode="auto">
          <a:xfrm>
            <a:off x="6010275" y="2641600"/>
            <a:ext cx="201613" cy="1588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0" name="Freeform 36"/>
          <p:cNvSpPr>
            <a:spLocks/>
          </p:cNvSpPr>
          <p:nvPr/>
        </p:nvSpPr>
        <p:spPr bwMode="auto">
          <a:xfrm>
            <a:off x="6110288" y="2606675"/>
            <a:ext cx="88900" cy="71438"/>
          </a:xfrm>
          <a:custGeom>
            <a:avLst/>
            <a:gdLst>
              <a:gd name="T0" fmla="*/ 0 w 56"/>
              <a:gd name="T1" fmla="*/ 0 h 45"/>
              <a:gd name="T2" fmla="*/ 56 w 56"/>
              <a:gd name="T3" fmla="*/ 22 h 45"/>
              <a:gd name="T4" fmla="*/ 0 w 56"/>
              <a:gd name="T5" fmla="*/ 45 h 45"/>
              <a:gd name="T6" fmla="*/ 0 w 56"/>
              <a:gd name="T7" fmla="*/ 0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6" h="45">
                <a:moveTo>
                  <a:pt x="0" y="0"/>
                </a:moveTo>
                <a:lnTo>
                  <a:pt x="56" y="22"/>
                </a:lnTo>
                <a:lnTo>
                  <a:pt x="0" y="4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81" name="Rectangle 37"/>
          <p:cNvSpPr>
            <a:spLocks noChangeArrowheads="1"/>
          </p:cNvSpPr>
          <p:nvPr/>
        </p:nvSpPr>
        <p:spPr bwMode="auto">
          <a:xfrm>
            <a:off x="4489450" y="2393950"/>
            <a:ext cx="1347788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6: remove reservation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82" name="Line 38"/>
          <p:cNvSpPr>
            <a:spLocks noChangeShapeType="1"/>
          </p:cNvSpPr>
          <p:nvPr/>
        </p:nvSpPr>
        <p:spPr bwMode="auto">
          <a:xfrm>
            <a:off x="5708650" y="3303588"/>
            <a:ext cx="201613" cy="15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383" name="Freeform 39"/>
          <p:cNvSpPr>
            <a:spLocks/>
          </p:cNvSpPr>
          <p:nvPr/>
        </p:nvSpPr>
        <p:spPr bwMode="auto">
          <a:xfrm>
            <a:off x="5721350" y="3267075"/>
            <a:ext cx="87313" cy="71438"/>
          </a:xfrm>
          <a:custGeom>
            <a:avLst/>
            <a:gdLst>
              <a:gd name="T0" fmla="*/ 55 w 55"/>
              <a:gd name="T1" fmla="*/ 45 h 45"/>
              <a:gd name="T2" fmla="*/ 0 w 55"/>
              <a:gd name="T3" fmla="*/ 23 h 45"/>
              <a:gd name="T4" fmla="*/ 55 w 55"/>
              <a:gd name="T5" fmla="*/ 0 h 45"/>
              <a:gd name="T6" fmla="*/ 55 w 55"/>
              <a:gd name="T7" fmla="*/ 45 h 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55" h="45">
                <a:moveTo>
                  <a:pt x="55" y="45"/>
                </a:moveTo>
                <a:lnTo>
                  <a:pt x="0" y="23"/>
                </a:lnTo>
                <a:lnTo>
                  <a:pt x="55" y="0"/>
                </a:lnTo>
                <a:lnTo>
                  <a:pt x="55" y="45"/>
                </a:lnTo>
                <a:close/>
              </a:path>
            </a:pathLst>
          </a:custGeom>
          <a:solidFill>
            <a:srgbClr val="000000"/>
          </a:solidFill>
          <a:ln w="1270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7384" name="Rectangle 40"/>
          <p:cNvSpPr>
            <a:spLocks noChangeArrowheads="1"/>
          </p:cNvSpPr>
          <p:nvPr/>
        </p:nvSpPr>
        <p:spPr bwMode="auto">
          <a:xfrm>
            <a:off x="4627563" y="3362325"/>
            <a:ext cx="963612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5: title available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7385" name="Rectangle 41"/>
          <p:cNvSpPr>
            <a:spLocks noChangeArrowheads="1"/>
          </p:cNvSpPr>
          <p:nvPr/>
        </p:nvSpPr>
        <p:spPr bwMode="auto">
          <a:xfrm>
            <a:off x="457200" y="5257800"/>
            <a:ext cx="84582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Collaboration diagrams are equivalent to sequence diagrams. All the features of sequence diagrams are equally applicable to collaboration diagrams</a:t>
            </a:r>
          </a:p>
          <a:p>
            <a:pPr lvl="1">
              <a:buFont typeface="Wingdings" panose="05000000000000000000" pitchFamily="2" charset="2"/>
              <a:buChar char="Ø"/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Use a sequence diagram when the transfer of information is the focus of attention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16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Use a collaboration diagram when concentrating on the classes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938" y="214313"/>
            <a:ext cx="7459662" cy="1462087"/>
          </a:xfrm>
        </p:spPr>
        <p:txBody>
          <a:bodyPr/>
          <a:lstStyle/>
          <a:p>
            <a:r>
              <a:rPr lang="zh-CN" altLang="en-US" sz="32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</a:t>
            </a:r>
            <a:r>
              <a:rPr lang="en-US" altLang="zh-CN" sz="3200">
                <a:latin typeface="Arial" panose="020B0604020202020204" pitchFamily="34" charset="0"/>
                <a:ea typeface="宋体" panose="02010600030101010101" pitchFamily="2" charset="-122"/>
              </a:rPr>
              <a:t>State Diagrams (Billing Example)</a:t>
            </a:r>
          </a:p>
        </p:txBody>
      </p:sp>
      <p:sp>
        <p:nvSpPr>
          <p:cNvPr id="58371" name="Text Box 3"/>
          <p:cNvSpPr txBox="1">
            <a:spLocks noChangeArrowheads="1"/>
          </p:cNvSpPr>
          <p:nvPr/>
        </p:nvSpPr>
        <p:spPr bwMode="auto">
          <a:xfrm>
            <a:off x="1066800" y="2133600"/>
            <a:ext cx="70104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State Diagrams show the sequences of states an object goes through during its life cycle in response to stimuli, together with its responses and actions; an abstraction of all possible behaviors.</a:t>
            </a:r>
          </a:p>
        </p:txBody>
      </p:sp>
      <p:sp>
        <p:nvSpPr>
          <p:cNvPr id="58372" name="AutoShape 4"/>
          <p:cNvSpPr>
            <a:spLocks noChangeArrowheads="1"/>
          </p:cNvSpPr>
          <p:nvPr/>
        </p:nvSpPr>
        <p:spPr bwMode="auto">
          <a:xfrm>
            <a:off x="3200400" y="4013200"/>
            <a:ext cx="977900" cy="381000"/>
          </a:xfrm>
          <a:prstGeom prst="flowChartAlternateProcess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Unpaid</a:t>
            </a:r>
          </a:p>
        </p:txBody>
      </p:sp>
      <p:sp>
        <p:nvSpPr>
          <p:cNvPr id="58373" name="Oval 5"/>
          <p:cNvSpPr>
            <a:spLocks noChangeArrowheads="1"/>
          </p:cNvSpPr>
          <p:nvPr/>
        </p:nvSpPr>
        <p:spPr bwMode="auto">
          <a:xfrm>
            <a:off x="1714500" y="4076700"/>
            <a:ext cx="304800" cy="304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4" name="Oval 6"/>
          <p:cNvSpPr>
            <a:spLocks noChangeArrowheads="1"/>
          </p:cNvSpPr>
          <p:nvPr/>
        </p:nvSpPr>
        <p:spPr bwMode="auto">
          <a:xfrm>
            <a:off x="7708900" y="4064000"/>
            <a:ext cx="304800" cy="304800"/>
          </a:xfrm>
          <a:prstGeom prst="ellipse">
            <a:avLst/>
          </a:prstGeom>
          <a:solidFill>
            <a:schemeClr val="accent1"/>
          </a:solidFill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Oval 7"/>
          <p:cNvSpPr>
            <a:spLocks noChangeArrowheads="1"/>
          </p:cNvSpPr>
          <p:nvPr/>
        </p:nvSpPr>
        <p:spPr bwMode="auto">
          <a:xfrm>
            <a:off x="7632700" y="3987800"/>
            <a:ext cx="457200" cy="457200"/>
          </a:xfrm>
          <a:prstGeom prst="ellips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1447800" y="3556000"/>
            <a:ext cx="99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Start</a:t>
            </a:r>
          </a:p>
        </p:txBody>
      </p:sp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7543800" y="3479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End</a:t>
            </a:r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5194300" y="4038600"/>
            <a:ext cx="990600" cy="381000"/>
          </a:xfrm>
          <a:prstGeom prst="flowChartAlternateProcess">
            <a:avLst/>
          </a:prstGeom>
          <a:noFill/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Paid</a:t>
            </a:r>
          </a:p>
        </p:txBody>
      </p:sp>
      <p:sp>
        <p:nvSpPr>
          <p:cNvPr id="58379" name="Line 11"/>
          <p:cNvSpPr>
            <a:spLocks noChangeShapeType="1"/>
          </p:cNvSpPr>
          <p:nvPr/>
        </p:nvSpPr>
        <p:spPr bwMode="auto">
          <a:xfrm>
            <a:off x="2057400" y="4191000"/>
            <a:ext cx="11430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0" name="Text Box 12"/>
          <p:cNvSpPr txBox="1">
            <a:spLocks noChangeArrowheads="1"/>
          </p:cNvSpPr>
          <p:nvPr/>
        </p:nvSpPr>
        <p:spPr bwMode="auto">
          <a:xfrm>
            <a:off x="1981200" y="4343400"/>
            <a:ext cx="1320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Invoice  created</a:t>
            </a:r>
          </a:p>
        </p:txBody>
      </p:sp>
      <p:sp>
        <p:nvSpPr>
          <p:cNvPr id="58381" name="Line 13"/>
          <p:cNvSpPr>
            <a:spLocks noChangeShapeType="1"/>
          </p:cNvSpPr>
          <p:nvPr/>
        </p:nvSpPr>
        <p:spPr bwMode="auto">
          <a:xfrm>
            <a:off x="4191000" y="41910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2" name="Text Box 14"/>
          <p:cNvSpPr txBox="1">
            <a:spLocks noChangeArrowheads="1"/>
          </p:cNvSpPr>
          <p:nvPr/>
        </p:nvSpPr>
        <p:spPr bwMode="auto">
          <a:xfrm>
            <a:off x="4343400" y="4343400"/>
            <a:ext cx="668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paying</a:t>
            </a:r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>
            <a:off x="6172200" y="4191000"/>
            <a:ext cx="14478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58384" name="Text Box 16"/>
          <p:cNvSpPr txBox="1">
            <a:spLocks noChangeArrowheads="1"/>
          </p:cNvSpPr>
          <p:nvPr/>
        </p:nvSpPr>
        <p:spPr bwMode="auto">
          <a:xfrm>
            <a:off x="6172200" y="4343400"/>
            <a:ext cx="15128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400">
                <a:latin typeface="Times New Roman" panose="02020603050405020304" pitchFamily="18" charset="0"/>
                <a:ea typeface="宋体" panose="02010600030101010101" pitchFamily="2" charset="-122"/>
              </a:rPr>
              <a:t>Invoice destroying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 b="1">
                <a:latin typeface="Arial" panose="020B0604020202020204" pitchFamily="34" charset="0"/>
                <a:ea typeface="宋体" panose="02010600030101010101" pitchFamily="2" charset="-122"/>
              </a:rPr>
              <a:t>State Diagrams</a:t>
            </a:r>
            <a:r>
              <a:rPr lang="en-US" altLang="zh-CN" sz="4800">
                <a:ea typeface="宋体" panose="02010600030101010101" pitchFamily="2" charset="-122"/>
              </a:rPr>
              <a:t> </a:t>
            </a:r>
            <a:r>
              <a:rPr lang="en-US" altLang="zh-CN" sz="2800">
                <a:ea typeface="宋体" panose="02010600030101010101" pitchFamily="2" charset="-122"/>
              </a:rPr>
              <a:t>(Traffic light example)</a:t>
            </a:r>
          </a:p>
        </p:txBody>
      </p:sp>
      <p:sp>
        <p:nvSpPr>
          <p:cNvPr id="59419" name="Text Box 27"/>
          <p:cNvSpPr txBox="1">
            <a:spLocks noGrp="1" noChangeArrowheads="1"/>
          </p:cNvSpPr>
          <p:nvPr>
            <p:ph idx="1"/>
          </p:nvPr>
        </p:nvSpPr>
        <p:spPr>
          <a:noFill/>
          <a:ln/>
          <a:extLs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</a:extLst>
        </p:spPr>
        <p:txBody>
          <a:bodyPr/>
          <a:lstStyle/>
          <a:p>
            <a:pPr marL="290513" indent="-290513">
              <a:lnSpc>
                <a:spcPct val="90000"/>
              </a:lnSpc>
              <a:buClr>
                <a:srgbClr val="CC0000"/>
              </a:buClr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rgbClr val="CC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sp>
        <p:nvSpPr>
          <p:cNvPr id="59395" name="Freeform 3"/>
          <p:cNvSpPr>
            <a:spLocks/>
          </p:cNvSpPr>
          <p:nvPr/>
        </p:nvSpPr>
        <p:spPr bwMode="auto">
          <a:xfrm>
            <a:off x="4262438" y="1905000"/>
            <a:ext cx="2214562" cy="3657600"/>
          </a:xfrm>
          <a:custGeom>
            <a:avLst/>
            <a:gdLst>
              <a:gd name="T0" fmla="*/ 0 w 1395"/>
              <a:gd name="T1" fmla="*/ 0 h 2304"/>
              <a:gd name="T2" fmla="*/ 1203 w 1395"/>
              <a:gd name="T3" fmla="*/ 0 h 2304"/>
              <a:gd name="T4" fmla="*/ 1203 w 1395"/>
              <a:gd name="T5" fmla="*/ 240 h 2304"/>
              <a:gd name="T6" fmla="*/ 1395 w 1395"/>
              <a:gd name="T7" fmla="*/ 240 h 2304"/>
              <a:gd name="T8" fmla="*/ 1197 w 1395"/>
              <a:gd name="T9" fmla="*/ 0 h 2304"/>
              <a:gd name="T10" fmla="*/ 1395 w 1395"/>
              <a:gd name="T11" fmla="*/ 246 h 2304"/>
              <a:gd name="T12" fmla="*/ 1395 w 1395"/>
              <a:gd name="T13" fmla="*/ 2304 h 2304"/>
              <a:gd name="T14" fmla="*/ 3 w 1395"/>
              <a:gd name="T15" fmla="*/ 2304 h 2304"/>
              <a:gd name="T16" fmla="*/ 3 w 1395"/>
              <a:gd name="T17" fmla="*/ 0 h 2304"/>
              <a:gd name="T18" fmla="*/ 0 w 1395"/>
              <a:gd name="T19" fmla="*/ 0 h 2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1395" h="2304">
                <a:moveTo>
                  <a:pt x="0" y="0"/>
                </a:moveTo>
                <a:lnTo>
                  <a:pt x="1203" y="0"/>
                </a:lnTo>
                <a:lnTo>
                  <a:pt x="1203" y="240"/>
                </a:lnTo>
                <a:lnTo>
                  <a:pt x="1395" y="240"/>
                </a:lnTo>
                <a:lnTo>
                  <a:pt x="1197" y="0"/>
                </a:lnTo>
                <a:lnTo>
                  <a:pt x="1395" y="246"/>
                </a:lnTo>
                <a:lnTo>
                  <a:pt x="1395" y="2304"/>
                </a:lnTo>
                <a:lnTo>
                  <a:pt x="3" y="2304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396" name="AutoShape 4"/>
          <p:cNvSpPr>
            <a:spLocks noChangeArrowheads="1"/>
          </p:cNvSpPr>
          <p:nvPr/>
        </p:nvSpPr>
        <p:spPr bwMode="auto">
          <a:xfrm>
            <a:off x="4495800" y="2590800"/>
            <a:ext cx="1600200" cy="838200"/>
          </a:xfrm>
          <a:prstGeom prst="roundRect">
            <a:avLst>
              <a:gd name="adj" fmla="val 16667"/>
            </a:avLst>
          </a:prstGeom>
          <a:solidFill>
            <a:schemeClr val="hlink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7" name="AutoShape 5"/>
          <p:cNvSpPr>
            <a:spLocks noChangeArrowheads="1"/>
          </p:cNvSpPr>
          <p:nvPr/>
        </p:nvSpPr>
        <p:spPr bwMode="auto">
          <a:xfrm>
            <a:off x="4495800" y="358140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8" name="AutoShape 6"/>
          <p:cNvSpPr>
            <a:spLocks noChangeArrowheads="1"/>
          </p:cNvSpPr>
          <p:nvPr/>
        </p:nvSpPr>
        <p:spPr bwMode="auto">
          <a:xfrm>
            <a:off x="4495800" y="4572000"/>
            <a:ext cx="1600200" cy="838200"/>
          </a:xfrm>
          <a:prstGeom prst="roundRect">
            <a:avLst>
              <a:gd name="adj" fmla="val 16667"/>
            </a:avLst>
          </a:prstGeom>
          <a:solidFill>
            <a:srgbClr val="00FF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399" name="Text Box 7"/>
          <p:cNvSpPr txBox="1">
            <a:spLocks noChangeArrowheads="1"/>
          </p:cNvSpPr>
          <p:nvPr/>
        </p:nvSpPr>
        <p:spPr bwMode="auto">
          <a:xfrm>
            <a:off x="4648200" y="3790950"/>
            <a:ext cx="1233488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Yellow</a:t>
            </a:r>
          </a:p>
        </p:txBody>
      </p:sp>
      <p:sp>
        <p:nvSpPr>
          <p:cNvPr id="59400" name="Text Box 8"/>
          <p:cNvSpPr txBox="1">
            <a:spLocks noChangeArrowheads="1"/>
          </p:cNvSpPr>
          <p:nvPr/>
        </p:nvSpPr>
        <p:spPr bwMode="auto">
          <a:xfrm>
            <a:off x="4876800" y="2743200"/>
            <a:ext cx="8382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Red</a:t>
            </a:r>
          </a:p>
        </p:txBody>
      </p:sp>
      <p:sp>
        <p:nvSpPr>
          <p:cNvPr id="59401" name="Text Box 9"/>
          <p:cNvSpPr txBox="1">
            <a:spLocks noChangeArrowheads="1"/>
          </p:cNvSpPr>
          <p:nvPr/>
        </p:nvSpPr>
        <p:spPr bwMode="auto">
          <a:xfrm>
            <a:off x="4648200" y="4781550"/>
            <a:ext cx="117475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Green</a:t>
            </a:r>
          </a:p>
        </p:txBody>
      </p:sp>
      <p:sp>
        <p:nvSpPr>
          <p:cNvPr id="59402" name="Text Box 10"/>
          <p:cNvSpPr txBox="1">
            <a:spLocks noChangeArrowheads="1"/>
          </p:cNvSpPr>
          <p:nvPr/>
        </p:nvSpPr>
        <p:spPr bwMode="auto">
          <a:xfrm>
            <a:off x="4343400" y="2017713"/>
            <a:ext cx="1776413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altLang="zh-CN">
                <a:latin typeface="Arial" panose="020B0604020202020204" pitchFamily="34" charset="0"/>
                <a:ea typeface="宋体" panose="02010600030101010101" pitchFamily="2" charset="-122"/>
              </a:rPr>
              <a:t>Traffic Light</a:t>
            </a:r>
          </a:p>
        </p:txBody>
      </p:sp>
      <p:sp>
        <p:nvSpPr>
          <p:cNvPr id="59403" name="Line 11"/>
          <p:cNvSpPr>
            <a:spLocks noChangeShapeType="1"/>
          </p:cNvSpPr>
          <p:nvPr/>
        </p:nvSpPr>
        <p:spPr bwMode="auto">
          <a:xfrm>
            <a:off x="3962400" y="2590800"/>
            <a:ext cx="457200" cy="38100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04" name="Text Box 12"/>
          <p:cNvSpPr txBox="1">
            <a:spLocks noChangeArrowheads="1"/>
          </p:cNvSpPr>
          <p:nvPr/>
        </p:nvSpPr>
        <p:spPr bwMode="auto">
          <a:xfrm>
            <a:off x="3048000" y="2362200"/>
            <a:ext cx="1014413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altLang="zh-CN" sz="2800">
                <a:solidFill>
                  <a:schemeClr val="accent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State</a:t>
            </a:r>
          </a:p>
        </p:txBody>
      </p:sp>
      <p:sp>
        <p:nvSpPr>
          <p:cNvPr id="59405" name="AutoShape 13"/>
          <p:cNvSpPr>
            <a:spLocks noChangeArrowheads="1"/>
          </p:cNvSpPr>
          <p:nvPr/>
        </p:nvSpPr>
        <p:spPr bwMode="auto">
          <a:xfrm>
            <a:off x="4495800" y="2590800"/>
            <a:ext cx="1600200" cy="838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06" name="AutoShape 14"/>
          <p:cNvSpPr>
            <a:spLocks noChangeArrowheads="1"/>
          </p:cNvSpPr>
          <p:nvPr/>
        </p:nvSpPr>
        <p:spPr bwMode="auto">
          <a:xfrm>
            <a:off x="4495800" y="3581400"/>
            <a:ext cx="1600200" cy="838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9407" name="AutoShape 15"/>
          <p:cNvSpPr>
            <a:spLocks noChangeArrowheads="1"/>
          </p:cNvSpPr>
          <p:nvPr/>
        </p:nvSpPr>
        <p:spPr bwMode="auto">
          <a:xfrm>
            <a:off x="4495800" y="4572000"/>
            <a:ext cx="1600200" cy="838200"/>
          </a:xfrm>
          <a:prstGeom prst="roundRect">
            <a:avLst>
              <a:gd name="adj" fmla="val 16667"/>
            </a:avLst>
          </a:prstGeom>
          <a:noFill/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9408" name="AutoShape 16"/>
          <p:cNvCxnSpPr>
            <a:cxnSpLocks noChangeShapeType="1"/>
            <a:stCxn id="59398" idx="3"/>
            <a:endCxn id="59397" idx="3"/>
          </p:cNvCxnSpPr>
          <p:nvPr/>
        </p:nvCxnSpPr>
        <p:spPr bwMode="auto">
          <a:xfrm flipV="1">
            <a:off x="6105525" y="4000500"/>
            <a:ext cx="1588" cy="990600"/>
          </a:xfrm>
          <a:prstGeom prst="curvedConnector3">
            <a:avLst>
              <a:gd name="adj1" fmla="val 4380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09" name="AutoShape 17"/>
          <p:cNvCxnSpPr>
            <a:cxnSpLocks noChangeShapeType="1"/>
          </p:cNvCxnSpPr>
          <p:nvPr/>
        </p:nvCxnSpPr>
        <p:spPr bwMode="auto">
          <a:xfrm flipV="1">
            <a:off x="6096000" y="2971800"/>
            <a:ext cx="1588" cy="990600"/>
          </a:xfrm>
          <a:prstGeom prst="curvedConnector3">
            <a:avLst>
              <a:gd name="adj1" fmla="val 4380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410" name="AutoShape 18"/>
          <p:cNvCxnSpPr>
            <a:cxnSpLocks noChangeShapeType="1"/>
            <a:stCxn id="59405" idx="1"/>
            <a:endCxn id="59398" idx="1"/>
          </p:cNvCxnSpPr>
          <p:nvPr/>
        </p:nvCxnSpPr>
        <p:spPr bwMode="auto">
          <a:xfrm rot="10800000" flipH="1" flipV="1">
            <a:off x="4486275" y="3009900"/>
            <a:ext cx="1588" cy="1981200"/>
          </a:xfrm>
          <a:prstGeom prst="curvedConnector3">
            <a:avLst>
              <a:gd name="adj1" fmla="val -44400000"/>
            </a:avLst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1" name="Text Box 19"/>
          <p:cNvSpPr txBox="1">
            <a:spLocks noChangeArrowheads="1"/>
          </p:cNvSpPr>
          <p:nvPr/>
        </p:nvSpPr>
        <p:spPr bwMode="auto">
          <a:xfrm>
            <a:off x="1752600" y="2895600"/>
            <a:ext cx="174942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 algn="ctr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290513" indent="-29051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20000"/>
              </a:spcBef>
              <a:buClr>
                <a:srgbClr val="CC0000"/>
              </a:buClr>
            </a:pPr>
            <a:r>
              <a:rPr lang="en-US" altLang="zh-CN" sz="2800">
                <a:solidFill>
                  <a:srgbClr val="33CC3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Transition</a:t>
            </a:r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 flipV="1">
            <a:off x="3429000" y="3124200"/>
            <a:ext cx="762000" cy="0"/>
          </a:xfrm>
          <a:prstGeom prst="line">
            <a:avLst/>
          </a:prstGeom>
          <a:noFill/>
          <a:ln w="19050">
            <a:solidFill>
              <a:srgbClr val="339966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13" name="Oval 21"/>
          <p:cNvSpPr>
            <a:spLocks noChangeArrowheads="1"/>
          </p:cNvSpPr>
          <p:nvPr/>
        </p:nvSpPr>
        <p:spPr bwMode="auto">
          <a:xfrm>
            <a:off x="6705600" y="2057400"/>
            <a:ext cx="228600" cy="228600"/>
          </a:xfrm>
          <a:prstGeom prst="ellipse">
            <a:avLst/>
          </a:prstGeom>
          <a:solidFill>
            <a:srgbClr val="000000"/>
          </a:solidFill>
          <a:ln w="19050" algn="ctr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cxnSp>
        <p:nvCxnSpPr>
          <p:cNvPr id="59414" name="AutoShape 22"/>
          <p:cNvCxnSpPr>
            <a:cxnSpLocks noChangeShapeType="1"/>
            <a:stCxn id="59413" idx="4"/>
            <a:endCxn id="59396" idx="3"/>
          </p:cNvCxnSpPr>
          <p:nvPr/>
        </p:nvCxnSpPr>
        <p:spPr bwMode="auto">
          <a:xfrm rot="5400000">
            <a:off x="6105525" y="2295525"/>
            <a:ext cx="714375" cy="714375"/>
          </a:xfrm>
          <a:prstGeom prst="curvedConnector2">
            <a:avLst/>
          </a:prstGeom>
          <a:noFill/>
          <a:ln w="19050">
            <a:solidFill>
              <a:schemeClr val="tx1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415" name="WordArt 23"/>
          <p:cNvSpPr>
            <a:spLocks noChangeArrowheads="1" noChangeShapeType="1" noTextEdit="1"/>
          </p:cNvSpPr>
          <p:nvPr/>
        </p:nvSpPr>
        <p:spPr bwMode="auto">
          <a:xfrm rot="71628918">
            <a:off x="5880894" y="4177506"/>
            <a:ext cx="1219200" cy="941388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Green timer expires</a:t>
            </a:r>
          </a:p>
        </p:txBody>
      </p:sp>
      <p:sp>
        <p:nvSpPr>
          <p:cNvPr id="59416" name="WordArt 24"/>
          <p:cNvSpPr>
            <a:spLocks noChangeArrowheads="1" noChangeShapeType="1" noTextEdit="1"/>
          </p:cNvSpPr>
          <p:nvPr/>
        </p:nvSpPr>
        <p:spPr bwMode="auto">
          <a:xfrm rot="70713611">
            <a:off x="6096000" y="2971800"/>
            <a:ext cx="914400" cy="9144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1600" kern="10"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Yellow timer expires</a:t>
            </a:r>
          </a:p>
        </p:txBody>
      </p:sp>
      <p:sp>
        <p:nvSpPr>
          <p:cNvPr id="59417" name="WordArt 25"/>
          <p:cNvSpPr>
            <a:spLocks noChangeArrowheads="1" noChangeShapeType="1" noTextEdit="1"/>
          </p:cNvSpPr>
          <p:nvPr/>
        </p:nvSpPr>
        <p:spPr bwMode="auto">
          <a:xfrm rot="-70683091">
            <a:off x="3275013" y="3863975"/>
            <a:ext cx="1371600" cy="609600"/>
          </a:xfrm>
          <a:prstGeom prst="rect">
            <a:avLst/>
          </a:prstGeom>
          <a:extLst>
            <a:ext uri="{AF507438-7753-43E0-B8FC-AC1667EBCBE1}">
              <a14:hiddenEffects xmlns:a14="http://schemas.microsoft.com/office/drawing/2010/main">
                <a:effectLst/>
              </a14:hiddenEffects>
            </a:ext>
          </a:extLst>
        </p:spPr>
        <p:txBody>
          <a:bodyPr spcFirstLastPara="1" wrap="none" fromWordArt="1">
            <a:prstTxWarp prst="textArchUp">
              <a:avLst>
                <a:gd name="adj" fmla="val 10800000"/>
              </a:avLst>
            </a:prstTxWarp>
          </a:bodyPr>
          <a:lstStyle/>
          <a:p>
            <a:pPr algn="ctr"/>
            <a:r>
              <a:rPr lang="en-US" sz="1200" kern="10">
                <a:ln w="9525">
                  <a:solidFill>
                    <a:srgbClr val="000000"/>
                  </a:solidFill>
                  <a:round/>
                  <a:headEnd/>
                  <a:tailEnd type="none" w="lg" len="lg"/>
                </a:ln>
                <a:solidFill>
                  <a:srgbClr val="000000"/>
                </a:solidFill>
                <a:latin typeface="Arial Black" panose="020B0A04020102020204" pitchFamily="34" charset="0"/>
              </a:rPr>
              <a:t>Car trips sensor</a:t>
            </a:r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 flipV="1">
            <a:off x="2628900" y="4572000"/>
            <a:ext cx="838200" cy="990600"/>
          </a:xfrm>
          <a:prstGeom prst="line">
            <a:avLst/>
          </a:prstGeom>
          <a:noFill/>
          <a:ln w="19050">
            <a:solidFill>
              <a:schemeClr val="folHlink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2209800" y="5562600"/>
            <a:ext cx="1143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Event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7010400" y="1905000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>
                <a:latin typeface="Times New Roman" panose="02020603050405020304" pitchFamily="18" charset="0"/>
                <a:ea typeface="宋体" panose="02010600030101010101" pitchFamily="2" charset="-122"/>
              </a:rPr>
              <a:t>Start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2" presetID="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419" grpId="0" animBg="1" autoUpdateAnimBg="0"/>
      <p:bldP spid="59396" grpId="0" animBg="1"/>
      <p:bldP spid="59397" grpId="0" animBg="1"/>
      <p:bldP spid="59398" grpId="0" animBg="1"/>
      <p:bldP spid="59411" grpId="0" autoUpdateAnimBg="0"/>
      <p:bldP spid="59412" grpId="0" animBg="1"/>
      <p:bldP spid="59413" grpId="0" animBg="1"/>
      <p:bldP spid="59415" grpId="0" animBg="1"/>
      <p:bldP spid="59416" grpId="0" animBg="1"/>
      <p:bldP spid="59417" grpId="0" animBg="1"/>
      <p:bldP spid="594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ea typeface="宋体" panose="02010600030101010101" pitchFamily="2" charset="-122"/>
              </a:rPr>
              <a:t>What UML Modeling tools we use today?</a:t>
            </a:r>
            <a:endParaRPr lang="zh-CN" altLang="en-US" sz="3200">
              <a:ea typeface="宋体" panose="02010600030101010101" pitchFamily="2" charset="-122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List of UML tools 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hlinkClick r:id="rId3"/>
              </a:rPr>
              <a:t>http://en.wikipedia.org/wiki/List_of_UML_tools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</a:rPr>
              <a:t>ArgoUML:  </a:t>
            </a:r>
            <a:r>
              <a:rPr lang="en-US" altLang="zh-CN" sz="1800">
                <a:latin typeface="Arial" panose="020B0604020202020204" pitchFamily="34" charset="0"/>
                <a:ea typeface="宋体" panose="02010600030101010101" pitchFamily="2" charset="-122"/>
                <a:hlinkClick r:id="rId4"/>
              </a:rPr>
              <a:t>http://argouml.tigris.org/</a:t>
            </a: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800">
                <a:latin typeface="Arial" panose="020B0604020202020204" pitchFamily="34" charset="0"/>
              </a:rPr>
              <a:t>Rational Rose (</a:t>
            </a:r>
            <a:r>
              <a:rPr lang="en-GB" sz="1800">
                <a:solidFill>
                  <a:srgbClr val="A3C145"/>
                </a:solidFill>
                <a:latin typeface="Arial" panose="020B0604020202020204" pitchFamily="34" charset="0"/>
                <a:hlinkClick r:id="rId5"/>
              </a:rPr>
              <a:t>www.rational.com</a:t>
            </a:r>
            <a:r>
              <a:rPr lang="en-GB" sz="1800">
                <a:latin typeface="Arial" panose="020B0604020202020204" pitchFamily="34" charset="0"/>
              </a:rPr>
              <a:t>) by IBM</a:t>
            </a:r>
          </a:p>
          <a:p>
            <a:pPr>
              <a:lnSpc>
                <a:spcPct val="90000"/>
              </a:lnSpc>
              <a:spcBef>
                <a:spcPts val="500"/>
              </a:spcBef>
            </a:pPr>
            <a:endParaRPr lang="en-GB" sz="18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450"/>
              </a:spcBef>
            </a:pPr>
            <a:r>
              <a:rPr lang="en-GB" sz="1800">
                <a:latin typeface="Arial" panose="020B0604020202020204" pitchFamily="34" charset="0"/>
              </a:rPr>
              <a:t>UML Studio 7.1 ( </a:t>
            </a:r>
            <a:r>
              <a:rPr lang="en-GB" sz="1800">
                <a:solidFill>
                  <a:srgbClr val="A3C145"/>
                </a:solidFill>
                <a:latin typeface="Arial" panose="020B0604020202020204" pitchFamily="34" charset="0"/>
                <a:hlinkClick r:id="rId6"/>
              </a:rPr>
              <a:t>http://www.pragsoft.com/</a:t>
            </a:r>
            <a:r>
              <a:rPr lang="en-GB" sz="1800">
                <a:latin typeface="Arial" panose="020B0604020202020204" pitchFamily="34" charset="0"/>
              </a:rPr>
              <a:t>)  by Pragsoft Corporation:  Capable of handling very large models (tens of thousands of classes). Educational License US$ 125.00; Freeware version. </a:t>
            </a:r>
          </a:p>
          <a:p>
            <a:pPr>
              <a:lnSpc>
                <a:spcPct val="90000"/>
              </a:lnSpc>
              <a:spcBef>
                <a:spcPts val="450"/>
              </a:spcBef>
            </a:pPr>
            <a:endParaRPr lang="en-GB" sz="18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ts val="500"/>
              </a:spcBef>
            </a:pPr>
            <a:r>
              <a:rPr lang="en-GB" sz="1800">
                <a:latin typeface="Arial" panose="020B0604020202020204" pitchFamily="34" charset="0"/>
              </a:rPr>
              <a:t>TogetherSoft Control Center; TogetherSoft Solo (</a:t>
            </a:r>
            <a:r>
              <a:rPr lang="en-GB" sz="1800">
                <a:solidFill>
                  <a:srgbClr val="A3C145"/>
                </a:solidFill>
                <a:latin typeface="Arial" panose="020B0604020202020204" pitchFamily="34" charset="0"/>
                <a:hlinkClick r:id="rId7"/>
              </a:rPr>
              <a:t>http://www.borland.com/together/index.html</a:t>
            </a:r>
            <a:r>
              <a:rPr lang="en-GB" sz="1800">
                <a:latin typeface="Arial" panose="020B0604020202020204" pitchFamily="34" charset="0"/>
              </a:rPr>
              <a:t>)  by Borland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18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Conclusion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UML is a standardized specification language for object modeling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Several UML diagrams: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use-case diagram: a number of use cases (use case models the interaction between actors and software)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Class diagram: a model of classes showing the static relationships among them including association and generalization.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Sequence diagram: shows the way objects interact with one another as messages are passed between them. Dynamic model</a:t>
            </a:r>
          </a:p>
          <a:p>
            <a:pPr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1600">
                <a:latin typeface="Arial" panose="020B0604020202020204" pitchFamily="34" charset="0"/>
                <a:ea typeface="宋体" panose="02010600030101010101" pitchFamily="2" charset="-122"/>
              </a:rPr>
              <a:t>State diagram: shows states, events that cause transitions between states. Another dynamic model reflecting the behavior of objects and how they react to specific event</a:t>
            </a:r>
          </a:p>
          <a:p>
            <a:pPr>
              <a:lnSpc>
                <a:spcPct val="90000"/>
              </a:lnSpc>
            </a:pPr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There are several UML tools available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Thank you</a:t>
            </a:r>
          </a:p>
        </p:txBody>
      </p:sp>
      <p:sp>
        <p:nvSpPr>
          <p:cNvPr id="65540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Questions?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What is UML and Why we use UML?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More description about UML</a:t>
            </a:r>
            <a:r>
              <a:rPr lang="en-US" altLang="zh-CN" dirty="0" smtClean="0">
                <a:latin typeface="Arial" panose="020B0604020202020204" pitchFamily="34" charset="0"/>
                <a:ea typeface="宋体" panose="02010600030101010101" pitchFamily="2" charset="-122"/>
              </a:rPr>
              <a:t>: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zh-CN" sz="1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7663" indent="-90488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It is a industry-standard graphical language for specifying, visualizing, constructing, and documenting the artifacts of software systems</a:t>
            </a:r>
          </a:p>
          <a:p>
            <a:pPr marL="347663" indent="-90488"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7663" indent="-90488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The UML uses mostly graphical notations to express the OO analysis and design of software projects.  </a:t>
            </a:r>
          </a:p>
          <a:p>
            <a:pPr marL="347663" indent="-90488">
              <a:buFont typeface="Wingdings" panose="05000000000000000000" pitchFamily="2" charset="2"/>
              <a:buChar char="Ø"/>
            </a:pPr>
            <a:endParaRPr lang="en-US" altLang="zh-CN" sz="18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347663" indent="-90488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Arial" panose="020B0604020202020204" pitchFamily="34" charset="0"/>
                <a:ea typeface="宋体" panose="02010600030101010101" pitchFamily="2" charset="-122"/>
              </a:rPr>
              <a:t>Simplifies the complex process of software design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What is UML and Why we use UML?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Why we use UML?</a:t>
            </a:r>
          </a:p>
          <a:p>
            <a:pPr marL="457200" indent="-90488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Use graphical notation: more clearly than natural language (imprecise) and code (too detailed).</a:t>
            </a:r>
          </a:p>
          <a:p>
            <a:pPr marL="457200" indent="-90488">
              <a:buFont typeface="Wingdings" panose="05000000000000000000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90488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Help acquire an overall view of a system.</a:t>
            </a:r>
          </a:p>
          <a:p>
            <a:pPr marL="457200" indent="-90488">
              <a:buFont typeface="Wingdings" panose="05000000000000000000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90488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UML is </a:t>
            </a:r>
            <a:r>
              <a:rPr lang="en-US" altLang="zh-CN" sz="2000" i="1" dirty="0">
                <a:latin typeface="Arial" panose="020B0604020202020204" pitchFamily="34" charset="0"/>
                <a:ea typeface="宋体" panose="02010600030101010101" pitchFamily="2" charset="-122"/>
              </a:rPr>
              <a:t>not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dependent on any one language or technology.</a:t>
            </a:r>
          </a:p>
          <a:p>
            <a:pPr marL="457200" indent="-90488">
              <a:buFont typeface="Wingdings" panose="05000000000000000000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457200" indent="-90488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UML moves us from fragmentation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to standardization</a:t>
            </a:r>
            <a:r>
              <a:rPr lang="en-US" altLang="zh-CN" sz="2000" b="1" i="1" dirty="0">
                <a:latin typeface="Arial" panose="020B0604020202020204" pitchFamily="34" charset="0"/>
                <a:ea typeface="宋体" panose="02010600030101010101" pitchFamily="2" charset="-122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31" name="Rectangle 1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>
                <a:ea typeface="宋体" panose="02010600030101010101" pitchFamily="2" charset="-122"/>
              </a:rPr>
              <a:t>What is UML and Why we use UML?</a:t>
            </a:r>
          </a:p>
        </p:txBody>
      </p:sp>
      <p:grpSp>
        <p:nvGrpSpPr>
          <p:cNvPr id="13316" name="Group 4"/>
          <p:cNvGrpSpPr>
            <a:grpSpLocks/>
          </p:cNvGrpSpPr>
          <p:nvPr/>
        </p:nvGrpSpPr>
        <p:grpSpPr bwMode="auto">
          <a:xfrm>
            <a:off x="2133600" y="1828800"/>
            <a:ext cx="5505450" cy="4256088"/>
            <a:chOff x="1344" y="1152"/>
            <a:chExt cx="3468" cy="2681"/>
          </a:xfrm>
        </p:grpSpPr>
        <p:sp>
          <p:nvSpPr>
            <p:cNvPr id="13317" name="Text Box 5"/>
            <p:cNvSpPr txBox="1">
              <a:spLocks noChangeArrowheads="1"/>
            </p:cNvSpPr>
            <p:nvPr/>
          </p:nvSpPr>
          <p:spPr bwMode="auto">
            <a:xfrm>
              <a:off x="2160" y="2060"/>
              <a:ext cx="2652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1997:    UML 1.0, 1.1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1996:    UML 0.9 &amp; 0.91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1995:    Unified Method 0.8</a:t>
              </a:r>
            </a:p>
          </p:txBody>
        </p:sp>
        <p:sp>
          <p:nvSpPr>
            <p:cNvPr id="13318" name="Text Box 6"/>
            <p:cNvSpPr txBox="1">
              <a:spLocks noChangeArrowheads="1"/>
            </p:cNvSpPr>
            <p:nvPr/>
          </p:nvSpPr>
          <p:spPr bwMode="auto">
            <a:xfrm>
              <a:off x="1506" y="3285"/>
              <a:ext cx="75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Other methods</a:t>
              </a:r>
            </a:p>
          </p:txBody>
        </p:sp>
        <p:sp>
          <p:nvSpPr>
            <p:cNvPr id="13319" name="Text Box 7"/>
            <p:cNvSpPr txBox="1">
              <a:spLocks noChangeArrowheads="1"/>
            </p:cNvSpPr>
            <p:nvPr/>
          </p:nvSpPr>
          <p:spPr bwMode="auto">
            <a:xfrm>
              <a:off x="2170" y="3592"/>
              <a:ext cx="720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Booch ‘91</a:t>
              </a:r>
            </a:p>
          </p:txBody>
        </p:sp>
        <p:sp>
          <p:nvSpPr>
            <p:cNvPr id="13320" name="Text Box 8"/>
            <p:cNvSpPr txBox="1">
              <a:spLocks noChangeArrowheads="1"/>
            </p:cNvSpPr>
            <p:nvPr/>
          </p:nvSpPr>
          <p:spPr bwMode="auto">
            <a:xfrm>
              <a:off x="2562" y="3169"/>
              <a:ext cx="541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Booch ‘93</a:t>
              </a:r>
            </a:p>
          </p:txBody>
        </p:sp>
        <p:sp>
          <p:nvSpPr>
            <p:cNvPr id="13321" name="Text Box 9"/>
            <p:cNvSpPr txBox="1">
              <a:spLocks noChangeArrowheads="1"/>
            </p:cNvSpPr>
            <p:nvPr/>
          </p:nvSpPr>
          <p:spPr bwMode="auto">
            <a:xfrm>
              <a:off x="3612" y="3132"/>
              <a:ext cx="4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OMT - 2</a:t>
              </a:r>
            </a:p>
          </p:txBody>
        </p:sp>
        <p:sp>
          <p:nvSpPr>
            <p:cNvPr id="13322" name="Line 10"/>
            <p:cNvSpPr>
              <a:spLocks noChangeShapeType="1"/>
            </p:cNvSpPr>
            <p:nvPr/>
          </p:nvSpPr>
          <p:spPr bwMode="auto">
            <a:xfrm flipV="1">
              <a:off x="1836" y="2748"/>
              <a:ext cx="816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3" name="Line 11"/>
            <p:cNvSpPr>
              <a:spLocks noChangeShapeType="1"/>
            </p:cNvSpPr>
            <p:nvPr/>
          </p:nvSpPr>
          <p:spPr bwMode="auto">
            <a:xfrm flipV="1">
              <a:off x="2412" y="3324"/>
              <a:ext cx="258" cy="2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324" name="Line 12"/>
            <p:cNvSpPr>
              <a:spLocks noChangeShapeType="1"/>
            </p:cNvSpPr>
            <p:nvPr/>
          </p:nvSpPr>
          <p:spPr bwMode="auto">
            <a:xfrm flipV="1">
              <a:off x="2796" y="2796"/>
              <a:ext cx="16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325" name="Line 13"/>
            <p:cNvSpPr>
              <a:spLocks noChangeShapeType="1"/>
            </p:cNvSpPr>
            <p:nvPr/>
          </p:nvSpPr>
          <p:spPr bwMode="auto">
            <a:xfrm flipH="1" flipV="1">
              <a:off x="3832" y="3316"/>
              <a:ext cx="3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326" name="Line 14"/>
            <p:cNvSpPr>
              <a:spLocks noChangeShapeType="1"/>
            </p:cNvSpPr>
            <p:nvPr/>
          </p:nvSpPr>
          <p:spPr bwMode="auto">
            <a:xfrm flipH="1" flipV="1">
              <a:off x="3228" y="2796"/>
              <a:ext cx="324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327" name="Rectangle 15"/>
            <p:cNvSpPr>
              <a:spLocks noChangeArrowheads="1"/>
            </p:cNvSpPr>
            <p:nvPr/>
          </p:nvSpPr>
          <p:spPr bwMode="auto">
            <a:xfrm>
              <a:off x="3948" y="3660"/>
              <a:ext cx="4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200">
                  <a:latin typeface="Arial" panose="020B0604020202020204" pitchFamily="34" charset="0"/>
                  <a:ea typeface="宋体" panose="02010600030101010101" pitchFamily="2" charset="-122"/>
                </a:rPr>
                <a:t>OMT - 1</a:t>
              </a:r>
            </a:p>
          </p:txBody>
        </p:sp>
        <p:sp>
          <p:nvSpPr>
            <p:cNvPr id="13328" name="Text Box 16"/>
            <p:cNvSpPr txBox="1">
              <a:spLocks noChangeArrowheads="1"/>
            </p:cNvSpPr>
            <p:nvPr/>
          </p:nvSpPr>
          <p:spPr bwMode="auto">
            <a:xfrm>
              <a:off x="2112" y="1152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400">
                  <a:latin typeface="Times New Roman" panose="02020603050405020304" pitchFamily="18" charset="0"/>
                  <a:ea typeface="宋体" panose="02010600030101010101" pitchFamily="2" charset="-122"/>
                </a:rPr>
                <a:t>Year  Version </a:t>
              </a:r>
            </a:p>
          </p:txBody>
        </p:sp>
        <p:sp>
          <p:nvSpPr>
            <p:cNvPr id="13329" name="Text Box 17"/>
            <p:cNvSpPr txBox="1">
              <a:spLocks noChangeArrowheads="1"/>
            </p:cNvSpPr>
            <p:nvPr/>
          </p:nvSpPr>
          <p:spPr bwMode="auto">
            <a:xfrm>
              <a:off x="2160" y="1408"/>
              <a:ext cx="1536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2003:    UML 2.0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2001:    UML 1.4</a:t>
              </a:r>
            </a:p>
            <a:p>
              <a:pPr>
                <a:spcBef>
                  <a:spcPct val="50000"/>
                </a:spcBef>
              </a:pPr>
              <a:r>
                <a:rPr lang="en-US" altLang="zh-CN" sz="1600" dirty="0">
                  <a:latin typeface="Arial" panose="020B0604020202020204" pitchFamily="34" charset="0"/>
                  <a:ea typeface="宋体" panose="02010600030101010101" pitchFamily="2" charset="-122"/>
                </a:rPr>
                <a:t>1999:    UML 1.3</a:t>
              </a:r>
            </a:p>
          </p:txBody>
        </p:sp>
        <p:sp>
          <p:nvSpPr>
            <p:cNvPr id="13330" name="Line 18"/>
            <p:cNvSpPr>
              <a:spLocks noChangeShapeType="1"/>
            </p:cNvSpPr>
            <p:nvPr/>
          </p:nvSpPr>
          <p:spPr bwMode="auto">
            <a:xfrm flipV="1">
              <a:off x="1344" y="1440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6123252" y="2534192"/>
            <a:ext cx="2746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Latest: UML 2.5.1 (2017)</a:t>
            </a:r>
            <a:endParaRPr lang="en-US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How to use UML diagrams to design software system?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latin typeface="Arial" panose="020B0604020202020204" pitchFamily="34" charset="0"/>
                <a:ea typeface="宋体" panose="02010600030101010101" pitchFamily="2" charset="-122"/>
              </a:rPr>
              <a:t>Types of UML Diagrams:</a:t>
            </a:r>
          </a:p>
          <a:p>
            <a:pPr marL="398463" indent="-90488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Use Case Diagram</a:t>
            </a:r>
          </a:p>
          <a:p>
            <a:pPr marL="398463" indent="-90488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Class Diagram</a:t>
            </a:r>
          </a:p>
          <a:p>
            <a:pPr marL="398463" indent="-90488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Sequence Diagram</a:t>
            </a:r>
          </a:p>
          <a:p>
            <a:pPr marL="398463" indent="-90488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Collaboration Diagram</a:t>
            </a:r>
          </a:p>
          <a:p>
            <a:pPr marL="398463" indent="-90488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State Diagram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This is only a subset of diagrams … but are most widely used</a:t>
            </a:r>
          </a:p>
          <a:p>
            <a:pPr>
              <a:buFont typeface="Wingdings" panose="05000000000000000000" pitchFamily="2" charset="2"/>
              <a:buChar char="Ø"/>
            </a:pPr>
            <a:endParaRPr lang="zh-CN" altLang="en-US" sz="20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Use-Case Diagrams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7338" indent="-2286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 use-case diagram is a set of use cases</a:t>
            </a:r>
          </a:p>
          <a:p>
            <a:pPr marL="287338" indent="-2286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A use case is a model of the interaction between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  <a:p>
            <a:pPr marL="515938" indent="-287338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External users of a software product (actors) and </a:t>
            </a:r>
          </a:p>
          <a:p>
            <a:pPr marL="515938" indent="-287338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The software product itself</a:t>
            </a:r>
          </a:p>
          <a:p>
            <a:pPr marL="515938" indent="-287338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ea typeface="宋体" panose="02010600030101010101" pitchFamily="2" charset="-122"/>
              </a:rPr>
              <a:t>More precisely, an actor is a user playing a specific </a:t>
            </a:r>
            <a:r>
              <a:rPr lang="en-US" altLang="zh-CN" sz="1600" dirty="0" smtClean="0">
                <a:latin typeface="Arial" panose="020B0604020202020204" pitchFamily="34" charset="0"/>
                <a:ea typeface="宋体" panose="02010600030101010101" pitchFamily="2" charset="-122"/>
              </a:rPr>
              <a:t>role</a:t>
            </a:r>
            <a:endParaRPr lang="en-US" altLang="zh-CN" sz="160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marL="287338" indent="-2286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describing a set of user </a:t>
            </a:r>
            <a:r>
              <a:rPr lang="en-US" altLang="zh-CN" sz="2400" b="1" dirty="0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scenarios</a:t>
            </a:r>
          </a:p>
          <a:p>
            <a:pPr marL="287338" indent="-2286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capturing user requirements</a:t>
            </a:r>
          </a:p>
          <a:p>
            <a:pPr marL="287338" indent="-228600"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accent3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contract</a:t>
            </a:r>
            <a:r>
              <a:rPr lang="en-US" altLang="zh-CN" sz="2400" dirty="0">
                <a:latin typeface="Arial" panose="020B0604020202020204" pitchFamily="34" charset="0"/>
                <a:ea typeface="宋体" panose="02010600030101010101" pitchFamily="2" charset="-122"/>
              </a:rPr>
              <a:t> between end user and software developers</a:t>
            </a:r>
          </a:p>
          <a:p>
            <a:endParaRPr lang="en-US" altLang="zh-CN" sz="24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anose="02010600030101010101" pitchFamily="2" charset="-122"/>
              </a:rPr>
              <a:t>Use-Case Diagrams</a:t>
            </a: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3200400" y="2514600"/>
            <a:ext cx="2438400" cy="3846513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0" name="Rectangle 4"/>
          <p:cNvSpPr>
            <a:spLocks noChangeArrowheads="1"/>
          </p:cNvSpPr>
          <p:nvPr/>
        </p:nvSpPr>
        <p:spPr bwMode="auto">
          <a:xfrm>
            <a:off x="3962400" y="2743200"/>
            <a:ext cx="10668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Library System</a:t>
            </a:r>
            <a:endParaRPr lang="en-US" altLang="zh-CN" sz="100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0661" name="Oval 5"/>
          <p:cNvSpPr>
            <a:spLocks noChangeArrowheads="1"/>
          </p:cNvSpPr>
          <p:nvPr/>
        </p:nvSpPr>
        <p:spPr bwMode="auto">
          <a:xfrm>
            <a:off x="3838575" y="3530600"/>
            <a:ext cx="923925" cy="4318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4164013" y="3687763"/>
            <a:ext cx="40163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Borrow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3" name="Oval 7"/>
          <p:cNvSpPr>
            <a:spLocks noChangeArrowheads="1"/>
          </p:cNvSpPr>
          <p:nvPr/>
        </p:nvSpPr>
        <p:spPr bwMode="auto">
          <a:xfrm>
            <a:off x="3838575" y="4137025"/>
            <a:ext cx="923925" cy="5111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4" name="Rectangle 8"/>
          <p:cNvSpPr>
            <a:spLocks noChangeArrowheads="1"/>
          </p:cNvSpPr>
          <p:nvPr/>
        </p:nvSpPr>
        <p:spPr bwMode="auto">
          <a:xfrm>
            <a:off x="3962400" y="4373563"/>
            <a:ext cx="600075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Order Title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5" name="Oval 9"/>
          <p:cNvSpPr>
            <a:spLocks noChangeArrowheads="1"/>
          </p:cNvSpPr>
          <p:nvPr/>
        </p:nvSpPr>
        <p:spPr bwMode="auto">
          <a:xfrm>
            <a:off x="3657600" y="4886325"/>
            <a:ext cx="1371600" cy="5238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66" name="Rectangle 10"/>
          <p:cNvSpPr>
            <a:spLocks noChangeArrowheads="1"/>
          </p:cNvSpPr>
          <p:nvPr/>
        </p:nvSpPr>
        <p:spPr bwMode="auto">
          <a:xfrm>
            <a:off x="3971925" y="5059363"/>
            <a:ext cx="92075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0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Fine Remittance</a:t>
            </a:r>
            <a:endParaRPr lang="en-US" altLang="zh-CN" sz="10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67" name="Line 11"/>
          <p:cNvSpPr>
            <a:spLocks noChangeShapeType="1"/>
          </p:cNvSpPr>
          <p:nvPr/>
        </p:nvSpPr>
        <p:spPr bwMode="auto">
          <a:xfrm>
            <a:off x="2316561" y="3521605"/>
            <a:ext cx="1484312" cy="177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8" name="Line 12"/>
          <p:cNvSpPr>
            <a:spLocks noChangeShapeType="1"/>
          </p:cNvSpPr>
          <p:nvPr/>
        </p:nvSpPr>
        <p:spPr bwMode="auto">
          <a:xfrm>
            <a:off x="2231232" y="3746500"/>
            <a:ext cx="1484313" cy="1247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69" name="Line 13"/>
          <p:cNvSpPr>
            <a:spLocks noChangeShapeType="1"/>
          </p:cNvSpPr>
          <p:nvPr/>
        </p:nvSpPr>
        <p:spPr bwMode="auto">
          <a:xfrm flipH="1">
            <a:off x="4741862" y="3342482"/>
            <a:ext cx="1331913" cy="9636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0" name="Line 14"/>
          <p:cNvSpPr>
            <a:spLocks noChangeShapeType="1"/>
          </p:cNvSpPr>
          <p:nvPr/>
        </p:nvSpPr>
        <p:spPr bwMode="auto">
          <a:xfrm flipH="1">
            <a:off x="5016500" y="3472127"/>
            <a:ext cx="1047750" cy="158564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1" name="Line 15"/>
          <p:cNvSpPr>
            <a:spLocks noChangeShapeType="1"/>
          </p:cNvSpPr>
          <p:nvPr/>
        </p:nvSpPr>
        <p:spPr bwMode="auto">
          <a:xfrm flipV="1">
            <a:off x="4791075" y="3298825"/>
            <a:ext cx="12176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2" name="Line 16"/>
          <p:cNvSpPr>
            <a:spLocks noChangeShapeType="1"/>
          </p:cNvSpPr>
          <p:nvPr/>
        </p:nvSpPr>
        <p:spPr bwMode="auto">
          <a:xfrm>
            <a:off x="4768320" y="4403148"/>
            <a:ext cx="1370013" cy="3921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3" name="Line 17"/>
          <p:cNvSpPr>
            <a:spLocks noChangeShapeType="1"/>
          </p:cNvSpPr>
          <p:nvPr/>
        </p:nvSpPr>
        <p:spPr bwMode="auto">
          <a:xfrm flipV="1">
            <a:off x="5067036" y="4873842"/>
            <a:ext cx="1027113" cy="3206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4" name="Line 18"/>
          <p:cNvSpPr>
            <a:spLocks noChangeShapeType="1"/>
          </p:cNvSpPr>
          <p:nvPr/>
        </p:nvSpPr>
        <p:spPr bwMode="auto">
          <a:xfrm>
            <a:off x="1914525" y="32162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>
            <a:off x="1806575" y="33083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6" name="Line 20"/>
          <p:cNvSpPr>
            <a:spLocks noChangeShapeType="1"/>
          </p:cNvSpPr>
          <p:nvPr/>
        </p:nvSpPr>
        <p:spPr bwMode="auto">
          <a:xfrm flipH="1">
            <a:off x="1806575" y="35179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7" name="Line 21"/>
          <p:cNvSpPr>
            <a:spLocks noChangeShapeType="1"/>
          </p:cNvSpPr>
          <p:nvPr/>
        </p:nvSpPr>
        <p:spPr bwMode="auto">
          <a:xfrm>
            <a:off x="1914525" y="35179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78" name="Oval 22"/>
          <p:cNvSpPr>
            <a:spLocks noChangeArrowheads="1"/>
          </p:cNvSpPr>
          <p:nvPr/>
        </p:nvSpPr>
        <p:spPr bwMode="auto">
          <a:xfrm>
            <a:off x="1855788" y="2971800"/>
            <a:ext cx="107950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79" name="Rectangle 23"/>
          <p:cNvSpPr>
            <a:spLocks noChangeArrowheads="1"/>
          </p:cNvSpPr>
          <p:nvPr/>
        </p:nvSpPr>
        <p:spPr bwMode="auto">
          <a:xfrm>
            <a:off x="1776413" y="3870325"/>
            <a:ext cx="358775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Client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0" name="Line 24"/>
          <p:cNvSpPr>
            <a:spLocks noChangeShapeType="1"/>
          </p:cNvSpPr>
          <p:nvPr/>
        </p:nvSpPr>
        <p:spPr bwMode="auto">
          <a:xfrm>
            <a:off x="6391275" y="30511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1" name="Line 25"/>
          <p:cNvSpPr>
            <a:spLocks noChangeShapeType="1"/>
          </p:cNvSpPr>
          <p:nvPr/>
        </p:nvSpPr>
        <p:spPr bwMode="auto">
          <a:xfrm>
            <a:off x="6283325" y="31432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2" name="Line 26"/>
          <p:cNvSpPr>
            <a:spLocks noChangeShapeType="1"/>
          </p:cNvSpPr>
          <p:nvPr/>
        </p:nvSpPr>
        <p:spPr bwMode="auto">
          <a:xfrm flipH="1">
            <a:off x="6283325" y="33528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3" name="Line 27"/>
          <p:cNvSpPr>
            <a:spLocks noChangeShapeType="1"/>
          </p:cNvSpPr>
          <p:nvPr/>
        </p:nvSpPr>
        <p:spPr bwMode="auto">
          <a:xfrm>
            <a:off x="6391275" y="33528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4" name="Oval 28"/>
          <p:cNvSpPr>
            <a:spLocks noChangeArrowheads="1"/>
          </p:cNvSpPr>
          <p:nvPr/>
        </p:nvSpPr>
        <p:spPr bwMode="auto">
          <a:xfrm>
            <a:off x="6324600" y="2803525"/>
            <a:ext cx="134937" cy="244475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85" name="Rectangle 29"/>
          <p:cNvSpPr>
            <a:spLocks noChangeArrowheads="1"/>
          </p:cNvSpPr>
          <p:nvPr/>
        </p:nvSpPr>
        <p:spPr bwMode="auto">
          <a:xfrm>
            <a:off x="6149975" y="3705225"/>
            <a:ext cx="6223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Employee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86" name="Line 30"/>
          <p:cNvSpPr>
            <a:spLocks noChangeShapeType="1"/>
          </p:cNvSpPr>
          <p:nvPr/>
        </p:nvSpPr>
        <p:spPr bwMode="auto">
          <a:xfrm>
            <a:off x="6391275" y="4803775"/>
            <a:ext cx="1588" cy="3016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7" name="Line 31"/>
          <p:cNvSpPr>
            <a:spLocks noChangeShapeType="1"/>
          </p:cNvSpPr>
          <p:nvPr/>
        </p:nvSpPr>
        <p:spPr bwMode="auto">
          <a:xfrm>
            <a:off x="6283325" y="4895850"/>
            <a:ext cx="215900" cy="15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8" name="Line 32"/>
          <p:cNvSpPr>
            <a:spLocks noChangeShapeType="1"/>
          </p:cNvSpPr>
          <p:nvPr/>
        </p:nvSpPr>
        <p:spPr bwMode="auto">
          <a:xfrm flipH="1">
            <a:off x="6283325" y="51054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89" name="Line 33"/>
          <p:cNvSpPr>
            <a:spLocks noChangeShapeType="1"/>
          </p:cNvSpPr>
          <p:nvPr/>
        </p:nvSpPr>
        <p:spPr bwMode="auto">
          <a:xfrm>
            <a:off x="6391275" y="5105400"/>
            <a:ext cx="107950" cy="242888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0690" name="Oval 34"/>
          <p:cNvSpPr>
            <a:spLocks noChangeArrowheads="1"/>
          </p:cNvSpPr>
          <p:nvPr/>
        </p:nvSpPr>
        <p:spPr bwMode="auto">
          <a:xfrm>
            <a:off x="6315075" y="4559300"/>
            <a:ext cx="152400" cy="2413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0691" name="Rectangle 35"/>
          <p:cNvSpPr>
            <a:spLocks noChangeArrowheads="1"/>
          </p:cNvSpPr>
          <p:nvPr/>
        </p:nvSpPr>
        <p:spPr bwMode="auto">
          <a:xfrm>
            <a:off x="6103938" y="5457825"/>
            <a:ext cx="668337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1100">
                <a:solidFill>
                  <a:srgbClr val="0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Supervisor</a:t>
            </a: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92" name="Rectangle 36"/>
          <p:cNvSpPr>
            <a:spLocks noChangeArrowheads="1"/>
          </p:cNvSpPr>
          <p:nvPr/>
        </p:nvSpPr>
        <p:spPr bwMode="auto">
          <a:xfrm>
            <a:off x="1905000" y="2219325"/>
            <a:ext cx="10525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1600" i="1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Boundary</a:t>
            </a:r>
          </a:p>
        </p:txBody>
      </p:sp>
      <p:sp>
        <p:nvSpPr>
          <p:cNvPr id="70693" name="Line 37"/>
          <p:cNvSpPr>
            <a:spLocks noChangeShapeType="1"/>
          </p:cNvSpPr>
          <p:nvPr/>
        </p:nvSpPr>
        <p:spPr bwMode="auto">
          <a:xfrm>
            <a:off x="2895600" y="2524125"/>
            <a:ext cx="228600" cy="762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4" name="Rectangle 38"/>
          <p:cNvSpPr>
            <a:spLocks noChangeArrowheads="1"/>
          </p:cNvSpPr>
          <p:nvPr/>
        </p:nvSpPr>
        <p:spPr bwMode="auto">
          <a:xfrm>
            <a:off x="838200" y="2524125"/>
            <a:ext cx="990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1600" i="1" dirty="0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Actor</a:t>
            </a:r>
          </a:p>
        </p:txBody>
      </p:sp>
      <p:sp>
        <p:nvSpPr>
          <p:cNvPr id="70695" name="Line 39"/>
          <p:cNvSpPr>
            <a:spLocks noChangeShapeType="1"/>
          </p:cNvSpPr>
          <p:nvPr/>
        </p:nvSpPr>
        <p:spPr bwMode="auto">
          <a:xfrm>
            <a:off x="1371600" y="2828925"/>
            <a:ext cx="304800" cy="1524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6" name="Line 40"/>
          <p:cNvSpPr>
            <a:spLocks noChangeShapeType="1"/>
          </p:cNvSpPr>
          <p:nvPr/>
        </p:nvSpPr>
        <p:spPr bwMode="auto">
          <a:xfrm flipH="1">
            <a:off x="4572000" y="2447925"/>
            <a:ext cx="2133600" cy="1066800"/>
          </a:xfrm>
          <a:prstGeom prst="line">
            <a:avLst/>
          </a:prstGeom>
          <a:noFill/>
          <a:ln w="9525">
            <a:solidFill>
              <a:srgbClr val="FF66CC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/>
          </a:p>
        </p:txBody>
      </p:sp>
      <p:sp>
        <p:nvSpPr>
          <p:cNvPr id="70697" name="Rectangle 41"/>
          <p:cNvSpPr>
            <a:spLocks noChangeArrowheads="1"/>
          </p:cNvSpPr>
          <p:nvPr/>
        </p:nvSpPr>
        <p:spPr bwMode="auto">
          <a:xfrm>
            <a:off x="6781800" y="2057400"/>
            <a:ext cx="13716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1600" i="1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/>
            </a:r>
            <a:br>
              <a:rPr lang="zh-CN" altLang="en-US" sz="1600" i="1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br>
            <a:r>
              <a:rPr lang="en-US" altLang="zh-CN" sz="1600" i="1">
                <a:solidFill>
                  <a:srgbClr val="FF66CC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Use Case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TM02900720[[fn=Integral]]</Template>
  <TotalTime>1120</TotalTime>
  <Words>1889</Words>
  <Application>Microsoft Office PowerPoint</Application>
  <PresentationFormat>On-screen Show (4:3)</PresentationFormat>
  <Paragraphs>429</Paragraphs>
  <Slides>38</Slides>
  <Notes>38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宋体</vt:lpstr>
      <vt:lpstr>Arial</vt:lpstr>
      <vt:lpstr>Arial Black</vt:lpstr>
      <vt:lpstr>华文仿宋</vt:lpstr>
      <vt:lpstr>Tahoma</vt:lpstr>
      <vt:lpstr>Times New Roman</vt:lpstr>
      <vt:lpstr>Tw Cen MT</vt:lpstr>
      <vt:lpstr>Tw Cen MT Condensed</vt:lpstr>
      <vt:lpstr>Verdana</vt:lpstr>
      <vt:lpstr>Wingdings</vt:lpstr>
      <vt:lpstr>Wingdings 3</vt:lpstr>
      <vt:lpstr>Integral</vt:lpstr>
      <vt:lpstr>Bitmap Image</vt:lpstr>
      <vt:lpstr>   UML </vt:lpstr>
      <vt:lpstr>Outline</vt:lpstr>
      <vt:lpstr>What is UML and Why we use UML?</vt:lpstr>
      <vt:lpstr>What is UML and Why we use UML?</vt:lpstr>
      <vt:lpstr>What is UML and Why we use UML?</vt:lpstr>
      <vt:lpstr>What is UML and Why we use UML?</vt:lpstr>
      <vt:lpstr>How to use UML diagrams to design software system?</vt:lpstr>
      <vt:lpstr>Use-Case Diagrams</vt:lpstr>
      <vt:lpstr>Use-Case Diagrams</vt:lpstr>
      <vt:lpstr>Use-Case Diagrams</vt:lpstr>
      <vt:lpstr>Use-Case Diagrams</vt:lpstr>
      <vt:lpstr>Use-Case Diagrams</vt:lpstr>
      <vt:lpstr>Use-Case Diagrams</vt:lpstr>
      <vt:lpstr>Use-Case Diagrams</vt:lpstr>
      <vt:lpstr>Class diagram</vt:lpstr>
      <vt:lpstr>Class diagram</vt:lpstr>
      <vt:lpstr>Class diagram</vt:lpstr>
      <vt:lpstr>OO Relationships</vt:lpstr>
      <vt:lpstr>PowerPoint Presentation</vt:lpstr>
      <vt:lpstr>PowerPoint Presentation</vt:lpstr>
      <vt:lpstr>Association: Multiplicity and Roles</vt:lpstr>
      <vt:lpstr>Class diagram</vt:lpstr>
      <vt:lpstr>Association: Model to Implementation</vt:lpstr>
      <vt:lpstr>PowerPoint Presentation</vt:lpstr>
      <vt:lpstr>OO Relationships: Aggregation</vt:lpstr>
      <vt:lpstr> Aggregation vs. Composition</vt:lpstr>
      <vt:lpstr>Good Practice: CRC Card</vt:lpstr>
      <vt:lpstr>Interaction Diagrams</vt:lpstr>
      <vt:lpstr>Sequence Diagram(make a phone call)</vt:lpstr>
      <vt:lpstr>Sequence Diagram:Object interaction</vt:lpstr>
      <vt:lpstr>Sequence Diagrams – Object Life Spans</vt:lpstr>
      <vt:lpstr> Sequence Diagram</vt:lpstr>
      <vt:lpstr>  Interaction Diagrams: Collaboration diagrams</vt:lpstr>
      <vt:lpstr>   State Diagrams (Billing Example)</vt:lpstr>
      <vt:lpstr>State Diagrams (Traffic light example)</vt:lpstr>
      <vt:lpstr>What UML Modeling tools we use today?</vt:lpstr>
      <vt:lpstr>Conclusion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Khaled</dc:creator>
  <cp:lastModifiedBy>A Kabir</cp:lastModifiedBy>
  <cp:revision>46</cp:revision>
  <dcterms:created xsi:type="dcterms:W3CDTF">1601-01-01T00:00:00Z</dcterms:created>
  <dcterms:modified xsi:type="dcterms:W3CDTF">2025-01-01T10:07:34Z</dcterms:modified>
</cp:coreProperties>
</file>