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82" r:id="rId4"/>
    <p:sldId id="257" r:id="rId5"/>
    <p:sldId id="258" r:id="rId6"/>
    <p:sldId id="259" r:id="rId7"/>
    <p:sldId id="260" r:id="rId8"/>
    <p:sldId id="261" r:id="rId9"/>
    <p:sldId id="263" r:id="rId10"/>
    <p:sldId id="262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4" r:id="rId20"/>
    <p:sldId id="275" r:id="rId21"/>
    <p:sldId id="276" r:id="rId22"/>
    <p:sldId id="277" r:id="rId23"/>
    <p:sldId id="271" r:id="rId24"/>
    <p:sldId id="273" r:id="rId25"/>
    <p:sldId id="278" r:id="rId26"/>
    <p:sldId id="279" r:id="rId27"/>
    <p:sldId id="28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5" autoAdjust="0"/>
    <p:restoredTop sz="94660"/>
  </p:normalViewPr>
  <p:slideViewPr>
    <p:cSldViewPr snapToGrid="0">
      <p:cViewPr varScale="1">
        <p:scale>
          <a:sx n="85" d="100"/>
          <a:sy n="85" d="100"/>
        </p:scale>
        <p:origin x="48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DE7DD-63FA-48A2-9A21-D493C600D8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027CF7-0DBA-4C86-82F8-F71D80668F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D34CBD-FA1D-40F3-B446-1DD45E0D2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78077F-F61D-4942-9B73-5C3BD0CE3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714DD-1C20-4B64-A608-DD625FF56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692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454FE4-B161-48C9-88FF-52AB83B3A4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057C7-6219-4D9D-A133-81680142EB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7B05C7-C4BA-4682-BA8A-936E30CE5B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29A566-F04A-40C7-B1EE-1E810517C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17A0A-F591-466A-B2D7-9BD652B15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887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AFECEC-52F9-4678-8294-9ED930A2F1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F167BB-160B-488B-8881-D1688FE814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2C9E1-86EA-4FA2-99B6-A217FA86C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476A69-DD16-443F-B0AD-FC7A8D8B0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D78EDE-D3AC-48F4-9C28-D2D26693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912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880B-C795-4B7D-8558-73DFE298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62847-3B8E-4207-A0F1-B87271BF9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CFD1A2-8AC7-414E-8F41-01ACD7FD1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4D2C94-19A6-45E1-A74F-50991E555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C07E3-54E3-4F2F-8E66-1127617FB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291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7E51DE-F1A6-4356-BC4F-03B97ABFBA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940527-5A7C-4911-8BE6-50FD2E0A8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3635BA-10D6-4A41-8833-D840A09A46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9AED04-F040-447B-98E0-9C780241BD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D99F4-AB9A-4BD3-A4F4-146E509C8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4775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4D3151-0137-4029-BF0C-59F3B8C4C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A2C2F8-4334-4CA0-919D-0445840009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B476FF-FE87-4E89-AEA8-5F73A34B8A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5CB7C5-81BB-41EB-B92A-E30F69CE4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52ED44-5AF8-40EE-AC0D-4489766F9B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EA7F93-1CE2-4F98-88D9-FAA2D6808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04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62EA1-68B5-409E-AE44-AF0A2F816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BC7024-8246-4E3C-ACB5-9D0492623F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20FECA-9D45-4F73-A0F4-B61A547865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318A8C-4333-4B06-BB68-F64B263634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C08A1-7FD4-45DE-9075-24EB4F96B2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8CFFD4-96F1-4859-8CC7-79D2F6968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1846B9-B7A6-4D5A-83D1-54C35ACC3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63A4EA-DC1A-47B1-A4A9-BB8041AD38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066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96763-97DC-43F7-B453-06A86E412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F8662A-80D0-4016-A9F5-FEFE7D2BE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25EC14-00AA-4A5C-BB1C-C7292943C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379537-10EC-4345-8835-8CA2644AC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4416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217F4A-EFFF-4C4A-AD5F-C9BD59AEE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1BD0F0-2C63-4D74-A01D-B3163F0F7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74FAC-EF9D-46D0-AC86-15D9D04B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36366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48F089-C3C4-403B-ADA8-7193931D1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C3EA0-FC9F-41DD-80B1-90A0E3A1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632689-63EF-442B-B088-C0BB19DDC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C87EC8-C953-4F3B-8B7B-AEDFD6459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64A19E-1B91-4329-B843-3C13E26391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F5C2A-D64E-4794-82B9-C7B1703E5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40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62E3A-9EF4-4947-A8E4-4E7AE24BCF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2471AB-AD6D-40FD-B072-A48D057D4E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5D833C-6C35-464A-A6B9-184A4E0E9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F22591-72CF-4289-84F9-166BD600A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379FA0-49B2-4E89-A3C3-E66AED2B6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F740F-27D6-4CF7-9B93-9057295A8A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470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9487C2-53BA-48F6-BE4D-3879AB84A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0176B-5704-42A6-BC68-C86A996AA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7BF9AA-DE9B-4256-92C9-B9B05C1552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241B30-AC24-4FDF-8042-F69D79F1295F}" type="datetimeFigureOut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5B8434-E1E4-4400-A032-ECB5D1561E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442F34-70BC-4346-8C14-98D92EDEF9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41F615-09CE-4642-90C2-604269FAF1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6033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7314D1B-6933-4617-9FED-FF4BEFA2FAB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Prof. Joarder Ph.D.</a:t>
            </a:r>
          </a:p>
          <a:p>
            <a:r>
              <a:rPr lang="en-US" dirty="0"/>
              <a:t>Institute of Information Technology (IIT)</a:t>
            </a:r>
          </a:p>
          <a:p>
            <a:r>
              <a:rPr lang="en-US" dirty="0"/>
              <a:t>University of Dhaka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B3FD29-567B-4EA9-8AA8-2ED83447F48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1194969" y="1315890"/>
            <a:ext cx="9660017" cy="20005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00000"/>
              </a:lnSpc>
              <a:spcAft>
                <a:spcPct val="0"/>
              </a:spcAft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Form of Divide-and-Conquer </a:t>
            </a:r>
            <a:b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Recurrence</a:t>
            </a:r>
            <a:b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93773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Step 2: First Expansion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Substitute once: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8B92F5-C4DE-41D7-98B2-91F68932F5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3263" y="2893011"/>
            <a:ext cx="9573961" cy="2972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4148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Step 3: Second Expansion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D49D3-9A94-425B-81AE-295DCF9EB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2288032"/>
            <a:ext cx="9144000" cy="450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8853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Step 4: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Pattern After k Expansions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8A9818-1FDD-4702-9FA3-4027CD086A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1943" y="2404919"/>
            <a:ext cx="8973802" cy="204816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4252A8E-76EA-4ADA-8B14-790A6D98886F}"/>
              </a:ext>
            </a:extLst>
          </p:cNvPr>
          <p:cNvSpPr txBox="1"/>
          <p:nvPr/>
        </p:nvSpPr>
        <p:spPr>
          <a:xfrm>
            <a:off x="1501943" y="4586284"/>
            <a:ext cx="214674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Last one was 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D3456E-A717-42C0-9A58-546B2BE5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8509" y="5073298"/>
            <a:ext cx="6763694" cy="971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9524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Step 5: Find When Recursion Stops (Base Case)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Recursion stops when: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 ⇒ n=b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 k=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6: Substitute Base Case</a:t>
            </a:r>
          </a:p>
          <a:p>
            <a:pPr marL="0" indent="0">
              <a:buNone/>
            </a:pP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base case T(1), assume T(1)=Θ(1)</a:t>
            </a:r>
          </a:p>
          <a:p>
            <a:pPr marL="0" indent="0">
              <a:buNone/>
            </a:pPr>
            <a:r>
              <a:rPr lang="fr-FR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Thus</a:t>
            </a:r>
            <a:r>
              <a:rPr lang="fr-F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⇒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7B9C23-6668-4D0B-830E-583BBDA7C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6572" y="4948321"/>
            <a:ext cx="5039428" cy="11336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3673330-3AD1-46DF-B046-E22368E414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983" y="4865687"/>
            <a:ext cx="4167973" cy="121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74591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properties of logarithms: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Thus: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44BB213-5760-421E-A5B5-FBAC380EB5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4534" y="1854818"/>
            <a:ext cx="2314898" cy="79068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A76847-75D6-4195-8477-D00C936EDD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8683" y="3446619"/>
            <a:ext cx="4620270" cy="147658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2029A00-DC2E-417E-A948-956AE2E711C8}"/>
              </a:ext>
            </a:extLst>
          </p:cNvPr>
          <p:cNvSpPr txBox="1"/>
          <p:nvPr/>
        </p:nvSpPr>
        <p:spPr>
          <a:xfrm>
            <a:off x="914400" y="5579269"/>
            <a:ext cx="27966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Previous one was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FF8DB80-3329-4A60-B396-4F4628BF1D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7263" y="5234372"/>
            <a:ext cx="4167973" cy="1213014"/>
          </a:xfrm>
          <a:prstGeom prst="rect">
            <a:avLst/>
          </a:prstGeom>
        </p:spPr>
      </p:pic>
      <p:sp>
        <p:nvSpPr>
          <p:cNvPr id="7" name="Arrow: Up 6">
            <a:extLst>
              <a:ext uri="{FF2B5EF4-FFF2-40B4-BE49-F238E27FC236}">
                <a16:creationId xmlns:a16="http://schemas.microsoft.com/office/drawing/2014/main" id="{CBFA8086-F442-4216-BEAE-96C9BB57A54B}"/>
              </a:ext>
            </a:extLst>
          </p:cNvPr>
          <p:cNvSpPr/>
          <p:nvPr/>
        </p:nvSpPr>
        <p:spPr>
          <a:xfrm>
            <a:off x="4382576" y="4393407"/>
            <a:ext cx="1110968" cy="107295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431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3752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7: Final Simplification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Depending on f(n), 3 cases arise (this leads to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Master Theorem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82509E-191C-4B00-A9C9-15134B3760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17627"/>
            <a:ext cx="9548813" cy="2718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838924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53E6B-7E81-4B0A-89EC-A6ED68B91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Master Theorem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49E2A-4518-4AB7-9D2A-EAAEC397E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Master Theorem gives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shortcut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find the time complexity of divide-and-conquer recurrences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without drawing recursion trees or substituting repeatedly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applies to: T(n)=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a.T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(n/b)+f(n)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a≥1	: number of subproblems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b&gt;1	: size of each subproblem is reduced to n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/b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	: cost of dividing and combining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00469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8EB05585-95F2-4968-8E3D-A705BF09E1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18434"/>
            <a:ext cx="10515600" cy="3722742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739D77F-DCD2-4254-AA17-FABB676091B8}"/>
              </a:ext>
            </a:extLst>
          </p:cNvPr>
          <p:cNvSpPr txBox="1">
            <a:spLocks/>
          </p:cNvSpPr>
          <p:nvPr/>
        </p:nvSpPr>
        <p:spPr>
          <a:xfrm>
            <a:off x="990600" y="5175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B045D47-9FF8-42F5-B188-78677DDF6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/>
              <a:t>Master Theorem cases (Simple Table)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3A9C350-D9D4-45B8-9B02-616D40DE58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93503" y="5367268"/>
            <a:ext cx="4620270" cy="1476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99530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36B-88C6-4E0C-A1AA-C08B838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 Guide to Apply Master Theorem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4722BB-1C44-45EB-8F22-48124BB08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506" y="1690687"/>
            <a:ext cx="859287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7609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36B-88C6-4E0C-A1AA-C08B838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 Guide to Apply Master Theorem</a:t>
            </a:r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6D073577-BAAC-4408-8B0E-7CCD9D15E3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23990" y="1631156"/>
            <a:ext cx="10459075" cy="3595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965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A5A30-0CBB-4CC7-9163-6401D7B6FC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3171" y="617080"/>
            <a:ext cx="5503229" cy="61203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#include &lt;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stdio.h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n = 16;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Example value of 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a = 2;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Example value of a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b = 2;  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Example value of b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int result = T(n, a, b);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("T(%d) = %d\n", n, result);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0;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EE69610D-7031-45C3-99B7-9295E68D7529}"/>
              </a:ext>
            </a:extLst>
          </p:cNvPr>
          <p:cNvSpPr txBox="1">
            <a:spLocks/>
          </p:cNvSpPr>
          <p:nvPr/>
        </p:nvSpPr>
        <p:spPr>
          <a:xfrm>
            <a:off x="6316653" y="618011"/>
            <a:ext cx="5789330" cy="61203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Function to represent T(n) = a * T(n/b) +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T(int n, int a, int b)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Base case: when n becomes small (like 1 or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 &lt;= 1) {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Recursive case: follow the formula T(n) = a * T(n/b) + 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* T(n / b, a, b) + n;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 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146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9536B-88C6-4E0C-A1AA-C08B83823A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Step-by-Step Guide to Apply Master Theorem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C59A5BB-9E85-4A33-8F61-3D2B8092B7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945" y="1690688"/>
            <a:ext cx="7859222" cy="12860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50D4F9-26EB-4A77-8EE6-3D6183C3D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1945" y="3252521"/>
            <a:ext cx="7154273" cy="1257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2408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C3C109-FAE9-46D5-9139-56DC59D27EC2}"/>
              </a:ext>
            </a:extLst>
          </p:cNvPr>
          <p:cNvSpPr/>
          <p:nvPr/>
        </p:nvSpPr>
        <p:spPr>
          <a:xfrm>
            <a:off x="1147796" y="758309"/>
            <a:ext cx="5741572" cy="267765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understand the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shape of the recursion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Basic 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b=2, a=8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start with size n </a:t>
            </a:r>
          </a:p>
          <a:p>
            <a:endParaRPr lang="en-US" sz="2400" dirty="0"/>
          </a:p>
          <a:p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88D40A-6FDB-4390-A1AA-91B34D81B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5591" y="1481100"/>
            <a:ext cx="6249272" cy="581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0989903-CB1A-4D1E-9E43-763E184BB2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394" y="2339453"/>
            <a:ext cx="3629532" cy="40963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D59CF2-6318-4F11-A50F-055A910F9CFF}"/>
              </a:ext>
            </a:extLst>
          </p:cNvPr>
          <p:cNvSpPr/>
          <p:nvPr/>
        </p:nvSpPr>
        <p:spPr>
          <a:xfrm>
            <a:off x="1147796" y="2856075"/>
            <a:ext cx="841054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divide the problem into a parts, each of size n/b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=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a⋅f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EDBA158-E6D5-4264-BB8F-7EE713060D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56625" y="4004973"/>
            <a:ext cx="4839375" cy="9503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1BD01650-CE5D-4C21-8F24-70A5FE2B6C80}"/>
              </a:ext>
            </a:extLst>
          </p:cNvPr>
          <p:cNvSpPr/>
          <p:nvPr/>
        </p:nvSpPr>
        <p:spPr>
          <a:xfrm>
            <a:off x="1166508" y="4955285"/>
            <a:ext cx="104992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of those a subproblems again splits into a sub-subproblems…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now have a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subproblems of size n/b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again: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0F29440-83EA-4171-B4F2-1612D09008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21325" y="6242474"/>
            <a:ext cx="3848637" cy="562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92023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661FB-E930-4363-923C-C384B2A2C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E10038-1C0E-422F-8080-BF897AAA59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Realization: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Every level of the recursion does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roughly the same amount of work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many levels?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 goes until n becomes 1: n→ n/b → n/b2 →⋯→ 1 ⇒Number of levels=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</a:t>
            </a:r>
            <a:r>
              <a:rPr lang="en-US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​n 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 = Work per Level × Number of Levels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total work: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14B3B4-71AD-4686-88AA-14167109DF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140" y="2736022"/>
            <a:ext cx="943107" cy="48584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AD1C5C-D93B-481D-B342-476642B20F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9413" y="5186331"/>
            <a:ext cx="3400900" cy="45726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285F1-F944-43E1-B3BB-3A54453B7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319" y="5186331"/>
            <a:ext cx="3134162" cy="4096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108326-4AF0-47D6-BBBF-C099FACEFF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93109" y="5867349"/>
            <a:ext cx="299126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8281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32C55228-F601-4414-BAE0-F6197FB742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19866" y="326232"/>
            <a:ext cx="11013680" cy="546734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CD2294A-99FC-437E-A17B-892FD5B3E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93109" y="5867349"/>
            <a:ext cx="2991267" cy="724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453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ABFCF-363E-4E9F-8EB6-2F7E5B8EF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br>
              <a:rPr lang="fr-FR" b="1" dirty="0"/>
            </a:br>
            <a:r>
              <a:rPr lang="fr-FR" b="1" dirty="0"/>
              <a:t>Example 1: Merge Sort</a:t>
            </a:r>
            <a:br>
              <a:rPr lang="fr-FR" b="1" dirty="0"/>
            </a:b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AF5E7-7490-4874-8124-804230E6F7E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fr-F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T(n)=2T(n/2)+n</a:t>
                </a:r>
              </a:p>
              <a:p>
                <a:pPr marL="0" indent="0">
                  <a:buNone/>
                </a:pP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1:</a:t>
                </a:r>
              </a:p>
              <a:p>
                <a:pPr marL="0" indent="0">
                  <a:buNone/>
                </a:pP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a=2, b=2, f(n)=n</a:t>
                </a:r>
              </a:p>
              <a:p>
                <a:pPr marL="0" indent="0">
                  <a:buNone/>
                </a:pP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2: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pt-BR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pt-BR" i="1" baseline="30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n</a:t>
                </a:r>
              </a:p>
              <a:p>
                <a:pPr marL="0" indent="0">
                  <a:buNone/>
                </a:pPr>
                <a:r>
                  <a:rPr lang="pt-BR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3: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Compare f(n)=n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𝑙𝑜𝑔</m:t>
                        </m:r>
                        <m:r>
                          <a:rPr lang="en-US" b="0" i="1" baseline="-2500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 </a:t>
                </a:r>
                <a:r>
                  <a:rPr lang="pt-BR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→ </a:t>
                </a: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they are equal</a:t>
                </a:r>
              </a:p>
              <a:p>
                <a:pPr marL="0" indent="0">
                  <a:buNone/>
                </a:pPr>
                <a:r>
                  <a:rPr lang="en-U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Step 4:</a:t>
                </a:r>
              </a:p>
              <a:p>
                <a:pPr marL="0" indent="0">
                  <a:buNone/>
                </a:pP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is Case 2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Final Answer: T(n)=Ɵ(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 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log </a:t>
                </a:r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 </a:t>
                </a:r>
                <a:endParaRPr lang="en-US" sz="36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pt-BR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DAF5E7-7490-4874-8124-804230E6F7E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3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04823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D3282-FB85-4EA0-A61C-D55FEE0B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Binary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2116AA-36D8-4D00-B2EC-4854346F14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T(n)=T(n/2)+n</a:t>
            </a: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:	a=1,b=2, f(n)=n</a:t>
            </a: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 f(n)=1 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Case 2 again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Final Answer: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</a:t>
            </a:r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Θ(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log n)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2E722F-63C2-49BF-945F-10E493CD88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8261" y="2828841"/>
            <a:ext cx="2343477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61833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1C2A4-D451-4108-A8C2-714364BB7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Strassen’s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4270E-40D7-4B73-B9C0-7A0F33E9BC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T(n)=7T(n/2)+n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a=7, b=2, f(n)=n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</a:t>
            </a: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pt-BR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f(n)=n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=O(n</a:t>
            </a:r>
            <a:r>
              <a:rPr lang="pt-BR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2.81</a:t>
            </a: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pt-BR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044761-3A3E-4052-80E2-52B8802EB8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4905" y="2881256"/>
            <a:ext cx="2067213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2D5E84-45EE-4EB5-B342-F5ADC0D19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7458" y="5624436"/>
            <a:ext cx="4096322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467905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man props up his head with his hand he is in gloomy thoughtfulness - one  line drawing . concept unpleasant thoughts, despondency, apathy 47163122  Vector Art at Vecteezy">
            <a:extLst>
              <a:ext uri="{FF2B5EF4-FFF2-40B4-BE49-F238E27FC236}">
                <a16:creationId xmlns:a16="http://schemas.microsoft.com/office/drawing/2014/main" id="{27EDA325-DF3F-4262-B791-3B6A9D127C9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331" y="1246982"/>
            <a:ext cx="4351338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0364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ECD61-7E52-41EB-80EF-4211DBD81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Explanation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91EA4-F072-4D8E-8314-65AB9C4DD2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T(int n, int a, int b) is a recursive function that calculates T(n).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Base case: If n becomes small (&lt;=1), we stop recursion and return 1.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Recursive case: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calls itself with n/b, multiplies the result by a, and adds n — exactly like your formula.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Suppose: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= 16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2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4373D3-5B68-4235-A645-FA30E77C9F0A}"/>
              </a:ext>
            </a:extLst>
          </p:cNvPr>
          <p:cNvSpPr txBox="1"/>
          <p:nvPr/>
        </p:nvSpPr>
        <p:spPr>
          <a:xfrm>
            <a:off x="2574909" y="4633711"/>
            <a:ext cx="204222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T(16)= 2 * T(8) + 16</a:t>
            </a:r>
          </a:p>
          <a:p>
            <a:r>
              <a:rPr lang="fr-FR" dirty="0"/>
              <a:t>T(8) = 2 * T(4) + 8</a:t>
            </a:r>
          </a:p>
          <a:p>
            <a:r>
              <a:rPr lang="fr-FR" dirty="0"/>
              <a:t>T(4) = 2 * T(2) + 4</a:t>
            </a:r>
          </a:p>
          <a:p>
            <a:r>
              <a:rPr lang="fr-FR" dirty="0"/>
              <a:t>T(2) = 2 * T(1) + 2</a:t>
            </a:r>
          </a:p>
          <a:p>
            <a:r>
              <a:rPr lang="fr-FR" dirty="0"/>
              <a:t>T(1) = 1  (base case)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96B90C-55EA-4C58-803E-E0CE1A3C7A24}"/>
              </a:ext>
            </a:extLst>
          </p:cNvPr>
          <p:cNvSpPr txBox="1"/>
          <p:nvPr/>
        </p:nvSpPr>
        <p:spPr>
          <a:xfrm>
            <a:off x="5716402" y="3994191"/>
            <a:ext cx="5648982" cy="261610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 T(int n, int a, int b) {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// Base case: when n becomes small (like 1 or 0)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if (n &lt;= 1) {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return 1;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}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// Recursive case: follow the formula T(n) = a * T(n/b) + n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return a * T(n / b, a, b) + n;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912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645D-D08F-4075-AA05-52F46958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🔁 Step-by-Step Tracing Method 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6A0F-F473-493E-814A-ABBB6364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tracing tree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(aka recursion tree) is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 method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deduce the recurrence relation: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 me walk you through it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step-by-step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with diagrams and a real example.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🎯 Goal: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understand how work accumulates in the recursion tree and how it leads to the recurrence.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2092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9645D-D08F-4075-AA05-52F469581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C86A0F-F473-493E-814A-ABBB636415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✅ Step-by-Step Breakdown (with Example)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Let’s use: T(n)=2T(n/2​)+f(n)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Draw the Root (Level 0)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Root is the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problem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size 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work done at this level is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f(n)=n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0:    		T(n)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	 	|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		------------------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|                         |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	T(n/2)           T(n/2)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6930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AA768-5FCF-41D0-9F13-0F0988EDD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8FB4C-64F4-4841-AAB5-3FEF67B1DF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2: Expand Each Node (Recursive Calls)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makes 2 recursive calls to half the size: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0:             		T(n)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		[n]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		|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	--------------------------------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		|                                      |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1: 	 T(n/2)                        T(n/2)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		  [n/2]                          [n/2]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		 /         \                       /        \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Level 2: 	T(n/4) T(n/4)         T(n/4)  T(n/4)</a:t>
            </a:r>
          </a:p>
          <a:p>
            <a:pPr marL="0" indent="0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	             [n/4]     [n/4]           [n/4]      [n/4]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31F306-576C-4512-A06F-A80F37C82532}"/>
              </a:ext>
            </a:extLst>
          </p:cNvPr>
          <p:cNvSpPr txBox="1"/>
          <p:nvPr/>
        </p:nvSpPr>
        <p:spPr>
          <a:xfrm>
            <a:off x="7450928" y="3312319"/>
            <a:ext cx="4310154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level has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nodes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node does work = 𝑛/2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Total work per level = 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⋅(𝑛/2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𝑖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)=𝑛</a:t>
            </a:r>
          </a:p>
        </p:txBody>
      </p:sp>
    </p:spTree>
    <p:extLst>
      <p:ext uri="{BB962C8B-B14F-4D97-AF65-F5344CB8AC3E}">
        <p14:creationId xmlns:p14="http://schemas.microsoft.com/office/powerpoint/2010/main" val="2076304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ADF95-A771-46B7-BE7F-C1217F087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7B92AC-190E-4639-9D51-08D35E3BD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3: Determine Number of Levels (Tree Height)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recursion stops when: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n/2</a:t>
            </a:r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=1 ⇒ k=log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So, the tree has 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 levels.</a:t>
            </a:r>
          </a:p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4: Total Work (Sum Over Levels)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level costs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units of work.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 total cost: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x (log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+ 1) = n 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 + n </a:t>
            </a:r>
            <a:r>
              <a:rPr lang="en-US" dirty="0"/>
              <a:t>⇒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 Ɵ(n log</a:t>
            </a:r>
            <a:r>
              <a:rPr lang="en-US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n)</a:t>
            </a:r>
          </a:p>
          <a:p>
            <a:pPr marL="0" indent="0">
              <a:buNone/>
            </a:pPr>
            <a:endParaRPr lang="en-US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882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D0179-FB63-4CB7-B997-BF26A4085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2F0EF-ABBF-4111-A8FE-FB55430517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🧠 Generalization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T(n)=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4769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3539-9E25-41F4-96C9-4CDF064A8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br>
              <a:rPr lang="en-US" b="1" dirty="0"/>
            </a:br>
            <a:r>
              <a:rPr lang="en-US" b="1" dirty="0"/>
              <a:t>🔁 Step-by-Step Substitution Method </a:t>
            </a:r>
            <a:br>
              <a:rPr lang="en-US" b="1" dirty="0"/>
            </a:br>
            <a:r>
              <a:rPr lang="en-US" b="1" dirty="0"/>
              <a:t>for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(n/b​)+f(n)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096EB6-C709-4BA9-91CE-B767AD3C73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 1: Write the recurrence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T(n) =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(n/b)+f(n)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where: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= number of subproblems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 = division factor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f(n) = work done outside the recursion (divide/combine)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485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</TotalTime>
  <Words>1097</Words>
  <Application>Microsoft Office PowerPoint</Application>
  <PresentationFormat>Widescreen</PresentationFormat>
  <Paragraphs>196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Times New Roman</vt:lpstr>
      <vt:lpstr>Office Theme</vt:lpstr>
      <vt:lpstr>General Form of Divide-and-Conquer  Recurrence </vt:lpstr>
      <vt:lpstr>PowerPoint Presentation</vt:lpstr>
      <vt:lpstr>✅ Explanation </vt:lpstr>
      <vt:lpstr> 🔁 Step-by-Step Tracing Method for aT(n/b​)+f(n) </vt:lpstr>
      <vt:lpstr>PowerPoint Presentation</vt:lpstr>
      <vt:lpstr>PowerPoint Presentation</vt:lpstr>
      <vt:lpstr>PowerPoint Presentation</vt:lpstr>
      <vt:lpstr>PowerPoint Presentation</vt:lpstr>
      <vt:lpstr> 🔁 Step-by-Step Substitution Method  for aT(n/b​)+f(n) </vt:lpstr>
      <vt:lpstr> 🔁 Step-by-Step Substitution Method  for aT(n/b​)+f(n) </vt:lpstr>
      <vt:lpstr> 🔁 Step-by-Step Substitution Method  for aT(n/b​)+f(n) </vt:lpstr>
      <vt:lpstr> 🔁 Step-by-Step Substitution Method  for aT(n/b​)+f(n) </vt:lpstr>
      <vt:lpstr> 🔁 Step-by-Step Substitution Method  for aT(n/b​)+f(n) </vt:lpstr>
      <vt:lpstr> 🔁 Step-by-Step Substitution Method  for aT(n/b​)+f(n) </vt:lpstr>
      <vt:lpstr> 🔁 Step-by-Step Substitution Method  for aT(n/b​)+f(n) </vt:lpstr>
      <vt:lpstr>Master Theorem</vt:lpstr>
      <vt:lpstr>Master Theorem cases (Simple Table)</vt:lpstr>
      <vt:lpstr>Step-by-Step Guide to Apply Master Theorem</vt:lpstr>
      <vt:lpstr>Step-by-Step Guide to Apply Master Theorem</vt:lpstr>
      <vt:lpstr>Step-by-Step Guide to Apply Master Theorem</vt:lpstr>
      <vt:lpstr>PowerPoint Presentation</vt:lpstr>
      <vt:lpstr>PowerPoint Presentation</vt:lpstr>
      <vt:lpstr>PowerPoint Presentation</vt:lpstr>
      <vt:lpstr> Example 1: Merge Sort </vt:lpstr>
      <vt:lpstr>Binary Search</vt:lpstr>
      <vt:lpstr>Strassen’s Matrix Multiplication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Md. Mahbubul Alam Joarder</dc:creator>
  <cp:lastModifiedBy>Md. Mahbubul Alam Joarder</cp:lastModifiedBy>
  <cp:revision>29</cp:revision>
  <dcterms:created xsi:type="dcterms:W3CDTF">2025-04-29T09:40:05Z</dcterms:created>
  <dcterms:modified xsi:type="dcterms:W3CDTF">2025-05-05T11:46:10Z</dcterms:modified>
</cp:coreProperties>
</file>