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58" r:id="rId7"/>
    <p:sldId id="259" r:id="rId8"/>
    <p:sldId id="260" r:id="rId9"/>
    <p:sldId id="261" r:id="rId10"/>
    <p:sldId id="283" r:id="rId11"/>
    <p:sldId id="284" r:id="rId12"/>
    <p:sldId id="285" r:id="rId13"/>
    <p:sldId id="286" r:id="rId14"/>
    <p:sldId id="282" r:id="rId15"/>
    <p:sldId id="262" r:id="rId16"/>
    <p:sldId id="263" r:id="rId17"/>
    <p:sldId id="264" r:id="rId18"/>
    <p:sldId id="265" r:id="rId19"/>
    <p:sldId id="287" r:id="rId20"/>
    <p:sldId id="288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FF1-158C-42F5-B681-0BA374156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Searching and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7A601-728C-45E4-80B5-2113D42A6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Md. Mahbubul Alam Joarder Ph.D.</a:t>
            </a:r>
          </a:p>
          <a:p>
            <a:r>
              <a:rPr lang="en-US" dirty="0"/>
              <a:t>IIT, DU</a:t>
            </a:r>
          </a:p>
        </p:txBody>
      </p:sp>
    </p:spTree>
    <p:extLst>
      <p:ext uri="{BB962C8B-B14F-4D97-AF65-F5344CB8AC3E}">
        <p14:creationId xmlns:p14="http://schemas.microsoft.com/office/powerpoint/2010/main" val="7061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D3E-47DD-4B75-9407-F81C5DA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EE5-889B-46F2-812B-4D5A850F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Split Left [38,27,43]:</a:t>
            </a:r>
            <a:endParaRPr lang="en-US" dirty="0"/>
          </a:p>
          <a:p>
            <a:r>
              <a:rPr lang="en-US" dirty="0"/>
              <a:t>→ [38], [27,43] → [27,43] → [27], [43]</a:t>
            </a:r>
          </a:p>
          <a:p>
            <a:pPr marL="0" indent="0">
              <a:buNone/>
            </a:pPr>
            <a:r>
              <a:rPr lang="en-US" dirty="0"/>
              <a:t>So Left fully divided: [38],[27],[43]</a:t>
            </a:r>
          </a:p>
          <a:p>
            <a:pPr marL="0" indent="0">
              <a:buNone/>
            </a:pPr>
            <a:r>
              <a:rPr lang="en-US" b="1" dirty="0"/>
              <a:t>Split Right [3,9,82,10]:</a:t>
            </a:r>
            <a:endParaRPr lang="en-US" dirty="0"/>
          </a:p>
          <a:p>
            <a:r>
              <a:rPr lang="en-US" dirty="0"/>
              <a:t>→ [3,9], [82,10] → [3,9] → [3], [9]</a:t>
            </a:r>
          </a:p>
          <a:p>
            <a:r>
              <a:rPr lang="en-US" dirty="0"/>
              <a:t>→ [82,10] → [82], [10]</a:t>
            </a:r>
          </a:p>
          <a:p>
            <a:pPr marL="0" indent="0">
              <a:buNone/>
            </a:pPr>
            <a:r>
              <a:rPr lang="en-US" dirty="0"/>
              <a:t>So Right fully divided: [3],[9],[82],[10]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67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D3E-47DD-4B75-9407-F81C5DA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EE5-889B-46F2-812B-4D5A850F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b="1" dirty="0"/>
              <a:t>Step 2: Merge (Sorted Combining)</a:t>
            </a:r>
          </a:p>
          <a:p>
            <a:pPr marL="0" indent="0">
              <a:buNone/>
            </a:pPr>
            <a:r>
              <a:rPr lang="en-US" sz="3400" dirty="0"/>
              <a:t>Now we merge back up in sorted order.</a:t>
            </a:r>
          </a:p>
          <a:p>
            <a:pPr marL="0" indent="0">
              <a:buNone/>
            </a:pPr>
            <a:r>
              <a:rPr lang="en-US" b="1" dirty="0"/>
              <a:t>Merge Left: </a:t>
            </a:r>
            <a:r>
              <a:rPr lang="en-US" dirty="0"/>
              <a:t>Merge [27],[43] → [27,43] Merge [38],[27,43] → compare elements:</a:t>
            </a:r>
          </a:p>
          <a:p>
            <a:pPr marL="0" indent="0">
              <a:buNone/>
            </a:pPr>
            <a:r>
              <a:rPr lang="en-US" dirty="0"/>
              <a:t>27 &lt; 38 → take 27</a:t>
            </a:r>
          </a:p>
          <a:p>
            <a:pPr marL="0" indent="0">
              <a:buNone/>
            </a:pPr>
            <a:r>
              <a:rPr lang="en-US" dirty="0"/>
              <a:t>38 &lt; 43 → take 38</a:t>
            </a:r>
          </a:p>
          <a:p>
            <a:pPr marL="0" indent="0">
              <a:buNone/>
            </a:pPr>
            <a:r>
              <a:rPr lang="en-US" dirty="0"/>
              <a:t>then 43</a:t>
            </a:r>
          </a:p>
          <a:p>
            <a:pPr marL="0" indent="0">
              <a:buNone/>
            </a:pPr>
            <a:r>
              <a:rPr lang="en-US" b="1" dirty="0"/>
              <a:t>Result: [27,38,43]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8745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D3E-47DD-4B75-9407-F81C5DA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EE5-889B-46F2-812B-4D5A850F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4660"/>
            <a:ext cx="9601196" cy="37810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Merge Right:	</a:t>
            </a:r>
            <a:r>
              <a:rPr lang="en-US" dirty="0"/>
              <a:t>Merge [3],[9] → [3,9]</a:t>
            </a:r>
          </a:p>
          <a:p>
            <a:pPr marL="0" indent="0">
              <a:buNone/>
            </a:pPr>
            <a:r>
              <a:rPr lang="en-US" dirty="0"/>
              <a:t>Merge [82],[10] → compare:</a:t>
            </a:r>
          </a:p>
          <a:p>
            <a:pPr marL="0" indent="0">
              <a:buNone/>
            </a:pPr>
            <a:r>
              <a:rPr lang="en-US" dirty="0"/>
              <a:t>10 &lt; 82 → take 10, then 82 → [10,82]</a:t>
            </a:r>
          </a:p>
          <a:p>
            <a:pPr marL="0" indent="0">
              <a:buNone/>
            </a:pPr>
            <a:r>
              <a:rPr lang="en-US" dirty="0"/>
              <a:t>Merge [3,9],[10,82] → compare and merge:</a:t>
            </a:r>
          </a:p>
          <a:p>
            <a:pPr marL="0" indent="0">
              <a:buNone/>
            </a:pPr>
            <a:r>
              <a:rPr lang="en-US" dirty="0"/>
              <a:t>3 &lt; 10 → 3</a:t>
            </a:r>
          </a:p>
          <a:p>
            <a:pPr marL="0" indent="0">
              <a:buNone/>
            </a:pPr>
            <a:r>
              <a:rPr lang="en-US" dirty="0"/>
              <a:t>9 &lt; 10 → 9</a:t>
            </a:r>
          </a:p>
          <a:p>
            <a:pPr marL="0" indent="0">
              <a:buNone/>
            </a:pPr>
            <a:r>
              <a:rPr lang="en-US" dirty="0"/>
              <a:t>10 &lt; 82 → 10</a:t>
            </a:r>
          </a:p>
          <a:p>
            <a:pPr marL="0" indent="0">
              <a:buNone/>
            </a:pPr>
            <a:r>
              <a:rPr lang="en-US" dirty="0"/>
              <a:t>then 82</a:t>
            </a:r>
          </a:p>
          <a:p>
            <a:pPr marL="0" indent="0">
              <a:buNone/>
            </a:pPr>
            <a:r>
              <a:rPr lang="en-US" b="1" dirty="0"/>
              <a:t>Result: [3,9,10,82]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79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D3E-47DD-4B75-9407-F81C5DA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EE5-889B-46F2-812B-4D5A850F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44903"/>
            <a:ext cx="9601196" cy="40951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Final Merge:</a:t>
            </a:r>
          </a:p>
          <a:p>
            <a:pPr marL="0" indent="0">
              <a:buNone/>
            </a:pPr>
            <a:r>
              <a:rPr lang="en-US" dirty="0"/>
              <a:t>Merge [27,38,43] and [3,9,10,82]:</a:t>
            </a:r>
          </a:p>
          <a:p>
            <a:pPr marL="0" indent="0">
              <a:buNone/>
            </a:pPr>
            <a:r>
              <a:rPr lang="en-US" dirty="0"/>
              <a:t>3 &lt; 27 → 3</a:t>
            </a:r>
          </a:p>
          <a:p>
            <a:pPr marL="0" indent="0">
              <a:buNone/>
            </a:pPr>
            <a:r>
              <a:rPr lang="en-US" dirty="0"/>
              <a:t>9 &lt; 27 → 9</a:t>
            </a:r>
          </a:p>
          <a:p>
            <a:pPr marL="0" indent="0">
              <a:buNone/>
            </a:pPr>
            <a:r>
              <a:rPr lang="en-US" dirty="0"/>
              <a:t>10 &lt; 27 → 10</a:t>
            </a:r>
          </a:p>
          <a:p>
            <a:pPr marL="0" indent="0">
              <a:buNone/>
            </a:pPr>
            <a:r>
              <a:rPr lang="en-US" dirty="0"/>
              <a:t>27 &lt; 82 → 27</a:t>
            </a:r>
          </a:p>
          <a:p>
            <a:pPr marL="0" indent="0">
              <a:buNone/>
            </a:pPr>
            <a:r>
              <a:rPr lang="en-US" dirty="0"/>
              <a:t>38 &lt; 82 → 38</a:t>
            </a:r>
          </a:p>
          <a:p>
            <a:pPr marL="0" indent="0">
              <a:buNone/>
            </a:pPr>
            <a:r>
              <a:rPr lang="en-US" dirty="0"/>
              <a:t>43 &lt; 82 → 43</a:t>
            </a:r>
          </a:p>
          <a:p>
            <a:pPr marL="0" indent="0">
              <a:buNone/>
            </a:pPr>
            <a:r>
              <a:rPr lang="en-US" dirty="0"/>
              <a:t>then 82</a:t>
            </a:r>
          </a:p>
          <a:p>
            <a:pPr marL="0" indent="0">
              <a:buNone/>
            </a:pPr>
            <a:r>
              <a:rPr lang="en-US" dirty="0"/>
              <a:t>✅ Final sorted array:</a:t>
            </a:r>
          </a:p>
          <a:p>
            <a:pPr marL="0" indent="0">
              <a:buNone/>
            </a:pPr>
            <a:r>
              <a:rPr lang="en-US" b="1" dirty="0"/>
              <a:t>[3,9,10,27,38,43,82]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1015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D3E-47DD-4B75-9407-F81C5DA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Merge Sort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EE5-889B-46F2-812B-4D5A850F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why the recurrence relation for Merge Sort is:</a:t>
            </a:r>
          </a:p>
          <a:p>
            <a:pPr marL="0" indent="0">
              <a:buNone/>
            </a:pPr>
            <a:r>
              <a:rPr lang="en-US" sz="2800" b="1" dirty="0"/>
              <a:t>T(n)=2T(n/2)+</a:t>
            </a:r>
            <a:r>
              <a:rPr lang="en-US" sz="2800" b="1" dirty="0" err="1"/>
              <a:t>cn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156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99D6-18FC-4EDE-A801-607E1B09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What Merge Sort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C246-7B0F-4138-BC61-2EE12A19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Merge Sort is a </a:t>
            </a:r>
            <a:r>
              <a:rPr lang="en-US" b="1" dirty="0"/>
              <a:t>divide and conquer</a:t>
            </a:r>
            <a:r>
              <a:rPr lang="en-US" dirty="0"/>
              <a:t> algorithm that:</a:t>
            </a:r>
          </a:p>
          <a:p>
            <a:r>
              <a:rPr lang="en-US" b="1" dirty="0"/>
              <a:t>Divides</a:t>
            </a:r>
            <a:r>
              <a:rPr lang="en-US" dirty="0"/>
              <a:t> the array into two halves.</a:t>
            </a:r>
          </a:p>
          <a:p>
            <a:r>
              <a:rPr lang="en-US" b="1" dirty="0"/>
              <a:t>Recursively sorts</a:t>
            </a:r>
            <a:r>
              <a:rPr lang="en-US" dirty="0"/>
              <a:t> each half.</a:t>
            </a:r>
          </a:p>
          <a:p>
            <a:r>
              <a:rPr lang="en-US" b="1" dirty="0"/>
              <a:t>Merges</a:t>
            </a:r>
            <a:r>
              <a:rPr lang="en-US" dirty="0"/>
              <a:t> the two sorted halves.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383D-6DAB-4BDA-9157-1111877D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🧠 Step 2: Defining the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34BB-C39E-4723-9826-F1C668BF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T(n)be the time to sort an array of size n. Each step involves:</a:t>
            </a:r>
          </a:p>
          <a:p>
            <a:r>
              <a:rPr lang="en-US" b="1" dirty="0"/>
              <a:t>Dividing</a:t>
            </a:r>
            <a:r>
              <a:rPr lang="en-US" dirty="0"/>
              <a:t> the array — this is simple and takes constant time.</a:t>
            </a:r>
          </a:p>
          <a:p>
            <a:r>
              <a:rPr lang="en-US" b="1" dirty="0"/>
              <a:t>Recursively sorting two halves</a:t>
            </a:r>
            <a:r>
              <a:rPr lang="en-US" dirty="0"/>
              <a:t>, each of size n/2:</a:t>
            </a:r>
            <a:br>
              <a:rPr lang="en-US" dirty="0"/>
            </a:br>
            <a:r>
              <a:rPr lang="en-US" dirty="0"/>
              <a:t>So this gives us: 2T(n/2)</a:t>
            </a:r>
          </a:p>
          <a:p>
            <a:r>
              <a:rPr lang="en-US" b="1" dirty="0"/>
              <a:t>Merging</a:t>
            </a:r>
            <a:r>
              <a:rPr lang="en-US" dirty="0"/>
              <a:t> the two sorted halves into a single sorted array.</a:t>
            </a:r>
            <a:br>
              <a:rPr lang="en-US" dirty="0"/>
            </a:br>
            <a:r>
              <a:rPr lang="en-US" dirty="0"/>
              <a:t>Merging two arrays of total size n takes </a:t>
            </a:r>
            <a:r>
              <a:rPr lang="en-US" b="1" dirty="0"/>
              <a:t>linear time</a:t>
            </a:r>
            <a:r>
              <a:rPr lang="en-US" dirty="0"/>
              <a:t>, i.e., </a:t>
            </a:r>
            <a:r>
              <a:rPr lang="en-US" dirty="0" err="1"/>
              <a:t>cn</a:t>
            </a:r>
            <a:r>
              <a:rPr lang="en-US" dirty="0"/>
              <a:t>, where c is a constant.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6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CDC6-B2A9-4E74-8FAA-A8DACC60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Step 3: The Full Recurrence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D7926-FA33-4422-9023-611C93F5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So, the total time for sorting an array of size n is:</a:t>
            </a:r>
          </a:p>
          <a:p>
            <a:r>
              <a:rPr lang="en-US" dirty="0"/>
              <a:t>T(n)=2T(n/2)+   </a:t>
            </a:r>
            <a:r>
              <a:rPr lang="en-US" dirty="0" err="1"/>
              <a:t>cn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recursive sorting    merging 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26F40E6-7872-4F38-961F-BBE74FE99EE4}"/>
              </a:ext>
            </a:extLst>
          </p:cNvPr>
          <p:cNvSpPr/>
          <p:nvPr/>
        </p:nvSpPr>
        <p:spPr>
          <a:xfrm rot="5400000">
            <a:off x="2625390" y="3227047"/>
            <a:ext cx="499274" cy="90318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17CF477-7C9F-44CA-B381-4A0A6956D67A}"/>
              </a:ext>
            </a:extLst>
          </p:cNvPr>
          <p:cNvSpPr/>
          <p:nvPr/>
        </p:nvSpPr>
        <p:spPr>
          <a:xfrm rot="5400000">
            <a:off x="3606409" y="3446063"/>
            <a:ext cx="675513" cy="41419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4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1C0A-E655-4069-946B-0B7A898B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Solving the Recurrence (Briefly)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D022-0198-4C86-9E90-8C2034CD1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This recurrence expands as:</a:t>
            </a:r>
          </a:p>
          <a:p>
            <a:r>
              <a:rPr lang="pt-BR" dirty="0"/>
              <a:t>T(n)=2T(n/2)+cn=2(2T(n/4)+c(n/2))+cn=4T(n/4)+2cn</a:t>
            </a:r>
          </a:p>
          <a:p>
            <a:r>
              <a:rPr lang="pt-BR" dirty="0"/>
              <a:t>=2</a:t>
            </a:r>
            <a:r>
              <a:rPr lang="pt-BR" baseline="30000" dirty="0"/>
              <a:t>2</a:t>
            </a:r>
            <a:r>
              <a:rPr lang="pt-BR" dirty="0"/>
              <a:t>T(n/2</a:t>
            </a:r>
            <a:r>
              <a:rPr lang="pt-BR" baseline="30000" dirty="0"/>
              <a:t>2</a:t>
            </a:r>
            <a:r>
              <a:rPr lang="pt-BR" dirty="0"/>
              <a:t>)+2cn</a:t>
            </a:r>
          </a:p>
          <a:p>
            <a:r>
              <a:rPr lang="en-US" dirty="0"/>
              <a:t>Repeat until base case:</a:t>
            </a:r>
          </a:p>
          <a:p>
            <a:r>
              <a:rPr lang="pt-BR" dirty="0"/>
              <a:t>T(n)=2</a:t>
            </a:r>
            <a:r>
              <a:rPr lang="pt-BR" baseline="30000" dirty="0"/>
              <a:t>k</a:t>
            </a:r>
            <a:r>
              <a:rPr lang="pt-BR" dirty="0"/>
              <a:t>T(n/2</a:t>
            </a:r>
            <a:r>
              <a:rPr lang="pt-BR" baseline="30000" dirty="0"/>
              <a:t>k</a:t>
            </a:r>
            <a:r>
              <a:rPr lang="pt-BR" dirty="0"/>
              <a:t>)+kcn </a:t>
            </a:r>
          </a:p>
          <a:p>
            <a:r>
              <a:rPr lang="en-US" dirty="0"/>
              <a:t>When n/2</a:t>
            </a:r>
            <a:r>
              <a:rPr lang="en-US" baseline="30000" dirty="0"/>
              <a:t>k</a:t>
            </a:r>
            <a:r>
              <a:rPr lang="en-US" dirty="0"/>
              <a:t>=1⇒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=log⁡</a:t>
            </a:r>
            <a:r>
              <a:rPr lang="en-US" baseline="-25000" dirty="0"/>
              <a:t>2</a:t>
            </a:r>
            <a:r>
              <a:rPr lang="en-US" dirty="0"/>
              <a:t>n</a:t>
            </a:r>
          </a:p>
          <a:p>
            <a:r>
              <a:rPr lang="pt-BR" dirty="0"/>
              <a:t>T(n)=nT(1)+cn </a:t>
            </a:r>
            <a:r>
              <a:rPr lang="pt-BR" dirty="0">
                <a:solidFill>
                  <a:srgbClr val="FF0000"/>
                </a:solidFill>
              </a:rPr>
              <a:t>log</a:t>
            </a:r>
            <a:r>
              <a:rPr lang="pt-BR" baseline="-25000" dirty="0">
                <a:solidFill>
                  <a:srgbClr val="FF0000"/>
                </a:solidFill>
              </a:rPr>
              <a:t>2</a:t>
            </a:r>
            <a:r>
              <a:rPr lang="pt-BR" dirty="0">
                <a:solidFill>
                  <a:srgbClr val="FF0000"/>
                </a:solidFill>
              </a:rPr>
              <a:t>n</a:t>
            </a:r>
            <a:r>
              <a:rPr lang="pt-BR" dirty="0"/>
              <a:t>  =O(nlogn)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8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03C-BE22-497C-BBC2-07795A3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Quick Sort example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C8B4DC-62E6-4C35-8482-DEE25687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385129"/>
            <a:ext cx="986813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First Call to Quick Sort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: [29,10,14,37,13] 	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Pivot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 (choose last element): 13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Compare each element with the pivot 13: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29 &gt; 13 → do 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10 &lt; 13 → move to left → swap 29 and 10 →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10,29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,14,37,13]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14 &gt; 13 → do nothing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37 &gt; 13 → do nothing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Now place the pivot 13 in the correct position (after the last smaller element):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Swap 29 and 13 → [10,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,14,37,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29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] Now: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Left subarray: [10]	Right subarray: [14,37,29]		Pivot at index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BA70-4E58-4D60-BAB8-C8BD2150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2ACD-08BC-4186-B546-F1876468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why</a:t>
            </a:r>
            <a:r>
              <a:rPr lang="en-US" sz="2800" dirty="0"/>
              <a:t> the recurrence relation for </a:t>
            </a:r>
            <a:r>
              <a:rPr lang="en-US" sz="2800" b="1" dirty="0"/>
              <a:t>binary search</a:t>
            </a:r>
            <a:r>
              <a:rPr lang="en-US" sz="2800" dirty="0"/>
              <a:t> is:</a:t>
            </a:r>
          </a:p>
          <a:p>
            <a:pPr marL="0" indent="0">
              <a:buNone/>
            </a:pPr>
            <a:r>
              <a:rPr lang="en-US" sz="2800" dirty="0"/>
              <a:t>T(n)=T(n/2)+c </a:t>
            </a:r>
          </a:p>
        </p:txBody>
      </p:sp>
    </p:spTree>
    <p:extLst>
      <p:ext uri="{BB962C8B-B14F-4D97-AF65-F5344CB8AC3E}">
        <p14:creationId xmlns:p14="http://schemas.microsoft.com/office/powerpoint/2010/main" val="3092472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03C-BE22-497C-BBC2-07795A3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Quick Sort example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41EE33-7CE7-4CDD-A593-373E59E53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86" y="2358922"/>
            <a:ext cx="936839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Quick Sort on Right Subarray [14, 37, 29]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Pivot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: 29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Compare each with pivot 29: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14 &lt; 29 → stay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37 &gt; 29 → do nothing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Swap pivot with first greater element: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Swap 37 and 29 → [10,13,14,29,37]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ptos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Now: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charset="0"/>
                <a:cs typeface="Times New Roman" panose="02020603050405020304" pitchFamily="18" charset="0"/>
              </a:rPr>
              <a:t>Left of pivot: [14][14][14]		Right of pivot: [37][37][37]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4D04-59F3-4ADE-8E62-2C004370C9ED}"/>
              </a:ext>
            </a:extLst>
          </p:cNvPr>
          <p:cNvSpPr txBox="1"/>
          <p:nvPr/>
        </p:nvSpPr>
        <p:spPr>
          <a:xfrm>
            <a:off x="6221286" y="3848335"/>
            <a:ext cx="550663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Recursion Ends (base case)</a:t>
            </a:r>
          </a:p>
          <a:p>
            <a:r>
              <a:rPr lang="en-US" sz="2000" dirty="0"/>
              <a:t>All subarrays now have 1 element, so recursion stops.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4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F03C-BE22-497C-BBC2-07795A32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Quick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DA86-29F0-4B9E-8840-25CB74C2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Worst-case recurrence relation</a:t>
            </a:r>
            <a:r>
              <a:rPr lang="en-US" dirty="0"/>
              <a:t> for </a:t>
            </a:r>
            <a:r>
              <a:rPr lang="en-US" b="1" dirty="0"/>
              <a:t>Quick Sort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T(n)=T(n−1)+</a:t>
            </a:r>
            <a:r>
              <a:rPr lang="en-US" dirty="0" err="1"/>
              <a:t>cn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⚙️ What Quick Sort Does</a:t>
            </a:r>
          </a:p>
          <a:p>
            <a:r>
              <a:rPr lang="en-US" dirty="0"/>
              <a:t>Quick Sort is a </a:t>
            </a:r>
            <a:r>
              <a:rPr lang="en-US" b="1" dirty="0"/>
              <a:t>divide-and-conquer</a:t>
            </a:r>
            <a:r>
              <a:rPr lang="en-US" dirty="0"/>
              <a:t> algorithm that:</a:t>
            </a:r>
          </a:p>
          <a:p>
            <a:r>
              <a:rPr lang="en-US" dirty="0"/>
              <a:t>Picks a </a:t>
            </a:r>
            <a:r>
              <a:rPr lang="en-US" b="1" dirty="0"/>
              <a:t>pivot</a:t>
            </a:r>
            <a:r>
              <a:rPr lang="en-US" dirty="0"/>
              <a:t> element.</a:t>
            </a:r>
          </a:p>
          <a:p>
            <a:r>
              <a:rPr lang="en-US" dirty="0"/>
              <a:t>Partitions the array into two parts:</a:t>
            </a:r>
          </a:p>
          <a:p>
            <a:pPr lvl="1"/>
            <a:r>
              <a:rPr lang="en-US" dirty="0"/>
              <a:t>Elements </a:t>
            </a:r>
            <a:r>
              <a:rPr lang="en-US" b="1" dirty="0"/>
              <a:t>less than the pivot</a:t>
            </a:r>
            <a:endParaRPr lang="en-US" dirty="0"/>
          </a:p>
          <a:p>
            <a:pPr lvl="1"/>
            <a:r>
              <a:rPr lang="en-US" dirty="0"/>
              <a:t>Elements </a:t>
            </a:r>
            <a:r>
              <a:rPr lang="en-US" b="1" dirty="0"/>
              <a:t>greater than the pivot</a:t>
            </a:r>
            <a:endParaRPr lang="en-US" dirty="0"/>
          </a:p>
          <a:p>
            <a:r>
              <a:rPr lang="en-US" dirty="0"/>
              <a:t>Recursively sorts each part.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3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C50E-AA2B-47C5-A452-46953BD3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What Happens in the </a:t>
            </a:r>
            <a:r>
              <a:rPr lang="en-US" b="1" dirty="0"/>
              <a:t>Worst Case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E502-B6ED-4937-A6E3-05A5649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 case happens when the </a:t>
            </a:r>
            <a:r>
              <a:rPr lang="en-US" b="1" dirty="0"/>
              <a:t>pivot is the smallest or largest element</a:t>
            </a:r>
            <a:r>
              <a:rPr lang="en-US" dirty="0"/>
              <a:t> every time. This causes one of the partitions to be </a:t>
            </a:r>
            <a:r>
              <a:rPr lang="en-US" b="1" dirty="0"/>
              <a:t>empty</a:t>
            </a:r>
            <a:r>
              <a:rPr lang="en-US" dirty="0"/>
              <a:t>, and the other to have n−1elements.</a:t>
            </a:r>
          </a:p>
          <a:p>
            <a:r>
              <a:rPr lang="en-US" dirty="0"/>
              <a:t>So instead of dividing into two balanced parts (like Merge Sort), we get:</a:t>
            </a:r>
          </a:p>
          <a:p>
            <a:r>
              <a:rPr lang="en-US" dirty="0"/>
              <a:t>One side with 000 elements</a:t>
            </a:r>
          </a:p>
          <a:p>
            <a:r>
              <a:rPr lang="en-US" dirty="0"/>
              <a:t>One side with n−1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3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4A20-5267-4CD5-AD76-C46ED93F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Step 2: Setting Up the Recurrence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C34F-DBCF-46CF-BA6B-E83C1338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T(n) be the time to sort an array of size n.</a:t>
            </a:r>
          </a:p>
          <a:p>
            <a:r>
              <a:rPr lang="en-US" dirty="0"/>
              <a:t>Time to </a:t>
            </a:r>
            <a:r>
              <a:rPr lang="en-US" b="1" dirty="0"/>
              <a:t>partition</a:t>
            </a:r>
            <a:r>
              <a:rPr lang="en-US" dirty="0"/>
              <a:t> the array: </a:t>
            </a:r>
            <a:r>
              <a:rPr lang="en-US" dirty="0" err="1"/>
              <a:t>cn</a:t>
            </a:r>
            <a:r>
              <a:rPr lang="en-US" dirty="0"/>
              <a:t> (because we scan through the whole array to separate it into parts).</a:t>
            </a:r>
          </a:p>
          <a:p>
            <a:r>
              <a:rPr lang="en-US" dirty="0"/>
              <a:t>Recursive call on the </a:t>
            </a:r>
            <a:r>
              <a:rPr lang="en-US" b="1" dirty="0"/>
              <a:t>n−1</a:t>
            </a:r>
            <a:r>
              <a:rPr lang="en-US" dirty="0"/>
              <a:t> sized subarray.</a:t>
            </a:r>
          </a:p>
          <a:p>
            <a:r>
              <a:rPr lang="en-US" dirty="0"/>
              <a:t>So:</a:t>
            </a:r>
          </a:p>
          <a:p>
            <a:r>
              <a:rPr lang="en-US" dirty="0"/>
              <a:t>T(n)=T(n−1)+</a:t>
            </a:r>
            <a:r>
              <a:rPr lang="en-US" dirty="0" err="1"/>
              <a:t>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9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25EA-1937-4BB1-AEB4-3B8B52CE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Step 3: Expand the Recurrence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D2FB-4087-485E-A2EF-AB4F488F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Let’s expand it step-by-step:</a:t>
            </a:r>
          </a:p>
          <a:p>
            <a:r>
              <a:rPr lang="en-US" dirty="0"/>
              <a:t>T(n) 	=T(n−1)+</a:t>
            </a:r>
            <a:r>
              <a:rPr lang="en-US" dirty="0" err="1"/>
              <a:t>cn</a:t>
            </a:r>
            <a:endParaRPr lang="en-US" dirty="0"/>
          </a:p>
          <a:p>
            <a:r>
              <a:rPr lang="en-US" dirty="0"/>
              <a:t>	=[T(n−2)+c(n−1)]+</a:t>
            </a:r>
            <a:r>
              <a:rPr lang="en-US" dirty="0" err="1"/>
              <a:t>cn</a:t>
            </a:r>
            <a:endParaRPr lang="en-US" dirty="0"/>
          </a:p>
          <a:p>
            <a:r>
              <a:rPr lang="en-US" dirty="0"/>
              <a:t>	=T(n−2)+c(n−1)+</a:t>
            </a:r>
            <a:r>
              <a:rPr lang="en-US" dirty="0" err="1"/>
              <a:t>cn</a:t>
            </a:r>
            <a:endParaRPr lang="en-US" dirty="0"/>
          </a:p>
          <a:p>
            <a:r>
              <a:rPr lang="en-US" dirty="0"/>
              <a:t>	=T(n−3)+c(n−2)+c(n−1)+</a:t>
            </a:r>
            <a:r>
              <a:rPr lang="en-US" dirty="0" err="1"/>
              <a:t>cn</a:t>
            </a:r>
            <a:endParaRPr lang="en-US" dirty="0"/>
          </a:p>
          <a:p>
            <a:r>
              <a:rPr lang="en-US" dirty="0"/>
              <a:t> 	⋮</a:t>
            </a:r>
          </a:p>
          <a:p>
            <a:r>
              <a:rPr lang="en-US" dirty="0"/>
              <a:t>	=T(1)+c(2+3+⋯+n)</a:t>
            </a:r>
          </a:p>
        </p:txBody>
      </p:sp>
    </p:spTree>
    <p:extLst>
      <p:ext uri="{BB962C8B-B14F-4D97-AF65-F5344CB8AC3E}">
        <p14:creationId xmlns:p14="http://schemas.microsoft.com/office/powerpoint/2010/main" val="44803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2CE7-DE11-484B-A3DE-2B0920CD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0EAA-943C-422A-9587-3BACCC7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sum 2+3+⋯+n is an arithmetic series:</a:t>
            </a:r>
          </a:p>
          <a:p>
            <a:r>
              <a:rPr lang="en-US" dirty="0"/>
              <a:t>=n(n+1)/2-1</a:t>
            </a:r>
          </a:p>
          <a:p>
            <a:r>
              <a:rPr lang="pt-BR" dirty="0"/>
              <a:t>So:</a:t>
            </a:r>
          </a:p>
          <a:p>
            <a:r>
              <a:rPr lang="pt-BR" dirty="0"/>
              <a:t>T(n)=T(1)+c⋅(n(n+1)/2−1)=O(n</a:t>
            </a:r>
            <a:r>
              <a:rPr lang="pt-BR" baseline="30000" dirty="0"/>
              <a:t>2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98FA-3EFF-47B6-8C25-92BA6320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E297-DBB1-4325-A501-AD55AD60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Quick Sort:</a:t>
            </a:r>
          </a:p>
          <a:p>
            <a:r>
              <a:rPr lang="en-US" b="1" dirty="0"/>
              <a:t>Chooses a pivot</a:t>
            </a:r>
            <a:endParaRPr lang="en-US" dirty="0"/>
          </a:p>
          <a:p>
            <a:r>
              <a:rPr lang="en-US" b="1" dirty="0"/>
              <a:t>Partitions</a:t>
            </a:r>
            <a:r>
              <a:rPr lang="en-US" dirty="0"/>
              <a:t> the array into two parts based on the pivot:</a:t>
            </a:r>
          </a:p>
          <a:p>
            <a:pPr lvl="1"/>
            <a:r>
              <a:rPr lang="en-US" dirty="0"/>
              <a:t>Left: elements &lt; pivot</a:t>
            </a:r>
          </a:p>
          <a:p>
            <a:pPr lvl="1"/>
            <a:r>
              <a:rPr lang="en-US" dirty="0"/>
              <a:t>Right: elements &gt; pivot</a:t>
            </a:r>
          </a:p>
          <a:p>
            <a:r>
              <a:rPr lang="en-US" b="1" dirty="0"/>
              <a:t>Recursively sorts</a:t>
            </a:r>
            <a:r>
              <a:rPr lang="en-US" dirty="0"/>
              <a:t> both partitions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0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6C4E-BB38-4A49-BAE8-E1CD0A1A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average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C827-92FC-4754-A20E-C22D8BAEF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average case</a:t>
            </a:r>
            <a:r>
              <a:rPr lang="en-US" dirty="0"/>
              <a:t>, the pivot divides the array into </a:t>
            </a:r>
            <a:r>
              <a:rPr lang="en-US" b="1" dirty="0"/>
              <a:t>reasonably balanced parts</a:t>
            </a:r>
            <a:r>
              <a:rPr lang="en-US" dirty="0"/>
              <a:t> — not perfectly in half, but not worst-case skewed either.</a:t>
            </a:r>
          </a:p>
          <a:p>
            <a:r>
              <a:rPr lang="en-US" dirty="0"/>
              <a:t>Assume (on average) the pivot splits the array into two parts of size approximately n/2 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7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177D-A28D-4C13-AB8C-119EDDAD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62A4-4226-4ABB-BED4-E8A5A18B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T(n) be the time to sort an array of size n.</a:t>
            </a:r>
          </a:p>
          <a:p>
            <a:r>
              <a:rPr lang="en-US" dirty="0"/>
              <a:t>Partitioning takes </a:t>
            </a:r>
            <a:r>
              <a:rPr lang="en-US" b="1" dirty="0"/>
              <a:t>linear time</a:t>
            </a:r>
            <a:r>
              <a:rPr lang="en-US" dirty="0"/>
              <a:t>: </a:t>
            </a:r>
            <a:r>
              <a:rPr lang="en-US" dirty="0" err="1"/>
              <a:t>cn</a:t>
            </a:r>
            <a:endParaRPr lang="en-US" dirty="0"/>
          </a:p>
          <a:p>
            <a:r>
              <a:rPr lang="en-US" dirty="0"/>
              <a:t>Recursive calls on both halves: ~n/2 size</a:t>
            </a:r>
          </a:p>
          <a:p>
            <a:r>
              <a:rPr lang="en-US" dirty="0"/>
              <a:t>So the recurrence becomes:</a:t>
            </a:r>
          </a:p>
          <a:p>
            <a:r>
              <a:rPr lang="en-US" dirty="0"/>
              <a:t>T(n)=2T(n/2)+</a:t>
            </a:r>
            <a:r>
              <a:rPr lang="en-US" dirty="0" err="1"/>
              <a:t>cn</a:t>
            </a:r>
            <a:r>
              <a:rPr lang="en-US" dirty="0"/>
              <a:t> </a:t>
            </a:r>
            <a:r>
              <a:rPr lang="en-US" i="1" dirty="0"/>
              <a:t>Note:</a:t>
            </a:r>
            <a:r>
              <a:rPr lang="en-US" dirty="0"/>
              <a:t> This is the </a:t>
            </a:r>
            <a:r>
              <a:rPr lang="en-US" b="1" dirty="0"/>
              <a:t>same recurrence</a:t>
            </a:r>
            <a:r>
              <a:rPr lang="en-US" dirty="0"/>
              <a:t> as Merge Sort in the average case.</a:t>
            </a:r>
          </a:p>
          <a:p>
            <a:r>
              <a:rPr lang="en-US" dirty="0"/>
              <a:t>So, </a:t>
            </a:r>
            <a:r>
              <a:rPr lang="pt-BR" dirty="0"/>
              <a:t>T(n)=nT(1)+cn log</a:t>
            </a:r>
            <a:r>
              <a:rPr lang="pt-BR" baseline="-25000" dirty="0"/>
              <a:t>2</a:t>
            </a:r>
            <a:r>
              <a:rPr lang="pt-BR" dirty="0"/>
              <a:t>n=O(n log</a:t>
            </a:r>
            <a:r>
              <a:rPr lang="pt-BR" baseline="-25000" dirty="0"/>
              <a:t>2</a:t>
            </a:r>
            <a:r>
              <a:rPr lang="pt-BR" dirty="0"/>
              <a:t>n)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76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E86A-9055-49F2-A67B-C665A58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A35E-9213-4B0C-9946-D66061B7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Insertion Sort Works</a:t>
            </a:r>
          </a:p>
          <a:p>
            <a:r>
              <a:rPr lang="en-US" dirty="0"/>
              <a:t>Insertion Sort builds the </a:t>
            </a:r>
            <a:r>
              <a:rPr lang="en-US" b="1" dirty="0"/>
              <a:t>sorted list one element at a time</a:t>
            </a:r>
            <a:r>
              <a:rPr lang="en-US" dirty="0"/>
              <a:t>:</a:t>
            </a:r>
          </a:p>
          <a:p>
            <a:r>
              <a:rPr lang="en-US" dirty="0"/>
              <a:t>Start with the second element (assume the first is already sorted).</a:t>
            </a:r>
          </a:p>
          <a:p>
            <a:r>
              <a:rPr lang="en-US" dirty="0"/>
              <a:t>Compare it with elements to its left.</a:t>
            </a:r>
          </a:p>
          <a:p>
            <a:r>
              <a:rPr lang="en-US" b="1" dirty="0"/>
              <a:t>Shift</a:t>
            </a:r>
            <a:r>
              <a:rPr lang="en-US" dirty="0"/>
              <a:t> larger elements to the right.</a:t>
            </a:r>
          </a:p>
          <a:p>
            <a:r>
              <a:rPr lang="en-US" b="1" dirty="0"/>
              <a:t>Insert</a:t>
            </a:r>
            <a:r>
              <a:rPr lang="en-US" dirty="0"/>
              <a:t> the current element into its correct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46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6AD4-6CD5-4A78-9EE7-3B60DB55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87C-54A1-495F-95B9-2267203B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have the </a:t>
            </a:r>
            <a:r>
              <a:rPr lang="en-US" b="1" dirty="0"/>
              <a:t>sorted array</a:t>
            </a:r>
            <a:r>
              <a:rPr lang="en-US" dirty="0"/>
              <a:t>: A=[2,4,7,10,13,18,21,27,31] </a:t>
            </a:r>
          </a:p>
          <a:p>
            <a:r>
              <a:rPr lang="en-US" dirty="0"/>
              <a:t>We want to </a:t>
            </a:r>
            <a:r>
              <a:rPr lang="en-US" b="1" dirty="0"/>
              <a:t>find the index of</a:t>
            </a:r>
            <a:r>
              <a:rPr lang="en-US" dirty="0"/>
              <a:t> the number 13 using </a:t>
            </a:r>
            <a:r>
              <a:rPr lang="en-US" b="1" dirty="0"/>
              <a:t>binary search</a:t>
            </a:r>
            <a:r>
              <a:rPr lang="en-US" dirty="0"/>
              <a:t>.</a:t>
            </a:r>
          </a:p>
          <a:p>
            <a:r>
              <a:rPr lang="en-US" b="1" dirty="0"/>
              <a:t>Initial Setup: </a:t>
            </a:r>
            <a:r>
              <a:rPr lang="en-US" dirty="0"/>
              <a:t>low = 0, high = 8 (since array size is 9), target = 13</a:t>
            </a:r>
          </a:p>
          <a:p>
            <a:r>
              <a:rPr lang="en-US" b="1" dirty="0"/>
              <a:t>Step 1</a:t>
            </a:r>
            <a:endParaRPr lang="en-US" dirty="0"/>
          </a:p>
          <a:p>
            <a:r>
              <a:rPr lang="en-US" dirty="0"/>
              <a:t>mid = (0 + 8) // 2 = 4</a:t>
            </a:r>
          </a:p>
          <a:p>
            <a:r>
              <a:rPr lang="en-US" dirty="0"/>
              <a:t>A[4] = 13</a:t>
            </a:r>
          </a:p>
          <a:p>
            <a:r>
              <a:rPr lang="en-US" dirty="0"/>
              <a:t>🔍 Found the target on the </a:t>
            </a:r>
            <a:r>
              <a:rPr lang="en-US" b="1" dirty="0"/>
              <a:t>first try</a:t>
            </a:r>
            <a:r>
              <a:rPr lang="en-US" dirty="0"/>
              <a:t>! ✅ </a:t>
            </a:r>
            <a:r>
              <a:rPr lang="en-US" b="1" dirty="0"/>
              <a:t>Index of 13 is 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0F0B-72E4-4A00-9604-BF7826AC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compares with 5 → shift 5 → insert 2 → [2, 5, 4, 6, 1, 3]</a:t>
            </a:r>
          </a:p>
          <a:p>
            <a:r>
              <a:rPr lang="en-US" dirty="0"/>
              <a:t>4 compares with 5 → shift 5 → insert 4 → [2, 4, 5, 6, 1, 3]</a:t>
            </a:r>
          </a:p>
          <a:p>
            <a:r>
              <a:rPr lang="en-US" dirty="0"/>
              <a:t>6 is in correct position → [2, 4, 5, 6, 1, 3]</a:t>
            </a:r>
          </a:p>
          <a:p>
            <a:r>
              <a:rPr lang="en-US" dirty="0"/>
              <a:t>1 shifts 6, 5, 4, 2 → insert 1 → [1, 2, 4, 5, 6, 3]</a:t>
            </a:r>
          </a:p>
          <a:p>
            <a:r>
              <a:rPr lang="en-US" dirty="0"/>
              <a:t>3 shifts 6, 5, 4 → insert 3 → [1, 2, 3, 4, 5, 6]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785239-7930-409B-973C-7F283766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altLang="en-US" dirty="0"/>
              <a:t>Example: S</a:t>
            </a:r>
            <a:r>
              <a:rPr lang="en-US" altLang="en-US" dirty="0">
                <a:solidFill>
                  <a:schemeClr val="tx1"/>
                </a:solidFill>
              </a:rPr>
              <a:t>orting [5, 2, 4, 6, 1,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6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1A22-3C2E-4653-97B0-5D9BFDD8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Time Analysis via Recurrence Relation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883F-59D1-4621-9538-9D0A2825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define: T(n): Time to sort 𝑛 elements using Insertion Sort</a:t>
            </a:r>
          </a:p>
          <a:p>
            <a:pPr marL="0" indent="0">
              <a:buNone/>
            </a:pPr>
            <a:r>
              <a:rPr lang="en-US" dirty="0"/>
              <a:t>Recurrence Relation</a:t>
            </a:r>
          </a:p>
          <a:p>
            <a:pPr marL="0" indent="0">
              <a:buNone/>
            </a:pPr>
            <a:r>
              <a:rPr lang="en-US" dirty="0"/>
              <a:t>Each time we insert the n-</a:t>
            </a:r>
            <a:r>
              <a:rPr lang="en-US" dirty="0" err="1"/>
              <a:t>th</a:t>
            </a:r>
            <a:r>
              <a:rPr lang="en-US" dirty="0"/>
              <a:t> element:</a:t>
            </a:r>
          </a:p>
          <a:p>
            <a:r>
              <a:rPr lang="en-US" dirty="0"/>
              <a:t>T(n−1): Time to sort n−1 elements</a:t>
            </a:r>
          </a:p>
          <a:p>
            <a:r>
              <a:rPr lang="en-US" dirty="0" err="1"/>
              <a:t>cn</a:t>
            </a:r>
            <a:r>
              <a:rPr lang="en-US" dirty="0"/>
              <a:t>: Time to insert the n-</a:t>
            </a:r>
            <a:r>
              <a:rPr lang="en-US" dirty="0" err="1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So the recurrence is: T(n)=T(n−1)+</a:t>
            </a:r>
            <a:r>
              <a:rPr lang="en-US" dirty="0" err="1"/>
              <a:t>cn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6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E763-9553-4AF9-B6EE-6418B8C2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83C2-D763-443F-885D-C1B22B7C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case</a:t>
            </a:r>
            <a:r>
              <a:rPr lang="en-US" dirty="0"/>
              <a:t> (already sorted): O(n)</a:t>
            </a:r>
          </a:p>
          <a:p>
            <a:r>
              <a:rPr lang="en-US" b="1" dirty="0"/>
              <a:t>Worst case</a:t>
            </a:r>
            <a:r>
              <a:rPr lang="en-US" dirty="0"/>
              <a:t> (reverse sorted):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b="1" dirty="0"/>
              <a:t>Average case</a:t>
            </a:r>
            <a:r>
              <a:rPr lang="en-US" dirty="0"/>
              <a:t>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61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EAD5-FBB7-472D-AABF-7BB5960B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8D03-70A0-4C87-A246-F2A5B308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by yourself</a:t>
            </a:r>
          </a:p>
        </p:txBody>
      </p:sp>
    </p:spTree>
    <p:extLst>
      <p:ext uri="{BB962C8B-B14F-4D97-AF65-F5344CB8AC3E}">
        <p14:creationId xmlns:p14="http://schemas.microsoft.com/office/powerpoint/2010/main" val="5038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6AD4-6CD5-4A78-9EE7-3B60DB55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887C-54A1-495F-95B9-2267203B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37" y="2440271"/>
            <a:ext cx="10451088" cy="40446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Let’s also walk through a slightly longer example: Search for 21 in the same array: A=[2,4,7,10,13,18,21,27,31]</a:t>
            </a:r>
          </a:p>
          <a:p>
            <a:r>
              <a:rPr lang="en-US" b="1" dirty="0"/>
              <a:t>Step 1:</a:t>
            </a:r>
            <a:endParaRPr lang="en-US" dirty="0"/>
          </a:p>
          <a:p>
            <a:r>
              <a:rPr lang="en-US" dirty="0"/>
              <a:t>low = 0, high = 8</a:t>
            </a:r>
          </a:p>
          <a:p>
            <a:r>
              <a:rPr lang="en-US" dirty="0"/>
              <a:t>mid = (0 + 8) // 2 = 4</a:t>
            </a:r>
          </a:p>
          <a:p>
            <a:r>
              <a:rPr lang="en-US" dirty="0"/>
              <a:t>A[4] = 13 → </a:t>
            </a:r>
            <a:r>
              <a:rPr lang="en-US" b="1" dirty="0"/>
              <a:t>too small</a:t>
            </a:r>
            <a:r>
              <a:rPr lang="en-US" dirty="0"/>
              <a:t>, go right</a:t>
            </a:r>
          </a:p>
          <a:p>
            <a:r>
              <a:rPr lang="en-US" dirty="0"/>
              <a:t>Update: low = 5</a:t>
            </a:r>
          </a:p>
          <a:p>
            <a:r>
              <a:rPr lang="en-US" b="1" dirty="0"/>
              <a:t>Step 2:</a:t>
            </a:r>
            <a:endParaRPr lang="en-US" dirty="0"/>
          </a:p>
          <a:p>
            <a:pPr lvl="0"/>
            <a:r>
              <a:rPr lang="en-US" dirty="0"/>
              <a:t>low = 5, high = 8</a:t>
            </a:r>
          </a:p>
          <a:p>
            <a:pPr lvl="0"/>
            <a:r>
              <a:rPr lang="en-US" dirty="0"/>
              <a:t>mid = (5 + 8) // 2 = 6</a:t>
            </a:r>
          </a:p>
          <a:p>
            <a:pPr lvl="0"/>
            <a:r>
              <a:rPr lang="en-US" dirty="0"/>
              <a:t>A[6] = 21 → ✅ Found it! ✅ </a:t>
            </a:r>
            <a:r>
              <a:rPr lang="en-US" b="1" dirty="0"/>
              <a:t>Index of 21 is 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5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3A56-0891-4305-B28A-DA1773FC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DB3E-6527-4727-9873-F8F97FBF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Binary search cuts the array size in </a:t>
            </a:r>
            <a:r>
              <a:rPr lang="en-US" b="1" dirty="0"/>
              <a:t>half each time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Time complexity: T(n)=T(n/2)+c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3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0214-0A08-4F91-B91B-62724B96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What Binary Search Does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7610-C879-413B-9DCA-B67688B9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search works on </a:t>
            </a:r>
            <a:r>
              <a:rPr lang="en-US" b="1" dirty="0"/>
              <a:t>sorted arrays</a:t>
            </a:r>
            <a:r>
              <a:rPr lang="en-US" dirty="0"/>
              <a:t>. At each step:</a:t>
            </a:r>
          </a:p>
          <a:p>
            <a:r>
              <a:rPr lang="en-US" dirty="0"/>
              <a:t>It checks the </a:t>
            </a:r>
            <a:r>
              <a:rPr lang="en-US" b="1" dirty="0"/>
              <a:t>middle element</a:t>
            </a:r>
            <a:r>
              <a:rPr lang="en-US" dirty="0"/>
              <a:t> of the current range.</a:t>
            </a:r>
          </a:p>
          <a:p>
            <a:r>
              <a:rPr lang="en-US" dirty="0"/>
              <a:t>If it matches the target, it's done.</a:t>
            </a:r>
          </a:p>
          <a:p>
            <a:r>
              <a:rPr lang="en-US" dirty="0"/>
              <a:t>If the target is smaller, it </a:t>
            </a:r>
            <a:r>
              <a:rPr lang="en-US" b="1" dirty="0"/>
              <a:t>searches the left half</a:t>
            </a:r>
            <a:r>
              <a:rPr lang="en-US" dirty="0"/>
              <a:t>.</a:t>
            </a:r>
          </a:p>
          <a:p>
            <a:r>
              <a:rPr lang="en-US" dirty="0"/>
              <a:t>If the target is larger, it </a:t>
            </a:r>
            <a:r>
              <a:rPr lang="en-US" b="1" dirty="0"/>
              <a:t>searches the right half</a:t>
            </a:r>
            <a:r>
              <a:rPr lang="en-US" dirty="0"/>
              <a:t>.</a:t>
            </a:r>
          </a:p>
          <a:p>
            <a:r>
              <a:rPr lang="en-US" dirty="0"/>
              <a:t>This reduces the size of the problem from </a:t>
            </a:r>
            <a:r>
              <a:rPr lang="en-US" dirty="0" err="1"/>
              <a:t>nnn</a:t>
            </a:r>
            <a:r>
              <a:rPr lang="en-US" dirty="0"/>
              <a:t> elements to n/2 elements with each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9010-BD78-4E8A-A37A-F8B98D43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📐 What the Recurrence Means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915AC3-4DCF-4A41-9F99-6ABF5AA03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390803"/>
            <a:ext cx="94810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T(n): Time it takes to search in an array of size 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T(n/2): Time it takes to search in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half-sized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+c: Constant time to: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Check the middle element,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Compare it with the target,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body"/>
              </a:rPr>
              <a:t>Decide which half to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DEBE-1523-42AC-887B-708F99B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Recurrence Makes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CC29-A3C2-4925-848C-8475C1BB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recursive step does a constant amount of work (comparison and choosing half), then recurses into half the array. So:</a:t>
            </a:r>
          </a:p>
          <a:p>
            <a:r>
              <a:rPr lang="en-US" dirty="0"/>
              <a:t>Work at step = Recursive time for 𝑛/2 + constant comparison work </a:t>
            </a:r>
          </a:p>
          <a:p>
            <a:r>
              <a:rPr lang="en-US" dirty="0"/>
              <a:t>⇒ 𝑇 =T(n/2)+c</a:t>
            </a:r>
          </a:p>
          <a:p>
            <a:r>
              <a:rPr lang="pt-BR" b="1" dirty="0"/>
              <a:t>Solution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T(n)=O(log 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3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8D3E-47DD-4B75-9407-F81C5DA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EEE5-889B-46F2-812B-4D5A850F9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Merge Sort example</a:t>
            </a:r>
          </a:p>
          <a:p>
            <a:pPr marL="0" indent="0">
              <a:buNone/>
            </a:pPr>
            <a:r>
              <a:rPr lang="en-US" sz="2800" dirty="0"/>
              <a:t>A=[38,27,43,3,9,82,10] </a:t>
            </a:r>
          </a:p>
          <a:p>
            <a:pPr marL="0" indent="0">
              <a:buNone/>
            </a:pPr>
            <a:r>
              <a:rPr lang="en-US" sz="2800" b="1" dirty="0"/>
              <a:t>Split</a:t>
            </a:r>
            <a:r>
              <a:rPr lang="en-US" sz="2800" dirty="0"/>
              <a:t> into:</a:t>
            </a:r>
          </a:p>
          <a:p>
            <a:r>
              <a:rPr lang="en-US" sz="2800" dirty="0"/>
              <a:t>Left: [38,27,43] Right: [3,9,82,10]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13446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1661</Words>
  <Application>Microsoft Office PowerPoint</Application>
  <PresentationFormat>Widescreen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Garamond</vt:lpstr>
      <vt:lpstr>Garamond body</vt:lpstr>
      <vt:lpstr>Times New Roman</vt:lpstr>
      <vt:lpstr>Organic</vt:lpstr>
      <vt:lpstr>Searching and Sorting</vt:lpstr>
      <vt:lpstr>Binary Search</vt:lpstr>
      <vt:lpstr>Binary Search Example</vt:lpstr>
      <vt:lpstr>Binary Search Example</vt:lpstr>
      <vt:lpstr>Binary Search</vt:lpstr>
      <vt:lpstr> What Binary Search Does </vt:lpstr>
      <vt:lpstr> 📐 What the Recurrence Means </vt:lpstr>
      <vt:lpstr>Why This Recurrence Makes Sense</vt:lpstr>
      <vt:lpstr>Sorting Algorithms</vt:lpstr>
      <vt:lpstr>Sorting Algorithms</vt:lpstr>
      <vt:lpstr>Sorting Algorithms</vt:lpstr>
      <vt:lpstr>Sorting Algorithms</vt:lpstr>
      <vt:lpstr>Sorting Algorithms</vt:lpstr>
      <vt:lpstr> Merge Sort </vt:lpstr>
      <vt:lpstr>Step 1: What Merge Sort Does</vt:lpstr>
      <vt:lpstr> 🧠 Step 2: Defining the Work </vt:lpstr>
      <vt:lpstr> Step 3: The Full Recurrence </vt:lpstr>
      <vt:lpstr>Step 4: Solving the Recurrence (Briefly)</vt:lpstr>
      <vt:lpstr> Quick Sort example</vt:lpstr>
      <vt:lpstr> Quick Sort example</vt:lpstr>
      <vt:lpstr> Quick Sort</vt:lpstr>
      <vt:lpstr>Step 1: What Happens in the Worst Case?</vt:lpstr>
      <vt:lpstr> Step 2: Setting Up the Recurrence </vt:lpstr>
      <vt:lpstr> Step 3: Expand the Recurrence </vt:lpstr>
      <vt:lpstr>PowerPoint Presentation</vt:lpstr>
      <vt:lpstr>Average case</vt:lpstr>
      <vt:lpstr>What is the average case</vt:lpstr>
      <vt:lpstr>Recurrence Relation</vt:lpstr>
      <vt:lpstr>Insertion sort</vt:lpstr>
      <vt:lpstr>Example: Sorting [5, 2, 4, 6, 1, 3]</vt:lpstr>
      <vt:lpstr> Time Analysis via Recurrence Relation </vt:lpstr>
      <vt:lpstr>PowerPoint Presentation</vt:lpstr>
      <vt:lpstr>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Md. Mahbubul Alam Joarder</dc:creator>
  <cp:lastModifiedBy>Md. Mahbubul Alam Joarder</cp:lastModifiedBy>
  <cp:revision>19</cp:revision>
  <dcterms:created xsi:type="dcterms:W3CDTF">2025-05-03T07:27:19Z</dcterms:created>
  <dcterms:modified xsi:type="dcterms:W3CDTF">2025-05-03T09:36:42Z</dcterms:modified>
</cp:coreProperties>
</file>