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ofa Kamal" initials="MK" lastIdx="1" clrIdx="0">
    <p:extLst>
      <p:ext uri="{19B8F6BF-5375-455C-9EA6-DF929625EA0E}">
        <p15:presenceInfo xmlns:p15="http://schemas.microsoft.com/office/powerpoint/2012/main" userId="8fd8c238d53ef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6T00:52:54.927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0AF23-C4CB-4EC3-A283-5108814561ED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8F56-AE56-4DD0-952F-2D35E537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8F56-AE56-4DD0-952F-2D35E5372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B6A6-62B1-4306-81DC-380C3F91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ADADB-FCAB-4ABF-9379-A5452B13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2D99-62B5-4D1C-B1E9-EBCA151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55F7-D873-4E93-8D8F-74A1E4D3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BD05-AA99-4700-A51C-CB56957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09F9-C545-49EC-8DEC-8D69DA5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7DEB-E95F-4701-90B9-7A5A9395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4383-5C08-4FAD-8731-80B406CD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C8EB-1EF9-4284-BD22-7CA0125B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C8BF-AEBB-4A9F-B6FB-170BAD7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F579-2D31-422E-B3A5-8E29281CE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62BD-77E6-49A7-B279-B945E8EF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F816-6E3F-47E6-A835-EE6980A6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32F3-88EC-473F-AA77-A7B7A1CC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39C7-0872-4C90-A36D-62D1DEF5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A388-CAA4-4097-B209-1E51FB17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9CDE-2707-4087-8323-89FF74B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D658-C9E0-42FA-8C6B-2711C1B8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888A-EAD8-42DD-A095-887A69AF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1F726-9DE9-4C20-81B0-B8CEC84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10C6-4C9D-42A3-A5CF-F4A1414D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64BC-D371-44DB-B63C-22A0BF77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CA63-35E0-4200-A5EE-47FD02F4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88C3-4502-48DB-BE1A-F64E0A2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1856-0DBB-4ED2-8369-83920C9A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8A81-4FD1-4780-88D6-202083B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7DC9-C7E3-4476-856B-2445A3A43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17112-C7E5-4180-B877-91E165E2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CB7A-F146-4E65-8463-098DA3E8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2269-7ED6-4452-88B1-83486131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53407-EF3E-4812-929B-2788C35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D6A9-50BC-4EA2-870E-6AB9DD10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DCC9-1EF3-458E-9F71-06A60486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57C6-7435-4212-A8E7-475A7A16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696B2-346A-43B3-BFC8-F29F41368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99337-FD0D-4E3F-AA51-0BD81E7D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C3C7F-04F1-4B80-B68B-3E6A4C03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AF2DD-1903-4643-9A2E-0FD12F5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D1ABA-6576-4016-8407-3B8E3221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0EA2-D86C-4592-8770-C0214C96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5FF0-8813-4EC7-9E33-8F46167D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6207-7069-4756-A545-B0DC67D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947D-23C5-4B29-A415-F88E9C4B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DC2C-8F24-4C24-B27F-3658D559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5AFAA-C891-4BB3-826E-9B93755B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3FC6-808C-4D95-869C-4B7CEBCF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34F3-9B8C-4ED5-830F-0F35B5C3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B0C2-A5C0-4375-BC97-4DF13462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E63F-A89E-42AA-B561-60DEEF3D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D747-3D34-411D-9F88-2DE402AD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15A6-C3BD-4B11-A8A4-B5D065FF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442B-513E-40CB-8D5E-19FBF55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F545-9412-4265-9F6F-D01701C9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AC369-C537-4671-B1B5-086EF023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E8BE-EDB2-4C2B-9945-00C77929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1315-9F96-4666-98BF-208D7A13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BA4-F853-4CEE-A837-436C2EEE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5F56-C8A3-405B-BABF-8698416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A8D7-DB40-48D9-AAF7-0AEC6CB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6226-7DBF-4B7E-9946-B49836B0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92E1-8732-4715-BE81-43AD5942A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8E4E-98D5-48ED-8DB7-6418729B1310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51A4-8BDB-4B11-A61C-102372039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E33D-870F-444E-B224-90B21A650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CC3F-5003-43EF-8870-73D9C2CC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872F-BB4B-4568-A790-D26A38F0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211" y="2281561"/>
            <a:ext cx="9728617" cy="2272684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BDANN: BERT-Based Domain Adaptation Neural</a:t>
            </a:r>
            <a:r>
              <a:rPr lang="en-US" sz="3600" b="1" i="0" u="none" strike="noStrike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3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Network for Multi-Modal </a:t>
            </a:r>
            <a:br>
              <a:rPr lang="en-US" sz="3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</a:br>
            <a:r>
              <a:rPr lang="en-US" sz="3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Fake News Detection</a:t>
            </a:r>
            <a:br>
              <a:rPr lang="en-US" sz="3600" b="0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</a:br>
            <a:r>
              <a:rPr lang="en-US" sz="1600" b="1" i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by</a:t>
            </a:r>
            <a:b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</a:b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Tong Zhang, Di Wang, </a:t>
            </a:r>
            <a:r>
              <a:rPr lang="en-US" sz="2000" b="1" dirty="0" err="1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Huanhuan</a:t>
            </a: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Chen, </a:t>
            </a:r>
            <a:r>
              <a:rPr lang="en-US" sz="2000" b="1" dirty="0" err="1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Zhiwei</a:t>
            </a: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Zeng, </a:t>
            </a:r>
            <a:b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</a:b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Wei Guo, </a:t>
            </a:r>
            <a:r>
              <a:rPr lang="en-US" sz="2000" b="1" dirty="0" err="1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Chunyan</a:t>
            </a: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Miao and </a:t>
            </a:r>
            <a:r>
              <a:rPr lang="en-US" sz="2000" b="1" dirty="0" err="1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Lizhen</a:t>
            </a:r>
            <a:r>
              <a:rPr lang="en-US" sz="2000" b="1" dirty="0"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Cui</a:t>
            </a:r>
            <a:br>
              <a:rPr lang="en-US" sz="3600" dirty="0">
                <a:latin typeface="Calisto MT" panose="02040603050505030304" pitchFamily="18" charset="0"/>
                <a:cs typeface="Calibri" panose="020F0502020204030204" pitchFamily="34" charset="0"/>
              </a:rPr>
            </a:br>
            <a:endParaRPr lang="en-US" sz="3600" dirty="0">
              <a:latin typeface="Calisto MT" panose="0204060305050503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DB6D-C521-4923-872B-A5EF844D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423"/>
            <a:ext cx="9144000" cy="1496843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latin typeface="Calisto MT" panose="02040603050505030304" pitchFamily="18" charset="0"/>
                <a:cs typeface="Calibri" panose="020F0502020204030204" pitchFamily="34" charset="0"/>
              </a:rPr>
              <a:t>Mahrin</a:t>
            </a:r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  <a:cs typeface="Calibri" panose="020F0502020204030204" pitchFamily="34" charset="0"/>
              </a:rPr>
              <a:t>Tasfe</a:t>
            </a:r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[18166012] </a:t>
            </a:r>
            <a:endParaRPr lang="en-US" sz="18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algn="r"/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Mostofa Kamal Sagor </a:t>
            </a:r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[22166010] </a:t>
            </a:r>
            <a:endParaRPr lang="en-US" sz="18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algn="r"/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Shakib Mahmud </a:t>
            </a:r>
            <a:r>
              <a:rPr lang="en-US" sz="1800" dirty="0" err="1">
                <a:latin typeface="Calisto MT" panose="02040603050505030304" pitchFamily="18" charset="0"/>
                <a:cs typeface="Calibri" panose="020F0502020204030204" pitchFamily="34" charset="0"/>
              </a:rPr>
              <a:t>Dipto</a:t>
            </a:r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[22166030] </a:t>
            </a:r>
            <a:endParaRPr lang="en-US" sz="18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algn="r"/>
            <a:r>
              <a:rPr lang="en-US" sz="1800" dirty="0" err="1">
                <a:latin typeface="Calisto MT" panose="02040603050505030304" pitchFamily="18" charset="0"/>
                <a:cs typeface="Calibri" panose="020F0502020204030204" pitchFamily="34" charset="0"/>
              </a:rPr>
              <a:t>Irfana</a:t>
            </a:r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  <a:cs typeface="Calibri" panose="020F0502020204030204" pitchFamily="34" charset="0"/>
              </a:rPr>
              <a:t>Afifa</a:t>
            </a:r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[22166047] </a:t>
            </a:r>
            <a:endParaRPr lang="en-US" sz="1800" dirty="0">
              <a:latin typeface="Calisto MT" panose="0204060305050503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652C3-1857-497F-B730-2CDC8B193CCB}"/>
              </a:ext>
            </a:extLst>
          </p:cNvPr>
          <p:cNvSpPr txBox="1"/>
          <p:nvPr/>
        </p:nvSpPr>
        <p:spPr>
          <a:xfrm>
            <a:off x="1199211" y="768680"/>
            <a:ext cx="972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sto MT" panose="02040603050505030304" pitchFamily="18" charset="0"/>
                <a:cs typeface="Calibri" panose="020F0502020204030204" pitchFamily="34" charset="0"/>
              </a:rPr>
              <a:t>CSE712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FA0CD-7BED-4219-A0EC-44FFE263D4D2}"/>
              </a:ext>
            </a:extLst>
          </p:cNvPr>
          <p:cNvSpPr txBox="1"/>
          <p:nvPr/>
        </p:nvSpPr>
        <p:spPr>
          <a:xfrm>
            <a:off x="1524000" y="5051601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sto MT" panose="02040603050505030304" pitchFamily="18" charset="0"/>
                <a:cs typeface="Calibri" panose="020F0502020204030204" pitchFamily="34" charset="0"/>
              </a:rPr>
              <a:t>Group-10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84C04-3A58-4D49-AAAE-81D3929BEDC4}"/>
              </a:ext>
            </a:extLst>
          </p:cNvPr>
          <p:cNvCxnSpPr>
            <a:cxnSpLocks/>
          </p:cNvCxnSpPr>
          <p:nvPr/>
        </p:nvCxnSpPr>
        <p:spPr>
          <a:xfrm>
            <a:off x="1199213" y="4354714"/>
            <a:ext cx="972861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BE0707-8F78-4CFA-A0B9-9AC8125666FA}"/>
              </a:ext>
            </a:extLst>
          </p:cNvPr>
          <p:cNvCxnSpPr>
            <a:cxnSpLocks/>
          </p:cNvCxnSpPr>
          <p:nvPr/>
        </p:nvCxnSpPr>
        <p:spPr>
          <a:xfrm>
            <a:off x="1231690" y="1507686"/>
            <a:ext cx="972861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C4D7E3-5701-4E7C-ADEE-8387B00C0584}"/>
              </a:ext>
            </a:extLst>
          </p:cNvPr>
          <p:cNvCxnSpPr/>
          <p:nvPr/>
        </p:nvCxnSpPr>
        <p:spPr>
          <a:xfrm>
            <a:off x="6096000" y="4554245"/>
            <a:ext cx="0" cy="169563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 descr="See the source image">
            <a:extLst>
              <a:ext uri="{FF2B5EF4-FFF2-40B4-BE49-F238E27FC236}">
                <a16:creationId xmlns:a16="http://schemas.microsoft.com/office/drawing/2014/main" id="{F8A6CBD7-FD49-4660-A100-62AF3E83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6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CD36-6C59-436E-AD7F-3BD9F413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EFE5-9A71-47FA-B955-77418944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Fake news</a:t>
            </a:r>
          </a:p>
          <a:p>
            <a:pPr lvl="1"/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Misleading</a:t>
            </a:r>
          </a:p>
          <a:p>
            <a:pPr lvl="1"/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ensationalized report </a:t>
            </a:r>
          </a:p>
          <a:p>
            <a:pPr lvl="1"/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arm a person's reputation</a:t>
            </a:r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2000" dirty="0">
              <a:latin typeface="Calisto MT" panose="02040603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Primary contributions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Eliminate the social context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Use the visual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Use an event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4CE17-56A1-401B-BAC5-6EF07397BB9B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18874-005C-4BCC-8B3C-04CF4C2F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1825625"/>
            <a:ext cx="5697337" cy="3541202"/>
          </a:xfrm>
          <a:prstGeom prst="rect">
            <a:avLst/>
          </a:prstGeom>
        </p:spPr>
      </p:pic>
      <p:pic>
        <p:nvPicPr>
          <p:cNvPr id="9" name="Picture 5" descr="See the source image">
            <a:extLst>
              <a:ext uri="{FF2B5EF4-FFF2-40B4-BE49-F238E27FC236}">
                <a16:creationId xmlns:a16="http://schemas.microsoft.com/office/drawing/2014/main" id="{BA4434A4-63A0-44E3-9212-B9BC7B6E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2E2-61DF-4AB6-B073-6A8B8938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Dataset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7469E-349B-41BD-91BC-BB11CD64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7457" y="2670199"/>
            <a:ext cx="4838803" cy="19994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AEF77-43B7-4E7A-9D26-4B8977FDEAAD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457E2-8ECA-4054-B187-8046A19131CF}"/>
              </a:ext>
            </a:extLst>
          </p:cNvPr>
          <p:cNvSpPr txBox="1"/>
          <p:nvPr/>
        </p:nvSpPr>
        <p:spPr>
          <a:xfrm>
            <a:off x="943252" y="1882938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Datasets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Twitter dataset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Weibo dataset</a:t>
            </a:r>
          </a:p>
          <a:p>
            <a:pPr lvl="1" fontAlgn="base"/>
            <a:endParaRPr lang="en-US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pPr lvl="1" fontAlgn="base"/>
            <a:endParaRPr lang="en-US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Baseline models to compare with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    the novel model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Single Modality Models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Text-Only, Image-Only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Multi-modal Models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NeuralTalk</a:t>
            </a:r>
            <a:r>
              <a:rPr lang="en-US" sz="1600" i="1" dirty="0">
                <a:solidFill>
                  <a:srgbClr val="00000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,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att-RNN, EANN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Variants of BDANN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BDANN-v, BDANN-d</a:t>
            </a:r>
            <a:endParaRPr lang="en-US" sz="1600" b="0" i="1" u="none" strike="noStrike" dirty="0">
              <a:solidFill>
                <a:srgbClr val="000000"/>
              </a:solidFill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effectLst/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sto MT" panose="02040603050505030304" pitchFamily="18" charset="0"/>
              </a:rPr>
            </a:br>
            <a:endParaRPr lang="en-US" b="0" i="0" u="none" strike="noStrike" dirty="0">
              <a:solidFill>
                <a:srgbClr val="000000"/>
              </a:solidFill>
              <a:effectLst/>
              <a:latin typeface="Calisto MT" panose="02040603050505030304" pitchFamily="18" charset="0"/>
            </a:endParaRPr>
          </a:p>
        </p:txBody>
      </p:sp>
      <p:pic>
        <p:nvPicPr>
          <p:cNvPr id="11" name="Picture 5" descr="See the source image">
            <a:extLst>
              <a:ext uri="{FF2B5EF4-FFF2-40B4-BE49-F238E27FC236}">
                <a16:creationId xmlns:a16="http://schemas.microsoft.com/office/drawing/2014/main" id="{0AB59708-354D-4074-8A6B-B973B357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2D27-AF22-4A20-9084-C30D0B1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Proposed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32D45F-1A05-4047-9DDB-756CB092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736" y="985421"/>
            <a:ext cx="5166064" cy="55033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9DD45-34F6-47F8-9D9B-7C8871203CA0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97CE3-1222-4B8A-A226-7206F5C1212B}"/>
              </a:ext>
            </a:extLst>
          </p:cNvPr>
          <p:cNvSpPr txBox="1"/>
          <p:nvPr/>
        </p:nvSpPr>
        <p:spPr>
          <a:xfrm>
            <a:off x="838200" y="2228671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sto MT" panose="02040603050505030304" pitchFamily="18" charset="0"/>
              </a:rPr>
              <a:t>Multi-Modal Feature Extractor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Textual Feature Extractor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Visual Feature Extractor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sto MT" panose="02040603050505030304" pitchFamily="18" charset="0"/>
              </a:rPr>
              <a:t>Fake News Detector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Latent multi-modal features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sto MT" panose="02040603050505030304" pitchFamily="18" charset="0"/>
              </a:rPr>
              <a:t>Domain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Classifies the posts to different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Removes the event-special features</a:t>
            </a:r>
          </a:p>
        </p:txBody>
      </p:sp>
      <p:pic>
        <p:nvPicPr>
          <p:cNvPr id="10" name="Picture 5" descr="See the source image">
            <a:extLst>
              <a:ext uri="{FF2B5EF4-FFF2-40B4-BE49-F238E27FC236}">
                <a16:creationId xmlns:a16="http://schemas.microsoft.com/office/drawing/2014/main" id="{446ABFE0-6295-4D3F-9184-487DD202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2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8BB3-56CC-45BF-9567-6F77E4D0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1884-8B4E-4467-AB52-DBFD2CBF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718" y="1253622"/>
            <a:ext cx="8522563" cy="53889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9BF61-B900-46C5-B8EA-33972EA46596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4</a:t>
            </a:r>
          </a:p>
        </p:txBody>
      </p:sp>
      <p:pic>
        <p:nvPicPr>
          <p:cNvPr id="7" name="Picture 5" descr="See the source image">
            <a:extLst>
              <a:ext uri="{FF2B5EF4-FFF2-40B4-BE49-F238E27FC236}">
                <a16:creationId xmlns:a16="http://schemas.microsoft.com/office/drawing/2014/main" id="{80E920A9-75EF-4C7C-BA99-E57E3C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8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7495-BEA8-40C2-8BC6-FD3A69B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6EDA19-CB8E-4819-B1B9-893FF2C65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51" t="1" r="1912" b="382"/>
          <a:stretch/>
        </p:blipFill>
        <p:spPr>
          <a:xfrm>
            <a:off x="2796466" y="1690688"/>
            <a:ext cx="6178859" cy="39613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0A002-DEAF-47C0-AB86-A3A20D6F4F3B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5</a:t>
            </a:r>
          </a:p>
        </p:txBody>
      </p:sp>
      <p:pic>
        <p:nvPicPr>
          <p:cNvPr id="7" name="Picture 5" descr="See the source image">
            <a:extLst>
              <a:ext uri="{FF2B5EF4-FFF2-40B4-BE49-F238E27FC236}">
                <a16:creationId xmlns:a16="http://schemas.microsoft.com/office/drawing/2014/main" id="{23365A73-0664-4988-81F7-B7F2C534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4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002D-78ED-492A-B280-00E7035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listo MT" panose="0204060305050503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6A08-C3E3-4043-B412-E917B686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sto MT" panose="02040603050505030304" pitchFamily="18" charset="0"/>
              </a:rPr>
              <a:t>Applying BDANN to other similar fake news detection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sto MT" panose="02040603050505030304" pitchFamily="18" charset="0"/>
              </a:rPr>
              <a:t>Employ the probabilistic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sto MT" panose="02040603050505030304" pitchFamily="18" charset="0"/>
              </a:rPr>
              <a:t>Propose a deep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C6DD-435E-4013-BF1A-630E28AF5A0D}"/>
              </a:ext>
            </a:extLst>
          </p:cNvPr>
          <p:cNvSpPr txBox="1"/>
          <p:nvPr/>
        </p:nvSpPr>
        <p:spPr>
          <a:xfrm>
            <a:off x="11674137" y="63348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6</a:t>
            </a:r>
          </a:p>
        </p:txBody>
      </p:sp>
      <p:pic>
        <p:nvPicPr>
          <p:cNvPr id="5" name="Picture 5" descr="See the source image">
            <a:extLst>
              <a:ext uri="{FF2B5EF4-FFF2-40B4-BE49-F238E27FC236}">
                <a16:creationId xmlns:a16="http://schemas.microsoft.com/office/drawing/2014/main" id="{DF4AE3EB-E979-4AE0-9178-E0FA61D7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17" y="132445"/>
            <a:ext cx="1183165" cy="10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91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Wingdings</vt:lpstr>
      <vt:lpstr>Office Theme</vt:lpstr>
      <vt:lpstr>BDANN: BERT-Based Domain Adaptation Neural Network for Multi-Modal  Fake News Detection by Tong Zhang, Di Wang, Huanhuan Chen, Zhiwei Zeng,  Wei Guo, Chunyan Miao and Lizhen Cui </vt:lpstr>
      <vt:lpstr>Introduction </vt:lpstr>
      <vt:lpstr>Dataset Description</vt:lpstr>
      <vt:lpstr>Proposed Model</vt:lpstr>
      <vt:lpstr>Results</vt:lpstr>
      <vt:lpstr>Comparison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BDANN: BERT-Based Domain Adaptation Neural Network for Multi-Modal Fake News Detection by Tong Zhang, Di Wang, Huanhuan Chen, Zhiwei Zeng,  Wei Guo, Chunyan Miao and Lizhen Cui </dc:title>
  <dc:creator>Mostofa Kamal</dc:creator>
  <cp:lastModifiedBy>Mostofa Kamal</cp:lastModifiedBy>
  <cp:revision>26</cp:revision>
  <dcterms:created xsi:type="dcterms:W3CDTF">2022-02-25T18:38:55Z</dcterms:created>
  <dcterms:modified xsi:type="dcterms:W3CDTF">2022-02-25T20:01:53Z</dcterms:modified>
</cp:coreProperties>
</file>