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6" r:id="rId6"/>
    <p:sldId id="260" r:id="rId7"/>
    <p:sldId id="261" r:id="rId8"/>
    <p:sldId id="262" r:id="rId9"/>
    <p:sldId id="264"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b" initials="A" lastIdx="1" clrIdx="0">
    <p:extLst>
      <p:ext uri="{19B8F6BF-5375-455C-9EA6-DF929625EA0E}">
        <p15:presenceInfo xmlns:p15="http://schemas.microsoft.com/office/powerpoint/2012/main" userId="Ad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4T13:22:09.154"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11/24/2019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6909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398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20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752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11/24/2019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9689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855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25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257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961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11/24/2019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5643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11/24/2019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819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11/24/2019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5061294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A close up of a sign&#10;&#10;Description automatically generated">
            <a:extLst>
              <a:ext uri="{FF2B5EF4-FFF2-40B4-BE49-F238E27FC236}">
                <a16:creationId xmlns:a16="http://schemas.microsoft.com/office/drawing/2014/main" id="{5FF7F04C-2343-46BD-BF03-C417A66E3FE4}"/>
              </a:ext>
            </a:extLst>
          </p:cNvPr>
          <p:cNvPicPr>
            <a:picLocks noChangeAspect="1"/>
          </p:cNvPicPr>
          <p:nvPr/>
        </p:nvPicPr>
        <p:blipFill rotWithShape="1">
          <a:blip r:embed="rId2">
            <a:alphaModFix amt="45000"/>
          </a:blip>
          <a:srcRect t="5863" b="19137"/>
          <a:stretch/>
        </p:blipFill>
        <p:spPr>
          <a:xfrm>
            <a:off x="21" y="-147484"/>
            <a:ext cx="12191979" cy="6857990"/>
          </a:xfrm>
          <a:prstGeom prst="rect">
            <a:avLst/>
          </a:prstGeom>
        </p:spPr>
      </p:pic>
      <p:sp>
        <p:nvSpPr>
          <p:cNvPr id="22" name="Rectangle 2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E0273122-8D20-4F0A-9AC4-3E709388C4C5}"/>
              </a:ext>
            </a:extLst>
          </p:cNvPr>
          <p:cNvSpPr>
            <a:spLocks noGrp="1"/>
          </p:cNvSpPr>
          <p:nvPr>
            <p:ph type="ctrTitle"/>
          </p:nvPr>
        </p:nvSpPr>
        <p:spPr>
          <a:xfrm>
            <a:off x="1769532" y="2091263"/>
            <a:ext cx="8652938" cy="2461504"/>
          </a:xfrm>
        </p:spPr>
        <p:txBody>
          <a:bodyPr>
            <a:normAutofit/>
          </a:bodyPr>
          <a:lstStyle/>
          <a:p>
            <a:r>
              <a:rPr lang="en-US" sz="6300"/>
              <a:t>Face Recognition using Deep Learning techniques</a:t>
            </a:r>
          </a:p>
        </p:txBody>
      </p:sp>
      <p:sp>
        <p:nvSpPr>
          <p:cNvPr id="3" name="Subtitle 2">
            <a:extLst>
              <a:ext uri="{FF2B5EF4-FFF2-40B4-BE49-F238E27FC236}">
                <a16:creationId xmlns:a16="http://schemas.microsoft.com/office/drawing/2014/main" id="{4AB1432D-3553-4F1E-B039-55AB78AC9A46}"/>
              </a:ext>
            </a:extLst>
          </p:cNvPr>
          <p:cNvSpPr>
            <a:spLocks noGrp="1"/>
          </p:cNvSpPr>
          <p:nvPr>
            <p:ph type="subTitle" idx="1"/>
          </p:nvPr>
        </p:nvSpPr>
        <p:spPr>
          <a:xfrm>
            <a:off x="1769532" y="4623127"/>
            <a:ext cx="8655200" cy="457201"/>
          </a:xfrm>
        </p:spPr>
        <p:txBody>
          <a:bodyPr>
            <a:normAutofit/>
          </a:bodyPr>
          <a:lstStyle/>
          <a:p>
            <a:pPr>
              <a:spcAft>
                <a:spcPts val="600"/>
              </a:spcAft>
            </a:pPr>
            <a:r>
              <a:rPr lang="en-US" dirty="0">
                <a:solidFill>
                  <a:schemeClr val="tx1"/>
                </a:solidFill>
              </a:rPr>
              <a:t>By: </a:t>
            </a:r>
            <a:r>
              <a:rPr lang="en-US">
                <a:solidFill>
                  <a:schemeClr val="tx1"/>
                </a:solidFill>
              </a:rPr>
              <a:t>Mostofa</a:t>
            </a:r>
            <a:r>
              <a:rPr lang="en-US" dirty="0">
                <a:solidFill>
                  <a:schemeClr val="tx1"/>
                </a:solidFill>
              </a:rPr>
              <a:t> Adib Shakib</a:t>
            </a:r>
            <a:endParaRPr lang="en-US">
              <a:solidFill>
                <a:schemeClr val="tx1"/>
              </a:solidFill>
            </a:endParaRPr>
          </a:p>
        </p:txBody>
      </p:sp>
      <p:sp>
        <p:nvSpPr>
          <p:cNvPr id="24" name="Rectangle 2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9634481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4E2A-EB33-4404-A94A-D10C5EB97D87}"/>
              </a:ext>
            </a:extLst>
          </p:cNvPr>
          <p:cNvSpPr>
            <a:spLocks noGrp="1"/>
          </p:cNvSpPr>
          <p:nvPr>
            <p:ph type="title"/>
          </p:nvPr>
        </p:nvSpPr>
        <p:spPr/>
        <p:txBody>
          <a:bodyPr/>
          <a:lstStyle/>
          <a:p>
            <a:r>
              <a:rPr lang="en-US" dirty="0"/>
              <a:t>Summary of the predictions.</a:t>
            </a:r>
          </a:p>
        </p:txBody>
      </p:sp>
      <p:sp>
        <p:nvSpPr>
          <p:cNvPr id="3" name="Content Placeholder 2">
            <a:extLst>
              <a:ext uri="{FF2B5EF4-FFF2-40B4-BE49-F238E27FC236}">
                <a16:creationId xmlns:a16="http://schemas.microsoft.com/office/drawing/2014/main" id="{CCE73745-1EFF-4B82-985F-DA09C4F2F4D9}"/>
              </a:ext>
            </a:extLst>
          </p:cNvPr>
          <p:cNvSpPr>
            <a:spLocks noGrp="1"/>
          </p:cNvSpPr>
          <p:nvPr>
            <p:ph idx="1"/>
          </p:nvPr>
        </p:nvSpPr>
        <p:spPr/>
        <p:txBody>
          <a:bodyPr/>
          <a:lstStyle/>
          <a:p>
            <a:r>
              <a:rPr lang="en-US" dirty="0"/>
              <a:t>Haar Cascade: Single picture: 50%, Multiple picture: 54%</a:t>
            </a:r>
          </a:p>
          <a:p>
            <a:r>
              <a:rPr lang="en-US" dirty="0"/>
              <a:t>Deep neural network: Single picture: 100%, Multiple picture: 85.71%</a:t>
            </a:r>
          </a:p>
          <a:p>
            <a:r>
              <a:rPr lang="en-US" dirty="0"/>
              <a:t>Principal Component Analysis(PCA): 90.54%</a:t>
            </a:r>
          </a:p>
          <a:p>
            <a:r>
              <a:rPr lang="en-US" dirty="0"/>
              <a:t>K-Nearest Neighbor(KNN): 91.67%</a:t>
            </a:r>
          </a:p>
          <a:p>
            <a:r>
              <a:rPr lang="en-US" dirty="0"/>
              <a:t>Random Forest(RF): 95%</a:t>
            </a:r>
          </a:p>
          <a:p>
            <a:r>
              <a:rPr lang="en-US" dirty="0"/>
              <a:t>Logistic Regression: 96.67%</a:t>
            </a:r>
          </a:p>
          <a:p>
            <a:endParaRPr lang="en-US" dirty="0"/>
          </a:p>
          <a:p>
            <a:r>
              <a:rPr lang="en-US" dirty="0"/>
              <a:t>Conclusion: The more sample images of a subject you have the better is the prediction.</a:t>
            </a:r>
          </a:p>
        </p:txBody>
      </p:sp>
    </p:spTree>
    <p:extLst>
      <p:ext uri="{BB962C8B-B14F-4D97-AF65-F5344CB8AC3E}">
        <p14:creationId xmlns:p14="http://schemas.microsoft.com/office/powerpoint/2010/main" val="398780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38D0-61A5-4BC0-9FF7-2AAF77D4B53A}"/>
              </a:ext>
            </a:extLst>
          </p:cNvPr>
          <p:cNvSpPr>
            <a:spLocks noGrp="1"/>
          </p:cNvSpPr>
          <p:nvPr>
            <p:ph type="title"/>
          </p:nvPr>
        </p:nvSpPr>
        <p:spPr/>
        <p:txBody>
          <a:bodyPr>
            <a:normAutofit fontScale="90000"/>
          </a:bodyPr>
          <a:lstStyle/>
          <a:p>
            <a:r>
              <a:rPr lang="en-US" dirty="0"/>
              <a:t>Real-Time Face Recognition using OpenCV</a:t>
            </a:r>
          </a:p>
        </p:txBody>
      </p:sp>
      <p:pic>
        <p:nvPicPr>
          <p:cNvPr id="5" name="Content Placeholder 4" descr="A screenshot of a cell phone&#10;&#10;Description automatically generated">
            <a:extLst>
              <a:ext uri="{FF2B5EF4-FFF2-40B4-BE49-F238E27FC236}">
                <a16:creationId xmlns:a16="http://schemas.microsoft.com/office/drawing/2014/main" id="{9D6F6E37-D88D-4A69-8190-FC5023096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50142"/>
            <a:ext cx="10058400" cy="4385187"/>
          </a:xfrm>
        </p:spPr>
      </p:pic>
    </p:spTree>
    <p:extLst>
      <p:ext uri="{BB962C8B-B14F-4D97-AF65-F5344CB8AC3E}">
        <p14:creationId xmlns:p14="http://schemas.microsoft.com/office/powerpoint/2010/main" val="252322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9717-7023-4104-850D-BE3E6F6D45FB}"/>
              </a:ext>
            </a:extLst>
          </p:cNvPr>
          <p:cNvSpPr>
            <a:spLocks noGrp="1"/>
          </p:cNvSpPr>
          <p:nvPr>
            <p:ph type="title"/>
          </p:nvPr>
        </p:nvSpPr>
        <p:spPr/>
        <p:txBody>
          <a:bodyPr>
            <a:normAutofit fontScale="90000"/>
          </a:bodyPr>
          <a:lstStyle/>
          <a:p>
            <a:r>
              <a:rPr lang="en-US" b="1" dirty="0"/>
              <a:t>Face Recognition Flow</a:t>
            </a:r>
            <a:br>
              <a:rPr lang="en-US" b="1" dirty="0"/>
            </a:br>
            <a:endParaRPr lang="en-US" dirty="0"/>
          </a:p>
        </p:txBody>
      </p:sp>
      <p:sp>
        <p:nvSpPr>
          <p:cNvPr id="3" name="Content Placeholder 2">
            <a:extLst>
              <a:ext uri="{FF2B5EF4-FFF2-40B4-BE49-F238E27FC236}">
                <a16:creationId xmlns:a16="http://schemas.microsoft.com/office/drawing/2014/main" id="{4EE7C278-9EF2-4884-B7E0-FB88A7322BF8}"/>
              </a:ext>
            </a:extLst>
          </p:cNvPr>
          <p:cNvSpPr>
            <a:spLocks noGrp="1"/>
          </p:cNvSpPr>
          <p:nvPr>
            <p:ph idx="1"/>
          </p:nvPr>
        </p:nvSpPr>
        <p:spPr/>
        <p:txBody>
          <a:bodyPr/>
          <a:lstStyle/>
          <a:p>
            <a:pPr fontAlgn="base"/>
            <a:r>
              <a:rPr lang="en-US" b="1" dirty="0"/>
              <a:t>Face Detection</a:t>
            </a:r>
            <a:r>
              <a:rPr lang="en-US" dirty="0"/>
              <a:t>. Locate one or more faces in the image and mark with a bounding box.</a:t>
            </a:r>
          </a:p>
          <a:p>
            <a:pPr fontAlgn="base"/>
            <a:r>
              <a:rPr lang="en-US" b="1" dirty="0"/>
              <a:t>Face Alignment</a:t>
            </a:r>
            <a:r>
              <a:rPr lang="en-US" dirty="0"/>
              <a:t>. Normalize the face to be consistent with the database, such as geometry and photometrics.</a:t>
            </a:r>
          </a:p>
          <a:p>
            <a:pPr fontAlgn="base"/>
            <a:r>
              <a:rPr lang="en-US" b="1" dirty="0"/>
              <a:t>Feature Extraction</a:t>
            </a:r>
            <a:r>
              <a:rPr lang="en-US" dirty="0"/>
              <a:t>. Extract features from the face that can be used for the recognition task.</a:t>
            </a:r>
          </a:p>
          <a:p>
            <a:pPr fontAlgn="base"/>
            <a:r>
              <a:rPr lang="en-US" b="1" dirty="0"/>
              <a:t>Face Recognition</a:t>
            </a:r>
            <a:r>
              <a:rPr lang="en-US" dirty="0"/>
              <a:t>. Perform matching of the face against one or more known faces in a prepared database.</a:t>
            </a:r>
          </a:p>
          <a:p>
            <a:pPr marL="0" indent="0" fontAlgn="base">
              <a:buNone/>
            </a:pPr>
            <a:endParaRPr lang="en-US" dirty="0"/>
          </a:p>
          <a:p>
            <a:pPr marL="0" indent="0">
              <a:buNone/>
            </a:pPr>
            <a:r>
              <a:rPr lang="en-US" dirty="0"/>
              <a:t>Face Recognition Task:</a:t>
            </a:r>
          </a:p>
          <a:p>
            <a:pPr fontAlgn="base"/>
            <a:r>
              <a:rPr lang="en-US" b="1" dirty="0"/>
              <a:t>Face Matching</a:t>
            </a:r>
            <a:r>
              <a:rPr lang="en-US" dirty="0"/>
              <a:t>: Find the best match for a given face.</a:t>
            </a:r>
          </a:p>
          <a:p>
            <a:pPr fontAlgn="base"/>
            <a:r>
              <a:rPr lang="en-US" b="1" dirty="0"/>
              <a:t>Face Similarity</a:t>
            </a:r>
            <a:r>
              <a:rPr lang="en-US" dirty="0"/>
              <a:t>: Find faces that are most similar to a given face.</a:t>
            </a:r>
          </a:p>
          <a:p>
            <a:pPr fontAlgn="base"/>
            <a:r>
              <a:rPr lang="en-US" b="1" dirty="0"/>
              <a:t>Face Transformation</a:t>
            </a:r>
            <a:r>
              <a:rPr lang="en-US" dirty="0"/>
              <a:t>: Generate new faces that are similar to a given face.</a:t>
            </a:r>
          </a:p>
          <a:p>
            <a:pPr marL="0" indent="0">
              <a:buNone/>
            </a:pPr>
            <a:endParaRPr lang="en-US" dirty="0"/>
          </a:p>
        </p:txBody>
      </p:sp>
    </p:spTree>
    <p:extLst>
      <p:ext uri="{BB962C8B-B14F-4D97-AF65-F5344CB8AC3E}">
        <p14:creationId xmlns:p14="http://schemas.microsoft.com/office/powerpoint/2010/main" val="14017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06D3-ED51-48EB-B1FC-FFD929451286}"/>
              </a:ext>
            </a:extLst>
          </p:cNvPr>
          <p:cNvSpPr>
            <a:spLocks noGrp="1"/>
          </p:cNvSpPr>
          <p:nvPr>
            <p:ph type="title"/>
          </p:nvPr>
        </p:nvSpPr>
        <p:spPr/>
        <p:txBody>
          <a:bodyPr>
            <a:normAutofit fontScale="90000"/>
          </a:bodyPr>
          <a:lstStyle/>
          <a:p>
            <a:r>
              <a:rPr lang="en-US" dirty="0"/>
              <a:t>Does face detection depends on the size of the image?</a:t>
            </a:r>
            <a:br>
              <a:rPr lang="en-US" dirty="0"/>
            </a:br>
            <a:r>
              <a:rPr lang="en-US" sz="2400" dirty="0"/>
              <a:t>From the screenshot below we can clearly see that each step of the face detection process takes longer time to execute as the size of the input image increases.</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6672E3CE-3D4A-4DAE-B13E-527DCA054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276669"/>
            <a:ext cx="10335208" cy="4068147"/>
          </a:xfrm>
        </p:spPr>
      </p:pic>
    </p:spTree>
    <p:extLst>
      <p:ext uri="{BB962C8B-B14F-4D97-AF65-F5344CB8AC3E}">
        <p14:creationId xmlns:p14="http://schemas.microsoft.com/office/powerpoint/2010/main" val="411495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B20A-6F56-469E-B3C5-9732DA42CB93}"/>
              </a:ext>
            </a:extLst>
          </p:cNvPr>
          <p:cNvSpPr>
            <a:spLocks noGrp="1"/>
          </p:cNvSpPr>
          <p:nvPr>
            <p:ph type="title"/>
          </p:nvPr>
        </p:nvSpPr>
        <p:spPr/>
        <p:txBody>
          <a:bodyPr>
            <a:normAutofit fontScale="90000"/>
          </a:bodyPr>
          <a:lstStyle/>
          <a:p>
            <a:r>
              <a:rPr lang="en-US" dirty="0"/>
              <a:t>How do we compare image to see if they are a match?</a:t>
            </a:r>
          </a:p>
        </p:txBody>
      </p:sp>
      <p:sp>
        <p:nvSpPr>
          <p:cNvPr id="3" name="Content Placeholder 2">
            <a:extLst>
              <a:ext uri="{FF2B5EF4-FFF2-40B4-BE49-F238E27FC236}">
                <a16:creationId xmlns:a16="http://schemas.microsoft.com/office/drawing/2014/main" id="{30651B53-506C-4670-B2EA-5489F0A77B5F}"/>
              </a:ext>
            </a:extLst>
          </p:cNvPr>
          <p:cNvSpPr>
            <a:spLocks noGrp="1"/>
          </p:cNvSpPr>
          <p:nvPr>
            <p:ph idx="1"/>
          </p:nvPr>
        </p:nvSpPr>
        <p:spPr/>
        <p:txBody>
          <a:bodyPr/>
          <a:lstStyle/>
          <a:p>
            <a:r>
              <a:rPr lang="en-US" dirty="0"/>
              <a:t>We use the built-in method compare_faces from the face_recognition library to compare a list of know face encoding of against other candidates to see if they match. The tolerance is set to a strict 0.5 so if the face_distance’s value is less than 0.5 only then we say that the two images are a match.</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CB722A61-D5F0-4FE0-8A53-D0ED6374E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10561"/>
            <a:ext cx="10058400" cy="3004845"/>
          </a:xfrm>
          <a:prstGeom prst="rect">
            <a:avLst/>
          </a:prstGeom>
        </p:spPr>
      </p:pic>
    </p:spTree>
    <p:extLst>
      <p:ext uri="{BB962C8B-B14F-4D97-AF65-F5344CB8AC3E}">
        <p14:creationId xmlns:p14="http://schemas.microsoft.com/office/powerpoint/2010/main" val="360357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407F-EA1B-4747-A5DE-AD81288397A4}"/>
              </a:ext>
            </a:extLst>
          </p:cNvPr>
          <p:cNvSpPr>
            <a:spLocks noGrp="1"/>
          </p:cNvSpPr>
          <p:nvPr>
            <p:ph type="title"/>
          </p:nvPr>
        </p:nvSpPr>
        <p:spPr/>
        <p:txBody>
          <a:bodyPr>
            <a:normAutofit fontScale="90000"/>
          </a:bodyPr>
          <a:lstStyle/>
          <a:p>
            <a:r>
              <a:rPr lang="en-US" dirty="0"/>
              <a:t>How do we compare image to see if they are a match? (Alternate way)</a:t>
            </a:r>
          </a:p>
        </p:txBody>
      </p:sp>
      <p:sp>
        <p:nvSpPr>
          <p:cNvPr id="3" name="Content Placeholder 2">
            <a:extLst>
              <a:ext uri="{FF2B5EF4-FFF2-40B4-BE49-F238E27FC236}">
                <a16:creationId xmlns:a16="http://schemas.microsoft.com/office/drawing/2014/main" id="{9FC08AF6-B31A-4491-887A-6D4BCBA01C67}"/>
              </a:ext>
            </a:extLst>
          </p:cNvPr>
          <p:cNvSpPr>
            <a:spLocks noGrp="1"/>
          </p:cNvSpPr>
          <p:nvPr>
            <p:ph idx="1"/>
          </p:nvPr>
        </p:nvSpPr>
        <p:spPr/>
        <p:txBody>
          <a:bodyPr/>
          <a:lstStyle/>
          <a:p>
            <a:r>
              <a:rPr lang="en-US" dirty="0"/>
              <a:t>This method compares to encoding values to check if two images are match or not. The output is a json file.</a:t>
            </a:r>
          </a:p>
          <a:p>
            <a:r>
              <a:rPr lang="en-US" dirty="0"/>
              <a:t>A website built with Python Flask is hosted locally from where an unknown image is uploaded.</a:t>
            </a:r>
          </a:p>
        </p:txBody>
      </p:sp>
      <p:pic>
        <p:nvPicPr>
          <p:cNvPr id="5" name="Picture 4" descr="A screenshot of a cell phone&#10;&#10;Description automatically generated">
            <a:extLst>
              <a:ext uri="{FF2B5EF4-FFF2-40B4-BE49-F238E27FC236}">
                <a16:creationId xmlns:a16="http://schemas.microsoft.com/office/drawing/2014/main" id="{3DC9ADC2-2AC2-48CC-8EF7-A6929B511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979174"/>
            <a:ext cx="10058400" cy="3236232"/>
          </a:xfrm>
          <a:prstGeom prst="rect">
            <a:avLst/>
          </a:prstGeom>
        </p:spPr>
      </p:pic>
    </p:spTree>
    <p:extLst>
      <p:ext uri="{BB962C8B-B14F-4D97-AF65-F5344CB8AC3E}">
        <p14:creationId xmlns:p14="http://schemas.microsoft.com/office/powerpoint/2010/main" val="251126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99B7-E14A-4B63-AC6B-FD1C76CC40CB}"/>
              </a:ext>
            </a:extLst>
          </p:cNvPr>
          <p:cNvSpPr>
            <a:spLocks noGrp="1"/>
          </p:cNvSpPr>
          <p:nvPr>
            <p:ph type="title"/>
          </p:nvPr>
        </p:nvSpPr>
        <p:spPr/>
        <p:txBody>
          <a:bodyPr/>
          <a:lstStyle/>
          <a:p>
            <a:r>
              <a:rPr lang="en-US" dirty="0"/>
              <a:t>Facial feature extraction</a:t>
            </a:r>
          </a:p>
        </p:txBody>
      </p:sp>
      <p:pic>
        <p:nvPicPr>
          <p:cNvPr id="5" name="Content Placeholder 4" descr="A screenshot of a social media post&#10;&#10;Description automatically generated">
            <a:extLst>
              <a:ext uri="{FF2B5EF4-FFF2-40B4-BE49-F238E27FC236}">
                <a16:creationId xmlns:a16="http://schemas.microsoft.com/office/drawing/2014/main" id="{92376479-0E07-4164-83E3-7F25AB0D7F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51819"/>
            <a:ext cx="10495935" cy="4640825"/>
          </a:xfrm>
        </p:spPr>
      </p:pic>
    </p:spTree>
    <p:extLst>
      <p:ext uri="{BB962C8B-B14F-4D97-AF65-F5344CB8AC3E}">
        <p14:creationId xmlns:p14="http://schemas.microsoft.com/office/powerpoint/2010/main" val="136816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2B9-F3CE-4487-9FAF-D7C9BD785757}"/>
              </a:ext>
            </a:extLst>
          </p:cNvPr>
          <p:cNvSpPr>
            <a:spLocks noGrp="1"/>
          </p:cNvSpPr>
          <p:nvPr>
            <p:ph type="title"/>
          </p:nvPr>
        </p:nvSpPr>
        <p:spPr/>
        <p:txBody>
          <a:bodyPr/>
          <a:lstStyle/>
          <a:p>
            <a:r>
              <a:rPr lang="en-US" dirty="0"/>
              <a:t>Facial detection using Haar Cascade</a:t>
            </a:r>
          </a:p>
        </p:txBody>
      </p:sp>
      <p:pic>
        <p:nvPicPr>
          <p:cNvPr id="5" name="Content Placeholder 4" descr="A screenshot of a computer&#10;&#10;Description automatically generated">
            <a:extLst>
              <a:ext uri="{FF2B5EF4-FFF2-40B4-BE49-F238E27FC236}">
                <a16:creationId xmlns:a16="http://schemas.microsoft.com/office/drawing/2014/main" id="{06753C41-BCA5-4363-AD61-05E46B9AB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71484"/>
            <a:ext cx="10058400" cy="4630993"/>
          </a:xfrm>
        </p:spPr>
      </p:pic>
    </p:spTree>
    <p:extLst>
      <p:ext uri="{BB962C8B-B14F-4D97-AF65-F5344CB8AC3E}">
        <p14:creationId xmlns:p14="http://schemas.microsoft.com/office/powerpoint/2010/main" val="104445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B6BB-9D8E-413F-9EAD-C7CEF934F4E8}"/>
              </a:ext>
            </a:extLst>
          </p:cNvPr>
          <p:cNvSpPr>
            <a:spLocks noGrp="1"/>
          </p:cNvSpPr>
          <p:nvPr>
            <p:ph type="title"/>
          </p:nvPr>
        </p:nvSpPr>
        <p:spPr/>
        <p:txBody>
          <a:bodyPr>
            <a:normAutofit fontScale="90000"/>
          </a:bodyPr>
          <a:lstStyle/>
          <a:p>
            <a:r>
              <a:rPr lang="en-US" dirty="0"/>
              <a:t>Facial detection using deep neural networks(DNN)</a:t>
            </a:r>
          </a:p>
        </p:txBody>
      </p:sp>
      <p:pic>
        <p:nvPicPr>
          <p:cNvPr id="7" name="Content Placeholder 6" descr="A screenshot of a cell phone&#10;&#10;Description automatically generated">
            <a:extLst>
              <a:ext uri="{FF2B5EF4-FFF2-40B4-BE49-F238E27FC236}">
                <a16:creationId xmlns:a16="http://schemas.microsoft.com/office/drawing/2014/main" id="{B38EF8B7-4371-40EE-A910-5FF563C4F4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2103438"/>
            <a:ext cx="10058400" cy="4111968"/>
          </a:xfrm>
        </p:spPr>
      </p:pic>
    </p:spTree>
    <p:extLst>
      <p:ext uri="{BB962C8B-B14F-4D97-AF65-F5344CB8AC3E}">
        <p14:creationId xmlns:p14="http://schemas.microsoft.com/office/powerpoint/2010/main" val="373076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25EB-B8EE-43A8-BEBB-1EAE533BCB16}"/>
              </a:ext>
            </a:extLst>
          </p:cNvPr>
          <p:cNvSpPr>
            <a:spLocks noGrp="1"/>
          </p:cNvSpPr>
          <p:nvPr>
            <p:ph type="title"/>
          </p:nvPr>
        </p:nvSpPr>
        <p:spPr/>
        <p:txBody>
          <a:bodyPr/>
          <a:lstStyle/>
          <a:p>
            <a:r>
              <a:rPr lang="en-US" dirty="0"/>
              <a:t>Facial detection using PCA, KNN,RF, LR</a:t>
            </a:r>
          </a:p>
        </p:txBody>
      </p:sp>
      <p:pic>
        <p:nvPicPr>
          <p:cNvPr id="5" name="Content Placeholder 4" descr="A screenshot of a computer&#10;&#10;Description automatically generated">
            <a:extLst>
              <a:ext uri="{FF2B5EF4-FFF2-40B4-BE49-F238E27FC236}">
                <a16:creationId xmlns:a16="http://schemas.microsoft.com/office/drawing/2014/main" id="{93022538-9A6C-4014-B6CF-B3C02D312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858297"/>
            <a:ext cx="10058399" cy="4357109"/>
          </a:xfrm>
        </p:spPr>
      </p:pic>
    </p:spTree>
    <p:extLst>
      <p:ext uri="{BB962C8B-B14F-4D97-AF65-F5344CB8AC3E}">
        <p14:creationId xmlns:p14="http://schemas.microsoft.com/office/powerpoint/2010/main" val="4030493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2C41"/>
      </a:dk2>
      <a:lt2>
        <a:srgbClr val="E2E8E2"/>
      </a:lt2>
      <a:accent1>
        <a:srgbClr val="C746CA"/>
      </a:accent1>
      <a:accent2>
        <a:srgbClr val="7E34B8"/>
      </a:accent2>
      <a:accent3>
        <a:srgbClr val="5846CA"/>
      </a:accent3>
      <a:accent4>
        <a:srgbClr val="3458B8"/>
      </a:accent4>
      <a:accent5>
        <a:srgbClr val="46A1CA"/>
      </a:accent5>
      <a:accent6>
        <a:srgbClr val="33B5A7"/>
      </a:accent6>
      <a:hlink>
        <a:srgbClr val="3F82BF"/>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1450</TotalTime>
  <Words>415</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Garamond</vt:lpstr>
      <vt:lpstr>SavonVTI</vt:lpstr>
      <vt:lpstr>Face Recognition using Deep Learning techniques</vt:lpstr>
      <vt:lpstr>Face Recognition Flow </vt:lpstr>
      <vt:lpstr>Does face detection depends on the size of the image? From the screenshot below we can clearly see that each step of the face detection process takes longer time to execute as the size of the input image increases.</vt:lpstr>
      <vt:lpstr>How do we compare image to see if they are a match?</vt:lpstr>
      <vt:lpstr>How do we compare image to see if they are a match? (Alternate way)</vt:lpstr>
      <vt:lpstr>Facial feature extraction</vt:lpstr>
      <vt:lpstr>Facial detection using Haar Cascade</vt:lpstr>
      <vt:lpstr>Facial detection using deep neural networks(DNN)</vt:lpstr>
      <vt:lpstr>Facial detection using PCA, KNN,RF, LR</vt:lpstr>
      <vt:lpstr>Summary of the predictions.</vt:lpstr>
      <vt:lpstr>Real-Time Face Recognition using OpenCV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Deep Learning techniques</dc:title>
  <dc:creator>Adib</dc:creator>
  <cp:lastModifiedBy>Adib</cp:lastModifiedBy>
  <cp:revision>13</cp:revision>
  <dcterms:created xsi:type="dcterms:W3CDTF">2019-11-24T19:14:37Z</dcterms:created>
  <dcterms:modified xsi:type="dcterms:W3CDTF">2019-11-25T19:25:14Z</dcterms:modified>
</cp:coreProperties>
</file>