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jpeg" ContentType="image/jpeg"/>
  <Override PartName="/ppt/media/image8.png" ContentType="image/png"/>
  <Override PartName="/ppt/media/image2.jpeg" ContentType="image/jpeg"/>
  <Override PartName="/ppt/media/image5.png" ContentType="image/png"/>
  <Override PartName="/ppt/media/image3.jpeg" ContentType="image/jpeg"/>
  <Override PartName="/ppt/media/image4.jpeg" ContentType="image/jpeg"/>
  <Override PartName="/ppt/media/image6.png" ContentType="image/png"/>
  <Override PartName="/ppt/media/image7.png" ContentType="image/png"/>
  <Override PartName="/ppt/media/image9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188640"/>
            <a:ext cx="10972440" cy="400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188640"/>
            <a:ext cx="10972440" cy="400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609480" y="188640"/>
            <a:ext cx="10972440" cy="400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188640"/>
            <a:ext cx="10972440" cy="4004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1196640"/>
            <a:ext cx="12191760" cy="1440"/>
          </a:xfrm>
          <a:prstGeom prst="line">
            <a:avLst/>
          </a:prstGeom>
          <a:ln w="15840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2174760" y="1340640"/>
            <a:ext cx="7953480" cy="3744000"/>
          </a:xfrm>
          <a:prstGeom prst="rect">
            <a:avLst/>
          </a:prstGeom>
          <a:noFill/>
          <a:ln w="22320">
            <a:solidFill>
              <a:schemeClr val="bg1">
                <a:alpha val="84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351520" y="1484640"/>
            <a:ext cx="7584480" cy="3456000"/>
          </a:xfrm>
          <a:prstGeom prst="rect">
            <a:avLst/>
          </a:prstGeom>
          <a:solidFill>
            <a:schemeClr val="bg1">
              <a:alpha val="81000"/>
            </a:schemeClr>
          </a:solidFill>
          <a:ln w="22320">
            <a:solidFill>
              <a:schemeClr val="bg1">
                <a:alpha val="84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831760" y="2133000"/>
            <a:ext cx="6624360" cy="10796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ru-RU" sz="4000" spc="-1" strike="noStrike">
                <a:solidFill>
                  <a:srgbClr val="77420d"/>
                </a:solidFill>
                <a:latin typeface="Times New Roman"/>
                <a:ea typeface="Arial"/>
              </a:rPr>
              <a:t>Образец заголовка</a:t>
            </a:r>
            <a:endParaRPr b="0" lang="ru-RU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1967400" y="1188360"/>
            <a:ext cx="8352720" cy="4048920"/>
          </a:xfrm>
          <a:prstGeom prst="rect">
            <a:avLst/>
          </a:prstGeom>
          <a:noFill/>
          <a:ln w="22320">
            <a:solidFill>
              <a:schemeClr val="bg1">
                <a:alpha val="84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578160" y="6165360"/>
            <a:ext cx="28443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4133880" y="6165360"/>
            <a:ext cx="386028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705880" y="6165360"/>
            <a:ext cx="28443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58310a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58310a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58310a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58310a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58310a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58310a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8310a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58310a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8310a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58310a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8310a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0" y="1196640"/>
            <a:ext cx="12191760" cy="1440"/>
          </a:xfrm>
          <a:prstGeom prst="line">
            <a:avLst/>
          </a:prstGeom>
          <a:ln w="15840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Times New Roman"/>
                <a:ea typeface="Arial"/>
              </a:rPr>
              <a:t>Образец заголовка</a:t>
            </a:r>
            <a:endParaRPr b="0" lang="ru-RU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Образец текста</a:t>
            </a: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578160" y="6165360"/>
            <a:ext cx="28443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4133880" y="6165360"/>
            <a:ext cx="386028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705880" y="6165360"/>
            <a:ext cx="28443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Line 1"/>
          <p:cNvSpPr/>
          <p:nvPr/>
        </p:nvSpPr>
        <p:spPr>
          <a:xfrm>
            <a:off x="0" y="1196640"/>
            <a:ext cx="12191760" cy="1440"/>
          </a:xfrm>
          <a:prstGeom prst="line">
            <a:avLst/>
          </a:prstGeom>
          <a:ln w="15840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Times New Roman"/>
                <a:ea typeface="Arial"/>
              </a:rPr>
              <a:t>Образец заголовка</a:t>
            </a:r>
            <a:endParaRPr b="0" lang="ru-RU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97760" y="1600200"/>
            <a:ext cx="5384520" cy="4525560"/>
          </a:xfrm>
          <a:prstGeom prst="rect">
            <a:avLst/>
          </a:prstGeom>
        </p:spPr>
        <p:txBody>
          <a:bodyPr>
            <a:noAutofit/>
          </a:bodyPr>
          <a:p>
            <a:pPr marL="85680">
              <a:lnSpc>
                <a:spcPct val="100000"/>
              </a:lnSpc>
              <a:buClr>
                <a:srgbClr val="58310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 </a:t>
            </a: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Образец текста</a:t>
            </a: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87800" y="1600200"/>
            <a:ext cx="5388480" cy="45259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buClr>
                <a:srgbClr val="58310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 </a:t>
            </a: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Образец текста</a:t>
            </a: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/>
          </p:nvPr>
        </p:nvSpPr>
        <p:spPr>
          <a:xfrm>
            <a:off x="578160" y="6165360"/>
            <a:ext cx="28443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ftr"/>
          </p:nvPr>
        </p:nvSpPr>
        <p:spPr>
          <a:xfrm>
            <a:off x="4133880" y="6165360"/>
            <a:ext cx="386028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sldNum"/>
          </p:nvPr>
        </p:nvSpPr>
        <p:spPr>
          <a:xfrm>
            <a:off x="8705880" y="6165360"/>
            <a:ext cx="28443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ine 1"/>
          <p:cNvSpPr/>
          <p:nvPr/>
        </p:nvSpPr>
        <p:spPr>
          <a:xfrm>
            <a:off x="0" y="1196640"/>
            <a:ext cx="12191760" cy="1440"/>
          </a:xfrm>
          <a:prstGeom prst="line">
            <a:avLst/>
          </a:prstGeom>
          <a:ln w="15840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PlaceHolder 2"/>
          <p:cNvSpPr>
            <a:spLocks noGrp="1"/>
          </p:cNvSpPr>
          <p:nvPr>
            <p:ph type="title"/>
          </p:nvPr>
        </p:nvSpPr>
        <p:spPr>
          <a:xfrm>
            <a:off x="609480" y="188640"/>
            <a:ext cx="10972440" cy="8636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Times New Roman"/>
                <a:ea typeface="Arial"/>
              </a:rPr>
              <a:t>Образец заголовка</a:t>
            </a:r>
            <a:endParaRPr b="0" lang="ru-RU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dt"/>
          </p:nvPr>
        </p:nvSpPr>
        <p:spPr>
          <a:xfrm>
            <a:off x="578160" y="6165360"/>
            <a:ext cx="28443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ftr"/>
          </p:nvPr>
        </p:nvSpPr>
        <p:spPr>
          <a:xfrm>
            <a:off x="4133880" y="6165360"/>
            <a:ext cx="386028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sldNum"/>
          </p:nvPr>
        </p:nvSpPr>
        <p:spPr>
          <a:xfrm>
            <a:off x="8705880" y="6165360"/>
            <a:ext cx="2844360" cy="3646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58310a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58310a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58310a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58310a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58310a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58310a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8310a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58310a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8310a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58310a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58310a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2746080" y="2076480"/>
            <a:ext cx="6970320" cy="10951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77420d"/>
                </a:solidFill>
                <a:latin typeface="Times New Roman"/>
                <a:ea typeface="Times New Roman"/>
              </a:rPr>
              <a:t>Аркадная игра</a:t>
            </a:r>
            <a:br/>
            <a:r>
              <a:rPr b="1" lang="ru-RU" sz="4000" spc="-1" strike="noStrike">
                <a:solidFill>
                  <a:srgbClr val="77420d"/>
                </a:solidFill>
                <a:latin typeface="Times New Roman"/>
                <a:ea typeface="Times New Roman"/>
              </a:rPr>
              <a:t> Мишка и шишки</a:t>
            </a:r>
            <a:br/>
            <a:endParaRPr b="0" lang="ru-RU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439520" y="3256560"/>
            <a:ext cx="4863960" cy="1553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</a:pPr>
            <a:r>
              <a:rPr b="1" i="1" lang="ru-RU" sz="1600" spc="-1" strike="noStrike">
                <a:solidFill>
                  <a:srgbClr val="77420d"/>
                </a:solidFill>
                <a:latin typeface="Times New Roman"/>
                <a:ea typeface="Arial"/>
              </a:rPr>
              <a:t>проект выполнил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ru-RU" sz="1600" spc="-1" strike="noStrike">
                <a:solidFill>
                  <a:srgbClr val="77420d"/>
                </a:solidFill>
                <a:latin typeface="Times New Roman"/>
                <a:ea typeface="Arial"/>
              </a:rPr>
              <a:t>Петров Вячеслав 9а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i="1" lang="ru-RU" sz="1600" spc="-1" strike="noStrike">
                <a:solidFill>
                  <a:srgbClr val="77420d"/>
                </a:solidFill>
                <a:latin typeface="Times New Roman"/>
                <a:ea typeface="Arial"/>
              </a:rPr>
              <a:t>руководитель проекта</a:t>
            </a:r>
            <a:endParaRPr b="0" lang="ru-RU" sz="16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i="1" lang="ru-RU" sz="1600" spc="-1" strike="noStrike">
                <a:solidFill>
                  <a:srgbClr val="77420d"/>
                </a:solidFill>
                <a:latin typeface="Times New Roman"/>
                <a:ea typeface="Arial"/>
              </a:rPr>
              <a:t>Зеленина Светлана Борисовна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09480" y="188640"/>
            <a:ext cx="10972440" cy="863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Times New Roman"/>
                <a:ea typeface="Arial"/>
              </a:rPr>
              <a:t>Идея проекта</a:t>
            </a:r>
            <a:endParaRPr b="0" lang="ru-RU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09480" y="1600200"/>
            <a:ext cx="469656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7849440" y="1366920"/>
            <a:ext cx="3409560" cy="5295960"/>
          </a:xfrm>
          <a:prstGeom prst="rect">
            <a:avLst/>
          </a:prstGeom>
          <a:ln w="57240">
            <a:solidFill>
              <a:srgbClr val="92d050"/>
            </a:solidFill>
            <a:round/>
          </a:ln>
        </p:spPr>
      </p:pic>
      <p:sp>
        <p:nvSpPr>
          <p:cNvPr id="177" name="CustomShape 3"/>
          <p:cNvSpPr/>
          <p:nvPr/>
        </p:nvSpPr>
        <p:spPr>
          <a:xfrm>
            <a:off x="376560" y="1600200"/>
            <a:ext cx="6771960" cy="338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Персонаж из детской песенки уворачивается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от </a:t>
            </a: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летящих на него шишек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Со </a:t>
            </a: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временем смертоносность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шишек увеличивается и здоровье с каждым попаданием резко ухудшается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Выйграть - значит продержаться пока уровень не станет равным 100%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09480" y="188640"/>
            <a:ext cx="10972440" cy="863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Times New Roman"/>
                <a:ea typeface="Arial"/>
              </a:rPr>
              <a:t>для решения каких задач он создан</a:t>
            </a:r>
            <a:endParaRPr b="0" lang="ru-RU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487800" y="1600200"/>
            <a:ext cx="5532840" cy="5019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200000"/>
              </a:lnSpc>
              <a:buClr>
                <a:srgbClr val="58310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Игра на внимание</a:t>
            </a: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200000"/>
              </a:lnSpc>
              <a:buClr>
                <a:srgbClr val="58310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Повышает настроение</a:t>
            </a: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200000"/>
              </a:lnSpc>
              <a:buClr>
                <a:srgbClr val="58310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Повышает работоспособность</a:t>
            </a: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200000"/>
              </a:lnSpc>
              <a:buClr>
                <a:srgbClr val="58310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Улучшает самооценку</a:t>
            </a: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200000"/>
              </a:lnSpc>
              <a:buClr>
                <a:srgbClr val="58310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Способствует самокритичности</a:t>
            </a: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200000"/>
              </a:lnSpc>
              <a:buClr>
                <a:srgbClr val="58310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«Если шишки нас не убивают - </a:t>
            </a: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200000"/>
              </a:lnSpc>
              <a:buClr>
                <a:srgbClr val="58310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Они делают нас сильнее»</a:t>
            </a: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7648560" y="1433520"/>
            <a:ext cx="3296160" cy="5089680"/>
          </a:xfrm>
          <a:prstGeom prst="rect">
            <a:avLst/>
          </a:prstGeom>
          <a:ln w="76320">
            <a:solidFill>
              <a:schemeClr val="accent5">
                <a:lumMod val="60000"/>
                <a:lumOff val="40000"/>
              </a:schemeClr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09480" y="188640"/>
            <a:ext cx="10972440" cy="863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Times New Roman"/>
                <a:ea typeface="Arial"/>
              </a:rPr>
              <a:t>реализация и технология</a:t>
            </a:r>
            <a:endParaRPr b="0" lang="ru-RU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87800" y="1600200"/>
            <a:ext cx="6123240" cy="45259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200000"/>
              </a:lnSpc>
              <a:buClr>
                <a:srgbClr val="58310a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58310a"/>
                </a:solidFill>
                <a:latin typeface="Arial"/>
                <a:ea typeface="Arial"/>
              </a:rPr>
              <a:t>Реализация проекта возможна благодаря программам Pycharm и родительскому классу pygame.sprite.Sprite</a:t>
            </a:r>
            <a:endParaRPr b="0" lang="ru-RU" sz="26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200000"/>
              </a:lnSpc>
              <a:buClr>
                <a:srgbClr val="58310a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58310a"/>
                </a:solidFill>
                <a:latin typeface="Arial"/>
                <a:ea typeface="Arial"/>
              </a:rPr>
              <a:t>Импортируемым библиотекам: PyGame, os,  sys,  random</a:t>
            </a:r>
            <a:endParaRPr b="0" lang="ru-RU" sz="2600" spc="-1" strike="noStrike">
              <a:solidFill>
                <a:srgbClr val="58310a"/>
              </a:solid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7734240" y="1600200"/>
            <a:ext cx="3285720" cy="4695480"/>
          </a:xfrm>
          <a:prstGeom prst="rect">
            <a:avLst/>
          </a:prstGeom>
          <a:ln w="57240">
            <a:solidFill>
              <a:srgbClr val="92d05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09480" y="188640"/>
            <a:ext cx="10972440" cy="863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Times New Roman"/>
                <a:ea typeface="Arial"/>
              </a:rPr>
              <a:t>Описание реализации: структура (классы)</a:t>
            </a:r>
            <a:endParaRPr b="0" lang="ru-RU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6197760" y="1600200"/>
            <a:ext cx="53845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85680">
              <a:lnSpc>
                <a:spcPct val="100000"/>
              </a:lnSpc>
              <a:buClr>
                <a:srgbClr val="58310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class Border(pygame.sprite.Sprite):</a:t>
            </a: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 marL="85680">
              <a:lnSpc>
                <a:spcPct val="100000"/>
              </a:lnSpc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Загружает фоновою картинку</a:t>
            </a: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 marL="85680">
              <a:lnSpc>
                <a:spcPct val="100000"/>
              </a:lnSpc>
            </a:pP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 marL="85680">
              <a:lnSpc>
                <a:spcPct val="100000"/>
              </a:lnSpc>
              <a:buClr>
                <a:srgbClr val="58310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class Game:</a:t>
            </a: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 marL="85680">
              <a:lnSpc>
                <a:spcPct val="100000"/>
              </a:lnSpc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Класс управления игрой с помощью мыши и стрелок</a:t>
            </a: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 marL="85680">
              <a:lnSpc>
                <a:spcPct val="100000"/>
              </a:lnSpc>
            </a:pP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 marL="85680">
              <a:lnSpc>
                <a:spcPct val="100000"/>
              </a:lnSpc>
              <a:buClr>
                <a:srgbClr val="58310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class Pine(pygame.sprite.Sprite):</a:t>
            </a: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 marL="85680">
              <a:lnSpc>
                <a:spcPct val="100000"/>
              </a:lnSpc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Класс реализует механику шишек</a:t>
            </a: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 marL="85680">
              <a:lnSpc>
                <a:spcPct val="100000"/>
              </a:lnSpc>
            </a:pP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 marL="85680">
              <a:lnSpc>
                <a:spcPct val="100000"/>
              </a:lnSpc>
              <a:buClr>
                <a:srgbClr val="58310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class Hero(pygame.sprite.Sprite):</a:t>
            </a: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  <a:p>
            <a:pPr marL="85680">
              <a:lnSpc>
                <a:spcPct val="100000"/>
              </a:lnSpc>
            </a:pPr>
            <a:r>
              <a:rPr b="0" lang="ru-RU" sz="2400" spc="-1" strike="noStrike">
                <a:solidFill>
                  <a:srgbClr val="58310a"/>
                </a:solidFill>
                <a:latin typeface="Arial"/>
                <a:ea typeface="Arial"/>
              </a:rPr>
              <a:t>Класс реализаций возможностей персонажа</a:t>
            </a:r>
            <a:endParaRPr b="0" lang="ru-RU" sz="2400" spc="-1" strike="noStrike">
              <a:solidFill>
                <a:srgbClr val="58310a"/>
              </a:solidFill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487800" y="1600200"/>
            <a:ext cx="5388480" cy="452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58310a"/>
                </a:solidFill>
                <a:latin typeface="Arial"/>
                <a:ea typeface="Arial"/>
              </a:rPr>
              <a:t>def load_image(name, colorkey=None):</a:t>
            </a:r>
            <a:endParaRPr b="0" lang="ru-RU" sz="18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58310a"/>
                </a:solidFill>
                <a:latin typeface="Arial"/>
                <a:ea typeface="Arial"/>
              </a:rPr>
              <a:t>Загружает изображение</a:t>
            </a:r>
            <a:endParaRPr b="0" lang="ru-RU" sz="18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58310a"/>
                </a:solidFill>
                <a:latin typeface="Arial"/>
                <a:ea typeface="Arial"/>
              </a:rPr>
              <a:t>def start_screen(screen):</a:t>
            </a:r>
            <a:endParaRPr b="0" lang="ru-RU" sz="18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58310a"/>
                </a:solidFill>
                <a:latin typeface="Arial"/>
                <a:ea typeface="Arial"/>
              </a:rPr>
              <a:t>Заставка – начало игры</a:t>
            </a:r>
            <a:endParaRPr b="0" lang="ru-RU" sz="18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58310a"/>
                </a:solidFill>
                <a:latin typeface="Arial"/>
                <a:ea typeface="Arial"/>
              </a:rPr>
              <a:t>def show_message(screen, message, flag, message2 = '100', message3 = '100'):</a:t>
            </a:r>
            <a:endParaRPr b="0" lang="ru-RU" sz="18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58310a"/>
                </a:solidFill>
                <a:latin typeface="Arial"/>
                <a:ea typeface="Arial"/>
              </a:rPr>
              <a:t>Показывает текущее состояние</a:t>
            </a:r>
            <a:endParaRPr b="0" lang="ru-RU" sz="18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09480" y="188640"/>
            <a:ext cx="10972440" cy="863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Times New Roman"/>
                <a:ea typeface="Arial"/>
              </a:rPr>
              <a:t>особенности приложения, технологии</a:t>
            </a:r>
            <a:endParaRPr b="0" lang="ru-RU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609480" y="1600200"/>
            <a:ext cx="49820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b="0" lang="ru-RU" sz="2200" spc="-1" strike="noStrike">
                <a:solidFill>
                  <a:srgbClr val="58310a"/>
                </a:solidFill>
                <a:latin typeface="Arial"/>
                <a:ea typeface="Arial"/>
              </a:rPr>
              <a:t>Данное приложение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ru-RU" sz="2200" spc="-1" strike="noStrike">
                <a:solidFill>
                  <a:srgbClr val="58310a"/>
                </a:solidFill>
                <a:latin typeface="Arial"/>
                <a:ea typeface="Arial"/>
              </a:rPr>
              <a:t>используя возможности импортируемых библиотек, по работе с загрузкой изображений (растровые изображения, сохраненные в формате png), позволяет реализовывать аркадную игру на основе библиотек PyGame</a:t>
            </a:r>
            <a:endParaRPr b="0" lang="ru-RU" sz="2200" spc="-1" strike="noStrike">
              <a:solidFill>
                <a:srgbClr val="58310a"/>
              </a:solid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7496280" y="1428120"/>
            <a:ext cx="3305880" cy="5158440"/>
          </a:xfrm>
          <a:prstGeom prst="rect">
            <a:avLst/>
          </a:prstGeom>
          <a:ln w="57240">
            <a:solidFill>
              <a:srgbClr val="92d05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09480" y="188640"/>
            <a:ext cx="10972440" cy="863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Times New Roman"/>
                <a:ea typeface="Arial"/>
              </a:rPr>
              <a:t>выводы по работе</a:t>
            </a:r>
            <a:endParaRPr b="0" lang="ru-RU" sz="4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200000"/>
              </a:lnSpc>
            </a:pPr>
            <a:r>
              <a:rPr b="0" lang="ru-RU" sz="2200" spc="-1" strike="noStrike">
                <a:solidFill>
                  <a:srgbClr val="58310a"/>
                </a:solidFill>
                <a:latin typeface="Arial"/>
                <a:ea typeface="Arial"/>
              </a:rPr>
              <a:t>При работе с данной библиотекой мне удалось сделать игровое приложение и ближе познакомиться с игровыми технологиями.</a:t>
            </a:r>
            <a:endParaRPr b="0" lang="ru-RU" sz="22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endParaRPr b="0" lang="ru-RU" sz="22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ru-RU" sz="2200" spc="-1" strike="noStrike">
                <a:solidFill>
                  <a:srgbClr val="58310a"/>
                </a:solidFill>
                <a:latin typeface="Arial"/>
                <a:ea typeface="Arial"/>
              </a:rPr>
              <a:t>Возможности для доработки и развития:</a:t>
            </a:r>
            <a:endParaRPr b="0" lang="ru-RU" sz="22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ru-RU" sz="2200" spc="-1" strike="noStrike">
                <a:solidFill>
                  <a:srgbClr val="58310a"/>
                </a:solidFill>
                <a:latin typeface="Arial"/>
                <a:ea typeface="Arial"/>
              </a:rPr>
              <a:t>Подключить звуковые эффекты</a:t>
            </a:r>
            <a:endParaRPr b="0" lang="ru-RU" sz="2200" spc="-1" strike="noStrike">
              <a:solidFill>
                <a:srgbClr val="58310a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ru-RU" sz="2200" spc="-1" strike="noStrike">
                <a:solidFill>
                  <a:srgbClr val="58310a"/>
                </a:solidFill>
                <a:latin typeface="Arial"/>
                <a:ea typeface="Arial"/>
              </a:rPr>
              <a:t>Добавить больше анимации, например изменение формы летящего объекта при столкновении, разные летящие объекты</a:t>
            </a:r>
            <a:endParaRPr b="0" lang="ru-RU" sz="2200" spc="-1" strike="noStrike">
              <a:solidFill>
                <a:srgbClr val="58310a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09640" y="137880"/>
            <a:ext cx="10982880" cy="905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Times New Roman"/>
                <a:ea typeface="Arial"/>
              </a:rPr>
              <a:t>проект выполнил Петров Вячеслав</a:t>
            </a:r>
            <a:endParaRPr b="0" lang="ru-RU" sz="4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3795120" y="2009880"/>
            <a:ext cx="4015800" cy="3949920"/>
          </a:xfrm>
          <a:prstGeom prst="rect">
            <a:avLst/>
          </a:prstGeom>
          <a:ln w="57240">
            <a:solidFill>
              <a:srgbClr val="92d05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Neat_Office/6.2.8.2$Windows_x86 LibreOffice_project/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2012-12-03T06:56:55Z</dcterms:created>
  <dc:creator/>
  <dc:description/>
  <dc:language>ru-RU</dc:language>
  <cp:lastModifiedBy>Надежда Смирнова</cp:lastModifiedBy>
  <dcterms:modified xsi:type="dcterms:W3CDTF">2023-01-17T17:39:54Z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Security">
    <vt:i4>0</vt:i4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8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