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1"/>
  </p:notesMasterIdLst>
  <p:handoutMasterIdLst>
    <p:handoutMasterId r:id="rId22"/>
  </p:handoutMasterIdLst>
  <p:sldIdLst>
    <p:sldId id="257" r:id="rId3"/>
    <p:sldId id="348" r:id="rId4"/>
    <p:sldId id="343" r:id="rId5"/>
    <p:sldId id="344" r:id="rId6"/>
    <p:sldId id="345" r:id="rId7"/>
    <p:sldId id="346" r:id="rId8"/>
    <p:sldId id="347" r:id="rId9"/>
    <p:sldId id="349" r:id="rId10"/>
    <p:sldId id="304" r:id="rId11"/>
    <p:sldId id="351" r:id="rId12"/>
    <p:sldId id="311" r:id="rId13"/>
    <p:sldId id="313" r:id="rId14"/>
    <p:sldId id="314" r:id="rId15"/>
    <p:sldId id="316" r:id="rId16"/>
    <p:sldId id="306" r:id="rId17"/>
    <p:sldId id="321" r:id="rId18"/>
    <p:sldId id="320" r:id="rId19"/>
    <p:sldId id="31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FFF"/>
    <a:srgbClr val="C6C6C6"/>
    <a:srgbClr val="E4E63F"/>
    <a:srgbClr val="D1D2D4"/>
    <a:srgbClr val="D6E8E4"/>
    <a:srgbClr val="D9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55" autoAdjust="0"/>
    <p:restoredTop sz="86355" autoAdjust="0"/>
  </p:normalViewPr>
  <p:slideViewPr>
    <p:cSldViewPr>
      <p:cViewPr varScale="1">
        <p:scale>
          <a:sx n="64" d="100"/>
          <a:sy n="64" d="100"/>
        </p:scale>
        <p:origin x="13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48"/>
    </p:cViewPr>
  </p:sorterViewPr>
  <p:notesViewPr>
    <p:cSldViewPr>
      <p:cViewPr varScale="1">
        <p:scale>
          <a:sx n="85" d="100"/>
          <a:sy n="85" d="100"/>
        </p:scale>
        <p:origin x="157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1-20T19:45:12.999" idx="3">
    <p:pos x="5582" y="1223"/>
    <p:text>(BLIKSTEIN, 2008; HINTERHOLZ; CRUZ, 2015)</p:text>
    <p:extLst>
      <p:ext uri="{C676402C-5697-4E1C-873F-D02D1690AC5C}">
        <p15:threadingInfo xmlns:p15="http://schemas.microsoft.com/office/powerpoint/2012/main" timeZoneBias="120"/>
      </p:ext>
    </p:extLst>
  </p:cm>
  <p:cm authorId="2" dt="2016-01-20T19:51:21.811" idx="4">
    <p:pos x="5787" y="2428"/>
    <p:text>(GIRAFFA; MORA, 2013)</p:text>
    <p:extLst>
      <p:ext uri="{C676402C-5697-4E1C-873F-D02D1690AC5C}">
        <p15:threadingInfo xmlns:p15="http://schemas.microsoft.com/office/powerpoint/2012/main" timeZoneBias="120"/>
      </p:ext>
    </p:extLst>
  </p:cm>
  <p:cm authorId="2" dt="2016-01-20T19:52:36.690" idx="5">
    <p:pos x="5414" y="2898"/>
    <p:text>Giraffa e Mora (2013)</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1-20T19:45:12.999" idx="6">
    <p:pos x="5582" y="1223"/>
    <p:text>(BLIKSTEIN, 2008; HINTERHOLZ; CRUZ, 2015)</p:text>
    <p:extLst>
      <p:ext uri="{C676402C-5697-4E1C-873F-D02D1690AC5C}">
        <p15:threadingInfo xmlns:p15="http://schemas.microsoft.com/office/powerpoint/2012/main" timeZoneBias="120"/>
      </p:ext>
    </p:extLst>
  </p:cm>
  <p:cm authorId="2" dt="2016-01-20T19:51:21.811" idx="7">
    <p:pos x="5787" y="2428"/>
    <p:text>(GIRAFFA; MORA, 2013)</p:text>
    <p:extLst>
      <p:ext uri="{C676402C-5697-4E1C-873F-D02D1690AC5C}">
        <p15:threadingInfo xmlns:p15="http://schemas.microsoft.com/office/powerpoint/2012/main" timeZoneBias="120"/>
      </p:ext>
    </p:extLst>
  </p:cm>
  <p:cm authorId="2" dt="2016-01-20T19:52:36.690" idx="8">
    <p:pos x="5414" y="2898"/>
    <p:text>Giraffa e Mora (2013)</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1-15T16:00:32.561" idx="9">
    <p:pos x="10" y="10"/>
    <p:text>Introdução à programação de computadores</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E2AAA-2CC7-4F9C-A8C6-8B9F2A3E9EF0}" type="datetimeFigureOut">
              <a:rPr lang="pt-BR" smtClean="0"/>
              <a:t>20/01/2016</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AD62A-9EE1-43E3-A7E5-D268F71DF3EB}" type="slidenum">
              <a:rPr lang="pt-BR" smtClean="0"/>
              <a:t>‹nº›</a:t>
            </a:fld>
            <a:endParaRPr lang="pt-BR"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a:lvl1pPr>
          </a:lstStyle>
          <a:p>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a:lvl1pPr>
          </a:lstStyle>
          <a:p>
            <a:fld id="{2B37ADBA-1AC7-4CD6-8AFF-4E8087BA5487}" type="datetimeFigureOut">
              <a:rPr lang="pt-BR" noProof="0" smtClean="0"/>
              <a:pPr/>
              <a:t>20/01/2016</a:t>
            </a:fld>
            <a:endParaRPr lang="pt-BR" noProof="0"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a:lvl1pPr>
          </a:lstStyle>
          <a:p>
            <a:endParaRPr lang="pt-BR" noProof="0"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a:lvl1pPr>
          </a:lstStyle>
          <a:p>
            <a:fld id="{5534C2EF-8A97-4DAF-B099-E567883644D6}" type="slidenum">
              <a:rPr lang="pt-BR" noProof="0" smtClean="0"/>
              <a:pPr/>
              <a:t>‹nº›</a:t>
            </a:fld>
            <a:endParaRPr lang="pt-BR"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kern="1200">
        <a:solidFill>
          <a:schemeClr val="tx1"/>
        </a:solidFill>
        <a:latin typeface="+mn-lt"/>
        <a:ea typeface="+mn-ea"/>
        <a:cs typeface="+mn-cs"/>
      </a:defRPr>
    </a:lvl1pPr>
    <a:lvl2pPr marL="457200" algn="l" defTabSz="914400" rtl="0" eaLnBrk="1" latinLnBrk="0" hangingPunct="1">
      <a:defRPr sz="1200" b="0" kern="1200">
        <a:solidFill>
          <a:schemeClr val="tx1"/>
        </a:solidFill>
        <a:latin typeface="+mn-lt"/>
        <a:ea typeface="+mn-ea"/>
        <a:cs typeface="+mn-cs"/>
      </a:defRPr>
    </a:lvl2pPr>
    <a:lvl3pPr marL="914400" algn="l" defTabSz="914400" rtl="0" eaLnBrk="1" latinLnBrk="0" hangingPunct="1">
      <a:defRPr sz="1200" b="0" kern="1200">
        <a:solidFill>
          <a:schemeClr val="tx1"/>
        </a:solidFill>
        <a:latin typeface="+mn-lt"/>
        <a:ea typeface="+mn-ea"/>
        <a:cs typeface="+mn-cs"/>
      </a:defRPr>
    </a:lvl3pPr>
    <a:lvl4pPr marL="1371600" algn="l" defTabSz="914400" rtl="0" eaLnBrk="1" latinLnBrk="0" hangingPunct="1">
      <a:defRPr sz="1200" b="0" kern="1200">
        <a:solidFill>
          <a:schemeClr val="tx1"/>
        </a:solidFill>
        <a:latin typeface="+mn-lt"/>
        <a:ea typeface="+mn-ea"/>
        <a:cs typeface="+mn-cs"/>
      </a:defRPr>
    </a:lvl4pPr>
    <a:lvl5pPr marL="1828800" algn="l" defTabSz="914400" rtl="0" eaLnBrk="1" latinLnBrk="0" hangingPunct="1">
      <a:defRPr sz="1200" b="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1</a:t>
            </a:fld>
            <a:endParaRPr lang="en-US"/>
          </a:p>
        </p:txBody>
      </p:sp>
    </p:spTree>
    <p:extLst>
      <p:ext uri="{BB962C8B-B14F-4D97-AF65-F5344CB8AC3E}">
        <p14:creationId xmlns:p14="http://schemas.microsoft.com/office/powerpoint/2010/main" val="171207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 como solução dessas deficiências</a:t>
            </a:r>
            <a:endParaRPr lang="pt-BR" dirty="0"/>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10</a:t>
            </a:fld>
            <a:endParaRPr lang="en-US"/>
          </a:p>
        </p:txBody>
      </p:sp>
    </p:spTree>
    <p:extLst>
      <p:ext uri="{BB962C8B-B14F-4D97-AF65-F5344CB8AC3E}">
        <p14:creationId xmlns:p14="http://schemas.microsoft.com/office/powerpoint/2010/main" val="203586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Introdução à programação de Computadores CRAWFORD JR., COPP</a:t>
            </a:r>
            <a:r>
              <a:rPr lang="pt-BR" baseline="0" dirty="0" smtClean="0"/>
              <a:t> (1974)</a:t>
            </a:r>
            <a:endParaRPr lang="pt-BR" dirty="0"/>
          </a:p>
        </p:txBody>
      </p:sp>
      <p:sp>
        <p:nvSpPr>
          <p:cNvPr id="4" name="Espaço Reservado para Número de Slide 3"/>
          <p:cNvSpPr>
            <a:spLocks noGrp="1"/>
          </p:cNvSpPr>
          <p:nvPr>
            <p:ph type="sldNum" sz="quarter" idx="10"/>
          </p:nvPr>
        </p:nvSpPr>
        <p:spPr/>
        <p:txBody>
          <a:bodyPr/>
          <a:lstStyle/>
          <a:p>
            <a:fld id="{5534C2EF-8A97-4DAF-B099-E567883644D6}" type="slidenum">
              <a:rPr lang="pt-BR" noProof="0" smtClean="0"/>
              <a:pPr/>
              <a:t>11</a:t>
            </a:fld>
            <a:endParaRPr lang="pt-BR" noProof="0" dirty="0"/>
          </a:p>
        </p:txBody>
      </p:sp>
    </p:spTree>
    <p:extLst>
      <p:ext uri="{BB962C8B-B14F-4D97-AF65-F5344CB8AC3E}">
        <p14:creationId xmlns:p14="http://schemas.microsoft.com/office/powerpoint/2010/main" val="3469297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Entretanto, este protótipo inicial pode ser intimidador, caso o usuário não esteja familiarizado com os termos utilizados nessa analogia</a:t>
            </a:r>
            <a:br>
              <a:rPr lang="pt-BR" sz="1200" b="0" i="0" kern="1200" dirty="0" smtClean="0">
                <a:solidFill>
                  <a:schemeClr val="tx1"/>
                </a:solidFill>
                <a:effectLst/>
                <a:latin typeface="+mn-lt"/>
                <a:ea typeface="+mn-ea"/>
                <a:cs typeface="+mn-cs"/>
              </a:rPr>
            </a:br>
            <a:endParaRPr lang="pt-BR" dirty="0"/>
          </a:p>
        </p:txBody>
      </p:sp>
      <p:sp>
        <p:nvSpPr>
          <p:cNvPr id="4" name="Espaço Reservado para Número de Slide 3"/>
          <p:cNvSpPr>
            <a:spLocks noGrp="1"/>
          </p:cNvSpPr>
          <p:nvPr>
            <p:ph type="sldNum" sz="quarter" idx="10"/>
          </p:nvPr>
        </p:nvSpPr>
        <p:spPr/>
        <p:txBody>
          <a:bodyPr/>
          <a:lstStyle/>
          <a:p>
            <a:fld id="{5534C2EF-8A97-4DAF-B099-E567883644D6}" type="slidenum">
              <a:rPr lang="pt-BR" noProof="0" smtClean="0"/>
              <a:pPr/>
              <a:t>12</a:t>
            </a:fld>
            <a:endParaRPr lang="pt-BR" noProof="0" dirty="0"/>
          </a:p>
        </p:txBody>
      </p:sp>
    </p:spTree>
    <p:extLst>
      <p:ext uri="{BB962C8B-B14F-4D97-AF65-F5344CB8AC3E}">
        <p14:creationId xmlns:p14="http://schemas.microsoft.com/office/powerpoint/2010/main" val="865023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Lembrar que como </a:t>
            </a:r>
            <a:endParaRPr lang="pt-BR" dirty="0"/>
          </a:p>
        </p:txBody>
      </p:sp>
      <p:sp>
        <p:nvSpPr>
          <p:cNvPr id="4" name="Espaço Reservado para Número de Slide 3"/>
          <p:cNvSpPr>
            <a:spLocks noGrp="1"/>
          </p:cNvSpPr>
          <p:nvPr>
            <p:ph type="sldNum" sz="quarter" idx="10"/>
          </p:nvPr>
        </p:nvSpPr>
        <p:spPr/>
        <p:txBody>
          <a:bodyPr/>
          <a:lstStyle/>
          <a:p>
            <a:fld id="{5534C2EF-8A97-4DAF-B099-E567883644D6}" type="slidenum">
              <a:rPr lang="pt-BR" noProof="0" smtClean="0"/>
              <a:pPr/>
              <a:t>14</a:t>
            </a:fld>
            <a:endParaRPr lang="pt-BR" noProof="0" dirty="0"/>
          </a:p>
        </p:txBody>
      </p:sp>
    </p:spTree>
    <p:extLst>
      <p:ext uri="{BB962C8B-B14F-4D97-AF65-F5344CB8AC3E}">
        <p14:creationId xmlns:p14="http://schemas.microsoft.com/office/powerpoint/2010/main" val="141600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15</a:t>
            </a:fld>
            <a:endParaRPr lang="en-US"/>
          </a:p>
        </p:txBody>
      </p:sp>
    </p:spTree>
    <p:extLst>
      <p:ext uri="{BB962C8B-B14F-4D97-AF65-F5344CB8AC3E}">
        <p14:creationId xmlns:p14="http://schemas.microsoft.com/office/powerpoint/2010/main" val="2816595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Antes</a:t>
            </a:r>
            <a:r>
              <a:rPr lang="pt-BR" baseline="0" dirty="0" smtClean="0"/>
              <a:t> de entrar no vídeo, falar que o OA é um PROTÓTIPO que foi implementado sem o conteúdo gráfico da analogia</a:t>
            </a:r>
            <a:endParaRPr lang="pt-BR" dirty="0"/>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16</a:t>
            </a:fld>
            <a:endParaRPr lang="en-US"/>
          </a:p>
        </p:txBody>
      </p:sp>
    </p:spTree>
    <p:extLst>
      <p:ext uri="{BB962C8B-B14F-4D97-AF65-F5344CB8AC3E}">
        <p14:creationId xmlns:p14="http://schemas.microsoft.com/office/powerpoint/2010/main" val="3706676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2</a:t>
            </a:fld>
            <a:endParaRPr lang="en-US"/>
          </a:p>
        </p:txBody>
      </p:sp>
    </p:spTree>
    <p:extLst>
      <p:ext uri="{BB962C8B-B14F-4D97-AF65-F5344CB8AC3E}">
        <p14:creationId xmlns:p14="http://schemas.microsoft.com/office/powerpoint/2010/main" val="4056405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3</a:t>
            </a:fld>
            <a:endParaRPr lang="en-US"/>
          </a:p>
        </p:txBody>
      </p:sp>
    </p:spTree>
    <p:extLst>
      <p:ext uri="{BB962C8B-B14F-4D97-AF65-F5344CB8AC3E}">
        <p14:creationId xmlns:p14="http://schemas.microsoft.com/office/powerpoint/2010/main" val="419823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4</a:t>
            </a:fld>
            <a:endParaRPr lang="en-US"/>
          </a:p>
        </p:txBody>
      </p:sp>
    </p:spTree>
    <p:extLst>
      <p:ext uri="{BB962C8B-B14F-4D97-AF65-F5344CB8AC3E}">
        <p14:creationId xmlns:p14="http://schemas.microsoft.com/office/powerpoint/2010/main" val="3143908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de-DE" dirty="0" smtClean="0"/>
              <a:t>1- (BLIKSTEIN, 2008; HINTERHOLZ; CRUZ, 2015)</a:t>
            </a:r>
          </a:p>
          <a:p>
            <a:r>
              <a:rPr lang="de-DE" dirty="0" smtClean="0"/>
              <a:t>2- (GIRAFFA; MORA, 2013)</a:t>
            </a:r>
            <a:endParaRPr lang="pt-BR" dirty="0"/>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5</a:t>
            </a:fld>
            <a:endParaRPr lang="en-US"/>
          </a:p>
        </p:txBody>
      </p:sp>
    </p:spTree>
    <p:extLst>
      <p:ext uri="{BB962C8B-B14F-4D97-AF65-F5344CB8AC3E}">
        <p14:creationId xmlns:p14="http://schemas.microsoft.com/office/powerpoint/2010/main" val="2114899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6</a:t>
            </a:fld>
            <a:endParaRPr lang="en-US"/>
          </a:p>
        </p:txBody>
      </p:sp>
    </p:spTree>
    <p:extLst>
      <p:ext uri="{BB962C8B-B14F-4D97-AF65-F5344CB8AC3E}">
        <p14:creationId xmlns:p14="http://schemas.microsoft.com/office/powerpoint/2010/main" val="2337348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No</a:t>
            </a:r>
            <a:r>
              <a:rPr lang="pt-BR" baseline="0" dirty="0" smtClean="0"/>
              <a:t> segundo tópico falar que o AO pode ser usado no início do curso</a:t>
            </a:r>
            <a:endParaRPr lang="pt-BR" dirty="0"/>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7</a:t>
            </a:fld>
            <a:endParaRPr lang="en-US"/>
          </a:p>
        </p:txBody>
      </p:sp>
    </p:spTree>
    <p:extLst>
      <p:ext uri="{BB962C8B-B14F-4D97-AF65-F5344CB8AC3E}">
        <p14:creationId xmlns:p14="http://schemas.microsoft.com/office/powerpoint/2010/main" val="540657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 como solução dessas deficiências</a:t>
            </a:r>
            <a:endParaRPr lang="pt-BR" dirty="0"/>
          </a:p>
        </p:txBody>
      </p:sp>
      <p:sp>
        <p:nvSpPr>
          <p:cNvPr id="4" name="Espaço Reservado para Número de Slide 3"/>
          <p:cNvSpPr>
            <a:spLocks noGrp="1"/>
          </p:cNvSpPr>
          <p:nvPr>
            <p:ph type="sldNum" sz="quarter" idx="10"/>
          </p:nvPr>
        </p:nvSpPr>
        <p:spPr/>
        <p:txBody>
          <a:bodyPr/>
          <a:lstStyle/>
          <a:p>
            <a:fld id="{5534C2EF-8A97-4DAF-B099-E567883644D6}" type="slidenum">
              <a:rPr lang="en-US" smtClean="0"/>
              <a:t>8</a:t>
            </a:fld>
            <a:endParaRPr lang="en-US"/>
          </a:p>
        </p:txBody>
      </p:sp>
    </p:spTree>
    <p:extLst>
      <p:ext uri="{BB962C8B-B14F-4D97-AF65-F5344CB8AC3E}">
        <p14:creationId xmlns:p14="http://schemas.microsoft.com/office/powerpoint/2010/main" val="328538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Segundo o </a:t>
            </a:r>
            <a:r>
              <a:rPr lang="pt-BR" dirty="0" err="1" smtClean="0"/>
              <a:t>Bitesize</a:t>
            </a:r>
            <a:r>
              <a:rPr lang="pt-BR" dirty="0" smtClean="0"/>
              <a:t>, uma ferramenta online de suporte ao estudo de alunos do</a:t>
            </a:r>
            <a:r>
              <a:rPr lang="pt-BR" baseline="0" dirty="0" smtClean="0"/>
              <a:t> Reino Unido, criada pela BBC</a:t>
            </a:r>
            <a:endParaRPr lang="pt-BR" dirty="0"/>
          </a:p>
        </p:txBody>
      </p:sp>
      <p:sp>
        <p:nvSpPr>
          <p:cNvPr id="4" name="Slide Number Placeholder 3"/>
          <p:cNvSpPr>
            <a:spLocks noGrp="1"/>
          </p:cNvSpPr>
          <p:nvPr>
            <p:ph type="sldNum" sz="quarter" idx="10"/>
          </p:nvPr>
        </p:nvSpPr>
        <p:spPr/>
        <p:txBody>
          <a:bodyPr/>
          <a:lstStyle/>
          <a:p>
            <a:fld id="{5534C2EF-8A97-4DAF-B099-E567883644D6}" type="slidenum">
              <a:rPr lang="pt-BR" noProof="0" smtClean="0"/>
              <a:pPr/>
              <a:t>9</a:t>
            </a:fld>
            <a:endParaRPr lang="pt-BR" noProof="0" dirty="0"/>
          </a:p>
        </p:txBody>
      </p:sp>
    </p:spTree>
    <p:extLst>
      <p:ext uri="{BB962C8B-B14F-4D97-AF65-F5344CB8AC3E}">
        <p14:creationId xmlns:p14="http://schemas.microsoft.com/office/powerpoint/2010/main" val="1470140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7" name="Imagem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ítulo 1"/>
          <p:cNvSpPr>
            <a:spLocks noGrp="1"/>
          </p:cNvSpPr>
          <p:nvPr>
            <p:ph type="ctrTitle"/>
          </p:nvPr>
        </p:nvSpPr>
        <p:spPr>
          <a:xfrm>
            <a:off x="838200" y="533400"/>
            <a:ext cx="8458200" cy="1828800"/>
          </a:xfrm>
        </p:spPr>
        <p:txBody>
          <a:bodyPr anchor="b">
            <a:normAutofit/>
          </a:bodyPr>
          <a:lstStyle>
            <a:lvl1pPr algn="l">
              <a:defRPr sz="4400"/>
            </a:lvl1pPr>
          </a:lstStyle>
          <a:p>
            <a:r>
              <a:rPr lang="pt-BR" noProof="0" smtClean="0"/>
              <a:t>Clique para editar o título mestre</a:t>
            </a:r>
            <a:endParaRPr lang="pt-BR" noProof="0" dirty="0"/>
          </a:p>
        </p:txBody>
      </p:sp>
      <p:sp>
        <p:nvSpPr>
          <p:cNvPr id="3" name="Subtítulo 2"/>
          <p:cNvSpPr>
            <a:spLocks noGrp="1"/>
          </p:cNvSpPr>
          <p:nvPr>
            <p:ph type="subTitle" idx="1"/>
          </p:nvPr>
        </p:nvSpPr>
        <p:spPr>
          <a:xfrm>
            <a:off x="838200" y="2438400"/>
            <a:ext cx="7086600" cy="914400"/>
          </a:xfrm>
        </p:spPr>
        <p:txBody>
          <a:bodyPr>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noProof="0" smtClean="0"/>
              <a:t>Clique para editar o estilo do subtítulo mestre</a:t>
            </a:r>
            <a:endParaRPr lang="pt-BR"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uas imagens com legendas">
    <p:spTree>
      <p:nvGrpSpPr>
        <p:cNvPr id="1" name=""/>
        <p:cNvGrpSpPr/>
        <p:nvPr/>
      </p:nvGrpSpPr>
      <p:grpSpPr>
        <a:xfrm>
          <a:off x="0" y="0"/>
          <a:ext cx="0" cy="0"/>
          <a:chOff x="0" y="0"/>
          <a:chExt cx="0" cy="0"/>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7" name="Forma livre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Espaço Reservado para Imagem 14"/>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pt-BR" noProof="0" smtClean="0"/>
              <a:t>Clique no ícone para adicionar uma imagem</a:t>
            </a:r>
            <a:endParaRPr lang="pt-BR" noProof="0" dirty="0"/>
          </a:p>
        </p:txBody>
      </p:sp>
      <p:sp>
        <p:nvSpPr>
          <p:cNvPr id="18" name="Forma livre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Espaço Reservado para Imagem 18"/>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pt-BR" noProof="0" smtClean="0"/>
              <a:t>Clique no ícone para adicionar uma imagem</a:t>
            </a:r>
            <a:endParaRPr lang="pt-BR" noProof="0" dirty="0"/>
          </a:p>
        </p:txBody>
      </p:sp>
      <p:sp>
        <p:nvSpPr>
          <p:cNvPr id="17" name="Espaço Reservado para Texto 16"/>
          <p:cNvSpPr>
            <a:spLocks noGrp="1"/>
          </p:cNvSpPr>
          <p:nvPr>
            <p:ph type="body" sz="quarter" idx="14"/>
          </p:nvPr>
        </p:nvSpPr>
        <p:spPr>
          <a:xfrm>
            <a:off x="1028581" y="5305425"/>
            <a:ext cx="3566160" cy="1097280"/>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pt-BR" noProof="0" smtClean="0"/>
              <a:t>Clique para editar o texto mestre</a:t>
            </a:r>
          </a:p>
        </p:txBody>
      </p:sp>
      <p:sp>
        <p:nvSpPr>
          <p:cNvPr id="20" name="Espaço Reservado para Texto 16"/>
          <p:cNvSpPr>
            <a:spLocks noGrp="1"/>
          </p:cNvSpPr>
          <p:nvPr>
            <p:ph type="body" sz="quarter" idx="16"/>
          </p:nvPr>
        </p:nvSpPr>
        <p:spPr>
          <a:xfrm>
            <a:off x="5566714" y="5305425"/>
            <a:ext cx="3566160" cy="1097280"/>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pt-BR" noProof="0" smtClean="0"/>
              <a:t>Clique para editar o texto mestre</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rês imagens com legenda">
    <p:spTree>
      <p:nvGrpSpPr>
        <p:cNvPr id="1" name=""/>
        <p:cNvGrpSpPr/>
        <p:nvPr/>
      </p:nvGrpSpPr>
      <p:grpSpPr>
        <a:xfrm>
          <a:off x="0" y="0"/>
          <a:ext cx="0" cy="0"/>
          <a:chOff x="0" y="0"/>
          <a:chExt cx="0" cy="0"/>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7" name="Forma livre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Espaço Reservado para Imagem 14"/>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pt-BR" noProof="0" smtClean="0"/>
              <a:t>Clique no ícone para adicionar uma imagem</a:t>
            </a:r>
            <a:endParaRPr lang="pt-BR" noProof="0" dirty="0"/>
          </a:p>
        </p:txBody>
      </p:sp>
      <p:sp>
        <p:nvSpPr>
          <p:cNvPr id="18" name="Forma livre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Espaço Reservado para Imagem 18"/>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pt-BR" noProof="0" smtClean="0"/>
              <a:t>Clique no ícone para adicionar uma imagem</a:t>
            </a:r>
            <a:endParaRPr lang="pt-BR" noProof="0" dirty="0"/>
          </a:p>
        </p:txBody>
      </p:sp>
      <p:sp>
        <p:nvSpPr>
          <p:cNvPr id="17" name="Espaço Reservado para Texto 16"/>
          <p:cNvSpPr>
            <a:spLocks noGrp="1"/>
          </p:cNvSpPr>
          <p:nvPr>
            <p:ph type="body" sz="quarter" idx="14"/>
          </p:nvPr>
        </p:nvSpPr>
        <p:spPr>
          <a:xfrm>
            <a:off x="1028581" y="5919255"/>
            <a:ext cx="8104082" cy="497420"/>
          </a:xfrm>
        </p:spPr>
        <p:txBody>
          <a:bodyPr>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pt-BR" noProof="0" smtClean="0"/>
              <a:t>Clique para editar o texto mestre</a:t>
            </a:r>
          </a:p>
        </p:txBody>
      </p:sp>
      <p:sp>
        <p:nvSpPr>
          <p:cNvPr id="12" name="Forma livre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Espaço Reservado para Imagem 12"/>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pt-BR" noProof="0" smtClean="0"/>
              <a:t>Clique no ícone para adicionar uma imagem</a:t>
            </a:r>
            <a:endParaRPr lang="pt-BR" noProof="0" dirty="0"/>
          </a:p>
        </p:txBody>
      </p:sp>
      <p:sp>
        <p:nvSpPr>
          <p:cNvPr id="2" name="Título 1"/>
          <p:cNvSpPr>
            <a:spLocks noGrp="1"/>
          </p:cNvSpPr>
          <p:nvPr>
            <p:ph type="title"/>
          </p:nvPr>
        </p:nvSpPr>
        <p:spPr>
          <a:xfrm>
            <a:off x="1028580" y="5305424"/>
            <a:ext cx="8104083" cy="579921"/>
          </a:xfrm>
        </p:spPr>
        <p:txBody>
          <a:bodyPr>
            <a:normAutofit/>
          </a:bodyPr>
          <a:lstStyle>
            <a:lvl1pPr>
              <a:defRPr sz="2400">
                <a:solidFill>
                  <a:schemeClr val="accent1"/>
                </a:solidFill>
              </a:defRPr>
            </a:lvl1pPr>
          </a:lstStyle>
          <a:p>
            <a:r>
              <a:rPr lang="pt-BR" noProof="0" smtClean="0"/>
              <a:t>Clique para editar o título mestre</a:t>
            </a:r>
            <a:endParaRPr lang="pt-BR" noProof="0" dirty="0"/>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nco Imagens">
    <p:spTree>
      <p:nvGrpSpPr>
        <p:cNvPr id="1" name=""/>
        <p:cNvGrpSpPr/>
        <p:nvPr/>
      </p:nvGrpSpPr>
      <p:grpSpPr>
        <a:xfrm>
          <a:off x="0" y="0"/>
          <a:ext cx="0" cy="0"/>
          <a:chOff x="0" y="0"/>
          <a:chExt cx="0" cy="0"/>
        </a:xfrm>
      </p:grpSpPr>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8" name="Forma livre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Espaço Reservado para Imagem 8"/>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pt-BR" noProof="0" smtClean="0"/>
              <a:t>Clique no ícone para adicionar uma imagem</a:t>
            </a:r>
            <a:endParaRPr lang="pt-BR" noProof="0" dirty="0"/>
          </a:p>
        </p:txBody>
      </p:sp>
      <p:sp>
        <p:nvSpPr>
          <p:cNvPr id="10" name="Forma livre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Espaço Reservado para Imagem 10"/>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pt-BR" noProof="0" smtClean="0"/>
              <a:t>Clique no ícone para adicionar uma imagem</a:t>
            </a:r>
            <a:endParaRPr lang="pt-BR" noProof="0" dirty="0"/>
          </a:p>
        </p:txBody>
      </p:sp>
      <p:sp>
        <p:nvSpPr>
          <p:cNvPr id="12" name="Forma livre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Espaço Reservado para Imagem 12"/>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pt-BR" noProof="0" smtClean="0"/>
              <a:t>Clique no ícone para adicionar uma imagem</a:t>
            </a:r>
            <a:endParaRPr lang="pt-BR" noProof="0" dirty="0"/>
          </a:p>
        </p:txBody>
      </p:sp>
      <p:sp>
        <p:nvSpPr>
          <p:cNvPr id="14" name="Forma livre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Espaço Reservado para Imagem 14"/>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pt-BR" noProof="0" smtClean="0"/>
              <a:t>Clique no ícone para adicionar uma imagem</a:t>
            </a:r>
            <a:endParaRPr lang="pt-BR" noProof="0" dirty="0"/>
          </a:p>
        </p:txBody>
      </p:sp>
      <p:sp>
        <p:nvSpPr>
          <p:cNvPr id="20" name="Forma livre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Espaço Reservado para Imagem 20"/>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pt-BR" noProof="0" smtClean="0"/>
              <a:t>Clique no ícone para adicionar uma imagem</a:t>
            </a:r>
            <a:endParaRPr lang="pt-BR"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noProof="0" smtClean="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Data 3"/>
          <p:cNvSpPr>
            <a:spLocks noGrp="1"/>
          </p:cNvSpPr>
          <p:nvPr>
            <p:ph type="dt" sz="half" idx="10"/>
          </p:nvPr>
        </p:nvSpPr>
        <p:spPr/>
        <p:txBody>
          <a:bodyPr/>
          <a:lstStyle/>
          <a:p>
            <a:fld id="{7FC8593D-7C47-471E-A8DF-97AC4FFD13F5}" type="datetimeFigureOut">
              <a:rPr lang="pt-BR" noProof="0" smtClean="0"/>
              <a:t>20/01/2016</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89D71E3-7D81-4C24-B9D8-6B108755C64C}" type="slidenum">
              <a:rPr lang="pt-BR" noProof="0" smtClean="0"/>
              <a:t>‹nº›</a:t>
            </a:fld>
            <a:endParaRPr lang="pt-BR"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365125"/>
            <a:ext cx="1828799" cy="4940300"/>
          </a:xfrm>
        </p:spPr>
        <p:txBody>
          <a:bodyPr vert="eaVert"/>
          <a:lstStyle/>
          <a:p>
            <a:r>
              <a:rPr lang="pt-BR" noProof="0" smtClean="0"/>
              <a:t>Clique para editar o título mestre</a:t>
            </a:r>
            <a:endParaRPr lang="pt-BR" noProof="0" dirty="0"/>
          </a:p>
        </p:txBody>
      </p:sp>
      <p:sp>
        <p:nvSpPr>
          <p:cNvPr id="3" name="Espaço Reservado para Texto Vertical 2"/>
          <p:cNvSpPr>
            <a:spLocks noGrp="1"/>
          </p:cNvSpPr>
          <p:nvPr>
            <p:ph type="body" orient="vert" idx="1"/>
          </p:nvPr>
        </p:nvSpPr>
        <p:spPr>
          <a:xfrm>
            <a:off x="1524000" y="365125"/>
            <a:ext cx="6858000" cy="4940300"/>
          </a:xfrm>
        </p:spPr>
        <p:txBody>
          <a:bodyPr vert="eaVert"/>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Data 3"/>
          <p:cNvSpPr>
            <a:spLocks noGrp="1"/>
          </p:cNvSpPr>
          <p:nvPr>
            <p:ph type="dt" sz="half" idx="10"/>
          </p:nvPr>
        </p:nvSpPr>
        <p:spPr/>
        <p:txBody>
          <a:bodyPr/>
          <a:lstStyle/>
          <a:p>
            <a:fld id="{7FC8593D-7C47-471E-A8DF-97AC4FFD13F5}" type="datetimeFigureOut">
              <a:rPr lang="pt-BR" noProof="0" smtClean="0"/>
              <a:t>20/01/2016</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89D71E3-7D81-4C24-B9D8-6B108755C64C}" type="slidenum">
              <a:rPr lang="pt-BR" noProof="0" smtClean="0"/>
              <a:t>‹nº›</a:t>
            </a:fld>
            <a:endParaRPr lang="pt-BR"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noProof="0" smtClean="0"/>
              <a:t>Clique para editar o título mestre</a:t>
            </a:r>
            <a:endParaRPr lang="pt-BR" noProof="0" dirty="0"/>
          </a:p>
        </p:txBody>
      </p:sp>
      <p:sp>
        <p:nvSpPr>
          <p:cNvPr id="3" name="Espaço Reservado para Conteúdo 2"/>
          <p:cNvSpPr>
            <a:spLocks noGrp="1"/>
          </p:cNvSpPr>
          <p:nvPr>
            <p:ph idx="1"/>
          </p:nvPr>
        </p:nvSpPr>
        <p:spPr/>
        <p:txBody>
          <a:body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Data 3"/>
          <p:cNvSpPr>
            <a:spLocks noGrp="1"/>
          </p:cNvSpPr>
          <p:nvPr>
            <p:ph type="dt" sz="half" idx="10"/>
          </p:nvPr>
        </p:nvSpPr>
        <p:spPr/>
        <p:txBody>
          <a:bodyPr/>
          <a:lstStyle/>
          <a:p>
            <a:fld id="{7FC8593D-7C47-471E-A8DF-97AC4FFD13F5}" type="datetimeFigureOut">
              <a:rPr lang="pt-BR" noProof="0" smtClean="0"/>
              <a:t>20/01/2016</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89D71E3-7D81-4C24-B9D8-6B108755C64C}" type="slidenum">
              <a:rPr lang="pt-BR" noProof="0" smtClean="0"/>
              <a:t>‹nº›</a:t>
            </a:fld>
            <a:endParaRPr lang="pt-BR"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7" name="Imagem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ítulo 1"/>
          <p:cNvSpPr>
            <a:spLocks noGrp="1"/>
          </p:cNvSpPr>
          <p:nvPr>
            <p:ph type="title"/>
          </p:nvPr>
        </p:nvSpPr>
        <p:spPr>
          <a:xfrm>
            <a:off x="3352800" y="533400"/>
            <a:ext cx="7315200" cy="1828800"/>
          </a:xfrm>
        </p:spPr>
        <p:txBody>
          <a:bodyPr anchor="b">
            <a:normAutofit/>
          </a:bodyPr>
          <a:lstStyle>
            <a:lvl1pPr>
              <a:defRPr sz="4400"/>
            </a:lvl1pPr>
          </a:lstStyle>
          <a:p>
            <a:r>
              <a:rPr lang="pt-BR" noProof="0" smtClean="0"/>
              <a:t>Clique para editar o título mestre</a:t>
            </a:r>
            <a:endParaRPr lang="pt-BR" noProof="0" dirty="0"/>
          </a:p>
        </p:txBody>
      </p:sp>
      <p:sp>
        <p:nvSpPr>
          <p:cNvPr id="3" name="Espaço Reservado para Texto 2"/>
          <p:cNvSpPr>
            <a:spLocks noGrp="1"/>
          </p:cNvSpPr>
          <p:nvPr>
            <p:ph type="body" idx="1"/>
          </p:nvPr>
        </p:nvSpPr>
        <p:spPr>
          <a:xfrm>
            <a:off x="3352800" y="2438400"/>
            <a:ext cx="5486400" cy="914400"/>
          </a:xfrm>
        </p:spPr>
        <p:txBody>
          <a:bodyPr>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noProof="0" smtClean="0"/>
              <a:t>Clique para editar o texto mestre</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noProof="0" smtClean="0"/>
              <a:t>Clique para editar o título mestre</a:t>
            </a:r>
            <a:endParaRPr lang="pt-BR" noProof="0" dirty="0"/>
          </a:p>
        </p:txBody>
      </p:sp>
      <p:sp>
        <p:nvSpPr>
          <p:cNvPr id="3" name="Espaço Reservado para Conteúdo 2"/>
          <p:cNvSpPr>
            <a:spLocks noGrp="1"/>
          </p:cNvSpPr>
          <p:nvPr>
            <p:ph sz="half" idx="1"/>
          </p:nvPr>
        </p:nvSpPr>
        <p:spPr>
          <a:xfrm>
            <a:off x="1524000" y="1825625"/>
            <a:ext cx="4389120" cy="3474720"/>
          </a:xfrm>
        </p:spPr>
        <p:txBody>
          <a:body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Conteúdo 3"/>
          <p:cNvSpPr>
            <a:spLocks noGrp="1"/>
          </p:cNvSpPr>
          <p:nvPr>
            <p:ph sz="half" idx="2"/>
          </p:nvPr>
        </p:nvSpPr>
        <p:spPr>
          <a:xfrm>
            <a:off x="6278880" y="1825625"/>
            <a:ext cx="4389120" cy="3474720"/>
          </a:xfrm>
        </p:spPr>
        <p:txBody>
          <a:body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5" name="Espaço Reservado para Data 4"/>
          <p:cNvSpPr>
            <a:spLocks noGrp="1"/>
          </p:cNvSpPr>
          <p:nvPr>
            <p:ph type="dt" sz="half" idx="10"/>
          </p:nvPr>
        </p:nvSpPr>
        <p:spPr>
          <a:xfrm>
            <a:off x="7010400" y="6492875"/>
            <a:ext cx="1371600" cy="365125"/>
          </a:xfrm>
        </p:spPr>
        <p:txBody>
          <a:bodyPr/>
          <a:lstStyle/>
          <a:p>
            <a:fld id="{7FC8593D-7C47-471E-A8DF-97AC4FFD13F5}" type="datetimeFigureOut">
              <a:rPr lang="pt-BR" noProof="0" smtClean="0"/>
              <a:t>20/01/2016</a:t>
            </a:fld>
            <a:endParaRPr lang="pt-BR" noProof="0" dirty="0"/>
          </a:p>
        </p:txBody>
      </p:sp>
      <p:sp>
        <p:nvSpPr>
          <p:cNvPr id="6" name="Espaço Reservado para Rodapé 5"/>
          <p:cNvSpPr>
            <a:spLocks noGrp="1"/>
          </p:cNvSpPr>
          <p:nvPr>
            <p:ph type="ftr" sz="quarter" idx="11"/>
          </p:nvPr>
        </p:nvSpPr>
        <p:spPr/>
        <p:txBody>
          <a:bodyPr/>
          <a:lstStyle/>
          <a:p>
            <a:endParaRPr lang="pt-BR" noProof="0" dirty="0"/>
          </a:p>
        </p:txBody>
      </p:sp>
      <p:sp>
        <p:nvSpPr>
          <p:cNvPr id="7" name="Espaço Reservado para Número de Slide 6"/>
          <p:cNvSpPr>
            <a:spLocks noGrp="1"/>
          </p:cNvSpPr>
          <p:nvPr>
            <p:ph type="sldNum" sz="quarter" idx="12"/>
          </p:nvPr>
        </p:nvSpPr>
        <p:spPr/>
        <p:txBody>
          <a:bodyPr/>
          <a:lstStyle/>
          <a:p>
            <a:fld id="{289D71E3-7D81-4C24-B9D8-6B108755C64C}" type="slidenum">
              <a:rPr lang="pt-BR" noProof="0" smtClean="0"/>
              <a:t>‹nº›</a:t>
            </a:fld>
            <a:endParaRPr lang="pt-BR"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noProof="0" smtClean="0"/>
              <a:t>Clique para editar o título mestre</a:t>
            </a:r>
            <a:endParaRPr lang="pt-BR" noProof="0" dirty="0"/>
          </a:p>
        </p:txBody>
      </p:sp>
      <p:sp>
        <p:nvSpPr>
          <p:cNvPr id="3" name="Espaço Reservado para Texto 2"/>
          <p:cNvSpPr>
            <a:spLocks noGrp="1"/>
          </p:cNvSpPr>
          <p:nvPr>
            <p:ph type="body" idx="1"/>
          </p:nvPr>
        </p:nvSpPr>
        <p:spPr>
          <a:xfrm>
            <a:off x="152400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noProof="0" smtClean="0"/>
              <a:t>Clique para editar o texto mestre</a:t>
            </a:r>
          </a:p>
        </p:txBody>
      </p:sp>
      <p:sp>
        <p:nvSpPr>
          <p:cNvPr id="4" name="Espaço Reservado para Conteúdo 3"/>
          <p:cNvSpPr>
            <a:spLocks noGrp="1"/>
          </p:cNvSpPr>
          <p:nvPr>
            <p:ph sz="half" idx="2"/>
          </p:nvPr>
        </p:nvSpPr>
        <p:spPr>
          <a:xfrm>
            <a:off x="1524000" y="2624666"/>
            <a:ext cx="4389120" cy="2675467"/>
          </a:xfrm>
        </p:spPr>
        <p:txBody>
          <a:body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5" name="Espaço Reservado para Texto 4"/>
          <p:cNvSpPr>
            <a:spLocks noGrp="1"/>
          </p:cNvSpPr>
          <p:nvPr>
            <p:ph type="body" sz="quarter" idx="3"/>
          </p:nvPr>
        </p:nvSpPr>
        <p:spPr>
          <a:xfrm>
            <a:off x="627888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noProof="0" smtClean="0"/>
              <a:t>Clique para editar o texto mestre</a:t>
            </a:r>
          </a:p>
        </p:txBody>
      </p:sp>
      <p:sp>
        <p:nvSpPr>
          <p:cNvPr id="6" name="Espaço Reservado para Conteúdo 5"/>
          <p:cNvSpPr>
            <a:spLocks noGrp="1"/>
          </p:cNvSpPr>
          <p:nvPr>
            <p:ph sz="quarter" idx="4"/>
          </p:nvPr>
        </p:nvSpPr>
        <p:spPr>
          <a:xfrm>
            <a:off x="6278880" y="2624666"/>
            <a:ext cx="4389120" cy="2675467"/>
          </a:xfrm>
        </p:spPr>
        <p:txBody>
          <a:body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7" name="Espaço Reservado para Data 6"/>
          <p:cNvSpPr>
            <a:spLocks noGrp="1"/>
          </p:cNvSpPr>
          <p:nvPr>
            <p:ph type="dt" sz="half" idx="10"/>
          </p:nvPr>
        </p:nvSpPr>
        <p:spPr/>
        <p:txBody>
          <a:bodyPr/>
          <a:lstStyle/>
          <a:p>
            <a:fld id="{7FC8593D-7C47-471E-A8DF-97AC4FFD13F5}" type="datetimeFigureOut">
              <a:rPr lang="pt-BR" noProof="0" smtClean="0"/>
              <a:t>20/01/2016</a:t>
            </a:fld>
            <a:endParaRPr lang="pt-BR" noProof="0" dirty="0"/>
          </a:p>
        </p:txBody>
      </p:sp>
      <p:sp>
        <p:nvSpPr>
          <p:cNvPr id="8" name="Espaço Reservado para Rodapé 7"/>
          <p:cNvSpPr>
            <a:spLocks noGrp="1"/>
          </p:cNvSpPr>
          <p:nvPr>
            <p:ph type="ftr" sz="quarter" idx="11"/>
          </p:nvPr>
        </p:nvSpPr>
        <p:spPr/>
        <p:txBody>
          <a:bodyPr/>
          <a:lstStyle/>
          <a:p>
            <a:endParaRPr lang="pt-BR" noProof="0" dirty="0"/>
          </a:p>
        </p:txBody>
      </p:sp>
      <p:sp>
        <p:nvSpPr>
          <p:cNvPr id="9" name="Espaço Reservado para Número de Slide 8"/>
          <p:cNvSpPr>
            <a:spLocks noGrp="1"/>
          </p:cNvSpPr>
          <p:nvPr>
            <p:ph type="sldNum" sz="quarter" idx="12"/>
          </p:nvPr>
        </p:nvSpPr>
        <p:spPr/>
        <p:txBody>
          <a:bodyPr/>
          <a:lstStyle/>
          <a:p>
            <a:fld id="{289D71E3-7D81-4C24-B9D8-6B108755C64C}" type="slidenum">
              <a:rPr lang="pt-BR" noProof="0" smtClean="0"/>
              <a:t>‹nº›</a:t>
            </a:fld>
            <a:endParaRPr lang="pt-BR"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noProof="0" smtClean="0"/>
              <a:t>Clique para editar o título mestre</a:t>
            </a:r>
            <a:endParaRPr lang="pt-BR" noProof="0" dirty="0"/>
          </a:p>
        </p:txBody>
      </p:sp>
      <p:sp>
        <p:nvSpPr>
          <p:cNvPr id="3" name="Espaço Reservado para Data 2"/>
          <p:cNvSpPr>
            <a:spLocks noGrp="1"/>
          </p:cNvSpPr>
          <p:nvPr>
            <p:ph type="dt" sz="half" idx="10"/>
          </p:nvPr>
        </p:nvSpPr>
        <p:spPr/>
        <p:txBody>
          <a:bodyPr/>
          <a:lstStyle/>
          <a:p>
            <a:fld id="{7FC8593D-7C47-471E-A8DF-97AC4FFD13F5}" type="datetimeFigureOut">
              <a:rPr lang="pt-BR" noProof="0" smtClean="0"/>
              <a:t>20/01/2016</a:t>
            </a:fld>
            <a:endParaRPr lang="pt-BR" noProof="0" dirty="0"/>
          </a:p>
        </p:txBody>
      </p:sp>
      <p:sp>
        <p:nvSpPr>
          <p:cNvPr id="4" name="Espaço Reservado para Rodapé 3"/>
          <p:cNvSpPr>
            <a:spLocks noGrp="1"/>
          </p:cNvSpPr>
          <p:nvPr>
            <p:ph type="ftr" sz="quarter" idx="11"/>
          </p:nvPr>
        </p:nvSpPr>
        <p:spPr/>
        <p:txBody>
          <a:bodyPr/>
          <a:lstStyle/>
          <a:p>
            <a:endParaRPr lang="pt-BR" noProof="0" dirty="0"/>
          </a:p>
        </p:txBody>
      </p:sp>
      <p:sp>
        <p:nvSpPr>
          <p:cNvPr id="5" name="Espaço Reservado para Número de Slide 4"/>
          <p:cNvSpPr>
            <a:spLocks noGrp="1"/>
          </p:cNvSpPr>
          <p:nvPr>
            <p:ph type="sldNum" sz="quarter" idx="12"/>
          </p:nvPr>
        </p:nvSpPr>
        <p:spPr/>
        <p:txBody>
          <a:bodyPr/>
          <a:lstStyle/>
          <a:p>
            <a:fld id="{289D71E3-7D81-4C24-B9D8-6B108755C64C}" type="slidenum">
              <a:rPr lang="pt-BR" noProof="0" smtClean="0"/>
              <a:t>‹nº›</a:t>
            </a:fld>
            <a:endParaRPr lang="pt-BR"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FC8593D-7C47-471E-A8DF-97AC4FFD13F5}" type="datetimeFigureOut">
              <a:rPr lang="pt-BR" noProof="0" smtClean="0"/>
              <a:t>20/01/2016</a:t>
            </a:fld>
            <a:endParaRPr lang="pt-BR" noProof="0" dirty="0"/>
          </a:p>
        </p:txBody>
      </p:sp>
      <p:sp>
        <p:nvSpPr>
          <p:cNvPr id="3" name="Espaço Reservado para Rodapé 2"/>
          <p:cNvSpPr>
            <a:spLocks noGrp="1"/>
          </p:cNvSpPr>
          <p:nvPr>
            <p:ph type="ftr" sz="quarter" idx="11"/>
          </p:nvPr>
        </p:nvSpPr>
        <p:spPr/>
        <p:txBody>
          <a:bodyPr/>
          <a:lstStyle/>
          <a:p>
            <a:endParaRPr lang="pt-BR" noProof="0" dirty="0"/>
          </a:p>
        </p:txBody>
      </p:sp>
      <p:sp>
        <p:nvSpPr>
          <p:cNvPr id="4" name="Espaço Reservado para Número de Slide 3"/>
          <p:cNvSpPr>
            <a:spLocks noGrp="1"/>
          </p:cNvSpPr>
          <p:nvPr>
            <p:ph type="sldNum" sz="quarter" idx="12"/>
          </p:nvPr>
        </p:nvSpPr>
        <p:spPr/>
        <p:txBody>
          <a:bodyPr/>
          <a:lstStyle/>
          <a:p>
            <a:fld id="{289D71E3-7D81-4C24-B9D8-6B108755C64C}" type="slidenum">
              <a:rPr lang="pt-BR" noProof="0" smtClean="0"/>
              <a:t>‹nº›</a:t>
            </a:fld>
            <a:endParaRPr lang="pt-BR"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b"/>
          <a:lstStyle>
            <a:lvl1pPr>
              <a:defRPr sz="3200"/>
            </a:lvl1pPr>
          </a:lstStyle>
          <a:p>
            <a:r>
              <a:rPr lang="pt-BR" noProof="0" smtClean="0"/>
              <a:t>Clique para editar o título mestre</a:t>
            </a:r>
            <a:endParaRPr lang="pt-BR" noProof="0" dirty="0"/>
          </a:p>
        </p:txBody>
      </p:sp>
      <p:sp>
        <p:nvSpPr>
          <p:cNvPr id="3" name="Espaço Reservado para Conteúdo 2"/>
          <p:cNvSpPr>
            <a:spLocks noGrp="1"/>
          </p:cNvSpPr>
          <p:nvPr>
            <p:ph idx="1"/>
          </p:nvPr>
        </p:nvSpPr>
        <p:spPr>
          <a:xfrm>
            <a:off x="4724400" y="1828800"/>
            <a:ext cx="5943600" cy="3476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Texto 3"/>
          <p:cNvSpPr>
            <a:spLocks noGrp="1"/>
          </p:cNvSpPr>
          <p:nvPr>
            <p:ph type="body" sz="half" idx="2"/>
          </p:nvPr>
        </p:nvSpPr>
        <p:spPr>
          <a:xfrm>
            <a:off x="1523999" y="1828800"/>
            <a:ext cx="2926080" cy="3476625"/>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noProof="0" smtClean="0"/>
              <a:t>Clique para editar o texto mestre</a:t>
            </a:r>
          </a:p>
        </p:txBody>
      </p:sp>
      <p:sp>
        <p:nvSpPr>
          <p:cNvPr id="5" name="Espaço Reservado para Data 4"/>
          <p:cNvSpPr>
            <a:spLocks noGrp="1"/>
          </p:cNvSpPr>
          <p:nvPr>
            <p:ph type="dt" sz="half" idx="10"/>
          </p:nvPr>
        </p:nvSpPr>
        <p:spPr/>
        <p:txBody>
          <a:bodyPr/>
          <a:lstStyle/>
          <a:p>
            <a:fld id="{7FC8593D-7C47-471E-A8DF-97AC4FFD13F5}" type="datetimeFigureOut">
              <a:rPr lang="pt-BR" noProof="0" smtClean="0"/>
              <a:t>20/01/2016</a:t>
            </a:fld>
            <a:endParaRPr lang="pt-BR" noProof="0" dirty="0"/>
          </a:p>
        </p:txBody>
      </p:sp>
      <p:sp>
        <p:nvSpPr>
          <p:cNvPr id="6" name="Espaço Reservado para Rodapé 5"/>
          <p:cNvSpPr>
            <a:spLocks noGrp="1"/>
          </p:cNvSpPr>
          <p:nvPr>
            <p:ph type="ftr" sz="quarter" idx="11"/>
          </p:nvPr>
        </p:nvSpPr>
        <p:spPr/>
        <p:txBody>
          <a:bodyPr/>
          <a:lstStyle/>
          <a:p>
            <a:endParaRPr lang="pt-BR" noProof="0" dirty="0"/>
          </a:p>
        </p:txBody>
      </p:sp>
      <p:sp>
        <p:nvSpPr>
          <p:cNvPr id="7" name="Espaço Reservado para Número de Slide 6"/>
          <p:cNvSpPr>
            <a:spLocks noGrp="1"/>
          </p:cNvSpPr>
          <p:nvPr>
            <p:ph type="sldNum" sz="quarter" idx="12"/>
          </p:nvPr>
        </p:nvSpPr>
        <p:spPr/>
        <p:txBody>
          <a:bodyPr/>
          <a:lstStyle/>
          <a:p>
            <a:fld id="{289D71E3-7D81-4C24-B9D8-6B108755C64C}" type="slidenum">
              <a:rPr lang="pt-BR" noProof="0" smtClean="0"/>
              <a:t>‹nº›</a:t>
            </a:fld>
            <a:endParaRPr lang="pt-BR"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b"/>
          <a:lstStyle>
            <a:lvl1pPr>
              <a:defRPr sz="3200"/>
            </a:lvl1pPr>
          </a:lstStyle>
          <a:p>
            <a:r>
              <a:rPr lang="pt-BR" noProof="0" smtClean="0"/>
              <a:t>Clique para editar o título mestre</a:t>
            </a:r>
            <a:endParaRPr lang="pt-BR" noProof="0" dirty="0"/>
          </a:p>
        </p:txBody>
      </p:sp>
      <p:sp>
        <p:nvSpPr>
          <p:cNvPr id="4" name="Espaço Reservado para Texto 3"/>
          <p:cNvSpPr>
            <a:spLocks noGrp="1"/>
          </p:cNvSpPr>
          <p:nvPr>
            <p:ph type="body" sz="half" idx="2"/>
          </p:nvPr>
        </p:nvSpPr>
        <p:spPr>
          <a:xfrm>
            <a:off x="7010400" y="2245995"/>
            <a:ext cx="3657600" cy="219456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noProof="0" smtClean="0"/>
              <a:t>Clique para editar o texto mestre</a:t>
            </a:r>
          </a:p>
        </p:txBody>
      </p:sp>
      <p:sp>
        <p:nvSpPr>
          <p:cNvPr id="5" name="Espaço Reservado para Data 4"/>
          <p:cNvSpPr>
            <a:spLocks noGrp="1"/>
          </p:cNvSpPr>
          <p:nvPr>
            <p:ph type="dt" sz="half" idx="10"/>
          </p:nvPr>
        </p:nvSpPr>
        <p:spPr/>
        <p:txBody>
          <a:bodyPr/>
          <a:lstStyle/>
          <a:p>
            <a:fld id="{7FC8593D-7C47-471E-A8DF-97AC4FFD13F5}" type="datetimeFigureOut">
              <a:rPr lang="pt-BR" noProof="0" smtClean="0"/>
              <a:t>20/01/2016</a:t>
            </a:fld>
            <a:endParaRPr lang="pt-BR" noProof="0" dirty="0"/>
          </a:p>
        </p:txBody>
      </p:sp>
      <p:sp>
        <p:nvSpPr>
          <p:cNvPr id="6" name="Espaço Reservado para Rodapé 5"/>
          <p:cNvSpPr>
            <a:spLocks noGrp="1"/>
          </p:cNvSpPr>
          <p:nvPr>
            <p:ph type="ftr" sz="quarter" idx="11"/>
          </p:nvPr>
        </p:nvSpPr>
        <p:spPr/>
        <p:txBody>
          <a:bodyPr/>
          <a:lstStyle/>
          <a:p>
            <a:endParaRPr lang="pt-BR" noProof="0" dirty="0"/>
          </a:p>
        </p:txBody>
      </p:sp>
      <p:sp>
        <p:nvSpPr>
          <p:cNvPr id="7" name="Espaço Reservado para Número de Slide 6"/>
          <p:cNvSpPr>
            <a:spLocks noGrp="1"/>
          </p:cNvSpPr>
          <p:nvPr>
            <p:ph type="sldNum" sz="quarter" idx="12"/>
          </p:nvPr>
        </p:nvSpPr>
        <p:spPr/>
        <p:txBody>
          <a:bodyPr/>
          <a:lstStyle/>
          <a:p>
            <a:fld id="{289D71E3-7D81-4C24-B9D8-6B108755C64C}" type="slidenum">
              <a:rPr lang="pt-BR" noProof="0" smtClean="0"/>
              <a:t>‹nº›</a:t>
            </a:fld>
            <a:endParaRPr lang="pt-BR" noProof="0" dirty="0"/>
          </a:p>
        </p:txBody>
      </p:sp>
      <p:sp>
        <p:nvSpPr>
          <p:cNvPr id="8" name="Forma livre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12" name="Espaço Reservado para Imagem 11"/>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noProof="0" smtClean="0"/>
              <a:t>Clique no ícone para adicionar uma imagem</a:t>
            </a:r>
            <a:endParaRPr lang="pt-BR"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Espaço Reservado para Título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r>
              <a:rPr lang="pt-BR" noProof="0" dirty="0" smtClean="0"/>
              <a:t>Clique para editar o título mestre</a:t>
            </a:r>
            <a:endParaRPr lang="pt-BR" noProof="0" dirty="0"/>
          </a:p>
        </p:txBody>
      </p:sp>
      <p:sp>
        <p:nvSpPr>
          <p:cNvPr id="3" name="Espaço Reservado para Texto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p>
        </p:txBody>
      </p:sp>
      <p:sp>
        <p:nvSpPr>
          <p:cNvPr id="4" name="Espaço Reservado para Data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000">
                <a:solidFill>
                  <a:schemeClr val="tx1"/>
                </a:solidFill>
              </a:defRPr>
            </a:lvl1pPr>
          </a:lstStyle>
          <a:p>
            <a:fld id="{7FC8593D-7C47-471E-A8DF-97AC4FFD13F5}" type="datetimeFigureOut">
              <a:rPr lang="pt-BR" noProof="0" smtClean="0"/>
              <a:pPr/>
              <a:t>20/01/2016</a:t>
            </a:fld>
            <a:endParaRPr lang="pt-BR" noProof="0" dirty="0"/>
          </a:p>
        </p:txBody>
      </p:sp>
      <p:sp>
        <p:nvSpPr>
          <p:cNvPr id="5" name="Espaço Reservado para Rodapé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000">
                <a:solidFill>
                  <a:schemeClr val="tx1"/>
                </a:solidFill>
              </a:defRPr>
            </a:lvl1pPr>
          </a:lstStyle>
          <a:p>
            <a:endParaRPr lang="pt-BR" noProof="0" dirty="0"/>
          </a:p>
        </p:txBody>
      </p:sp>
      <p:sp>
        <p:nvSpPr>
          <p:cNvPr id="6" name="Espaço Reservado para Número de Slide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000">
                <a:solidFill>
                  <a:schemeClr val="tx1"/>
                </a:solidFill>
              </a:defRPr>
            </a:lvl1pPr>
          </a:lstStyle>
          <a:p>
            <a:fld id="{289D71E3-7D81-4C24-B9D8-6B108755C64C}" type="slidenum">
              <a:rPr lang="pt-BR" noProof="0" smtClean="0"/>
              <a:pPr/>
              <a:t>‹nº›</a:t>
            </a:fld>
            <a:endParaRPr lang="pt-BR"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comments" Target="../comments/commen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pPr>
              <a:spcBef>
                <a:spcPts val="0"/>
              </a:spcBef>
            </a:pPr>
            <a:r>
              <a:rPr lang="pt-BR" dirty="0" smtClean="0">
                <a:solidFill>
                  <a:srgbClr val="404040"/>
                </a:solidFill>
                <a:latin typeface="Arial" panose="020B0604020202020204" pitchFamily="34" charset="0"/>
                <a:cs typeface="Arial" panose="020B0604020202020204" pitchFamily="34" charset="0"/>
              </a:rPr>
              <a:t>Objeto de Aprendizagem no Apoio ao Ensino de Lógica Computacional</a:t>
            </a:r>
            <a:endParaRPr lang="pt-BR" sz="4400" b="0" i="0" dirty="0">
              <a:solidFill>
                <a:srgbClr val="404040"/>
              </a:solidFill>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838200" y="2996952"/>
            <a:ext cx="7086600" cy="914400"/>
          </a:xfrm>
        </p:spPr>
        <p:txBody>
          <a:bodyPr/>
          <a:lstStyle/>
          <a:p>
            <a:pPr marL="0" indent="0" algn="l">
              <a:spcBef>
                <a:spcPts val="12"/>
              </a:spcBef>
              <a:buNone/>
            </a:pPr>
            <a:r>
              <a:rPr lang="pt-BR" sz="2400" b="0" i="0" dirty="0" smtClean="0">
                <a:latin typeface="Arial" panose="020B0604020202020204" pitchFamily="34" charset="0"/>
                <a:cs typeface="Arial" panose="020B0604020202020204" pitchFamily="34" charset="0"/>
              </a:rPr>
              <a:t>Luciana </a:t>
            </a:r>
            <a:r>
              <a:rPr lang="pt-BR" sz="2400" b="0" i="0" dirty="0" err="1" smtClean="0">
                <a:latin typeface="Arial" panose="020B0604020202020204" pitchFamily="34" charset="0"/>
                <a:cs typeface="Arial" panose="020B0604020202020204" pitchFamily="34" charset="0"/>
              </a:rPr>
              <a:t>Mieko</a:t>
            </a:r>
            <a:r>
              <a:rPr lang="pt-BR" sz="2400" b="0" i="0" dirty="0" smtClean="0">
                <a:latin typeface="Arial" panose="020B0604020202020204" pitchFamily="34" charset="0"/>
                <a:cs typeface="Arial" panose="020B0604020202020204" pitchFamily="34" charset="0"/>
              </a:rPr>
              <a:t> Sunano</a:t>
            </a:r>
            <a:endParaRPr lang="pt-BR" sz="2400" b="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ANALOGIA</a:t>
            </a:r>
            <a:endParaRPr lang="pt-BR" dirty="0"/>
          </a:p>
        </p:txBody>
      </p:sp>
      <p:pic>
        <p:nvPicPr>
          <p:cNvPr id="4" name="image30.png"/>
          <p:cNvPicPr>
            <a:picLocks noGrp="1"/>
          </p:cNvPicPr>
          <p:nvPr>
            <p:ph idx="1"/>
          </p:nvPr>
        </p:nvPicPr>
        <p:blipFill>
          <a:blip r:embed="rId3"/>
          <a:srcRect/>
          <a:stretch>
            <a:fillRect/>
          </a:stretch>
        </p:blipFill>
        <p:spPr>
          <a:xfrm>
            <a:off x="2191180" y="1447800"/>
            <a:ext cx="7123840" cy="4649244"/>
          </a:xfrm>
          <a:prstGeom prst="rect">
            <a:avLst/>
          </a:prstGeom>
          <a:ln/>
        </p:spPr>
      </p:pic>
    </p:spTree>
    <p:extLst>
      <p:ext uri="{BB962C8B-B14F-4D97-AF65-F5344CB8AC3E}">
        <p14:creationId xmlns:p14="http://schemas.microsoft.com/office/powerpoint/2010/main" val="214521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95400" y="847236"/>
            <a:ext cx="8856984" cy="4237948"/>
          </a:xfrm>
          <a:prstGeom prst="rect">
            <a:avLst/>
          </a:prstGeom>
          <a:solidFill>
            <a:srgbClr val="D6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le 5"/>
          <p:cNvSpPr>
            <a:spLocks noGrp="1"/>
          </p:cNvSpPr>
          <p:nvPr>
            <p:ph type="title"/>
          </p:nvPr>
        </p:nvSpPr>
        <p:spPr>
          <a:xfrm>
            <a:off x="263352" y="900099"/>
            <a:ext cx="8104083" cy="579921"/>
          </a:xfrm>
        </p:spPr>
        <p:txBody>
          <a:bodyPr>
            <a:normAutofit/>
          </a:bodyPr>
          <a:lstStyle/>
          <a:p>
            <a:r>
              <a:rPr lang="pt-BR" sz="3200" dirty="0" smtClean="0">
                <a:solidFill>
                  <a:schemeClr val="tx1"/>
                </a:solidFill>
              </a:rPr>
              <a:t>BASEAMENTO PARA A ANALOGIA</a:t>
            </a:r>
            <a:endParaRPr lang="pt-BR" sz="3200" dirty="0">
              <a:solidFill>
                <a:schemeClr val="tx1"/>
              </a:solidFill>
            </a:endParaRPr>
          </a:p>
        </p:txBody>
      </p:sp>
      <p:pic>
        <p:nvPicPr>
          <p:cNvPr id="24" name="Picture 23" descr="https://lh3.googleusercontent.com/_Un9KB3ys23e-joUz5opBNb-CEfLGuMjRP6bDGKLqtUdtW78S44JSvbuTf3S5ZOMBkciqtEDhD4lEwVzFoxuxP3ZE-cpcCSSZXCLliNh0897BWWRDuqE72QggHLchrVjRj8dxxr2"/>
          <p:cNvPicPr/>
          <p:nvPr/>
        </p:nvPicPr>
        <p:blipFill>
          <a:blip r:embed="rId3">
            <a:extLst>
              <a:ext uri="{28A0092B-C50C-407E-A947-70E740481C1C}">
                <a14:useLocalDpi xmlns:a14="http://schemas.microsoft.com/office/drawing/2010/main" val="0"/>
              </a:ext>
            </a:extLst>
          </a:blip>
          <a:srcRect/>
          <a:stretch>
            <a:fillRect/>
          </a:stretch>
        </p:blipFill>
        <p:spPr bwMode="auto">
          <a:xfrm>
            <a:off x="4439816" y="2962910"/>
            <a:ext cx="5895340" cy="3895090"/>
          </a:xfrm>
          <a:prstGeom prst="rect">
            <a:avLst/>
          </a:prstGeom>
          <a:noFill/>
          <a:ln>
            <a:noFill/>
          </a:ln>
        </p:spPr>
      </p:pic>
      <p:pic>
        <p:nvPicPr>
          <p:cNvPr id="23" name="image33.png"/>
          <p:cNvPicPr/>
          <p:nvPr/>
        </p:nvPicPr>
        <p:blipFill>
          <a:blip r:embed="rId4"/>
          <a:srcRect/>
          <a:stretch>
            <a:fillRect/>
          </a:stretch>
        </p:blipFill>
        <p:spPr>
          <a:xfrm>
            <a:off x="695400" y="4159062"/>
            <a:ext cx="2258005" cy="1531113"/>
          </a:xfrm>
          <a:prstGeom prst="rect">
            <a:avLst/>
          </a:prstGeom>
          <a:ln/>
        </p:spPr>
      </p:pic>
      <p:sp>
        <p:nvSpPr>
          <p:cNvPr id="25" name="Rectangle 24"/>
          <p:cNvSpPr/>
          <p:nvPr/>
        </p:nvSpPr>
        <p:spPr>
          <a:xfrm>
            <a:off x="4007768" y="2690002"/>
            <a:ext cx="3159968" cy="1459077"/>
          </a:xfrm>
          <a:prstGeom prst="rect">
            <a:avLst/>
          </a:prstGeom>
          <a:solidFill>
            <a:srgbClr val="D6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image41.png"/>
          <p:cNvPicPr/>
          <p:nvPr/>
        </p:nvPicPr>
        <p:blipFill>
          <a:blip r:embed="rId5"/>
          <a:srcRect/>
          <a:stretch>
            <a:fillRect/>
          </a:stretch>
        </p:blipFill>
        <p:spPr>
          <a:xfrm>
            <a:off x="263352" y="1916832"/>
            <a:ext cx="5943600" cy="1612900"/>
          </a:xfrm>
          <a:prstGeom prst="rect">
            <a:avLst/>
          </a:prstGeom>
          <a:ln/>
        </p:spPr>
      </p:pic>
    </p:spTree>
    <p:extLst>
      <p:ext uri="{BB962C8B-B14F-4D97-AF65-F5344CB8AC3E}">
        <p14:creationId xmlns:p14="http://schemas.microsoft.com/office/powerpoint/2010/main" val="359600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06.png"/>
          <p:cNvPicPr/>
          <p:nvPr/>
        </p:nvPicPr>
        <p:blipFill>
          <a:blip r:embed="rId3"/>
          <a:srcRect/>
          <a:stretch>
            <a:fillRect/>
          </a:stretch>
        </p:blipFill>
        <p:spPr>
          <a:xfrm>
            <a:off x="767408" y="476672"/>
            <a:ext cx="8568952" cy="6192688"/>
          </a:xfrm>
          <a:prstGeom prst="rect">
            <a:avLst/>
          </a:prstGeom>
          <a:ln/>
        </p:spPr>
      </p:pic>
      <p:sp>
        <p:nvSpPr>
          <p:cNvPr id="8" name="Título 1"/>
          <p:cNvSpPr txBox="1">
            <a:spLocks/>
          </p:cNvSpPr>
          <p:nvPr/>
        </p:nvSpPr>
        <p:spPr>
          <a:xfrm>
            <a:off x="767408" y="116632"/>
            <a:ext cx="8568952" cy="648072"/>
          </a:xfrm>
          <a:prstGeom prst="rect">
            <a:avLst/>
          </a:prstGeom>
          <a:solidFill>
            <a:schemeClr val="bg1"/>
          </a:solidFill>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pt-BR" dirty="0" smtClean="0"/>
              <a:t>PRIMEIRO PROTÓTIPO DE ANALOGIA</a:t>
            </a:r>
            <a:endParaRPr lang="pt-BR" dirty="0"/>
          </a:p>
        </p:txBody>
      </p:sp>
    </p:spTree>
    <p:extLst>
      <p:ext uri="{BB962C8B-B14F-4D97-AF65-F5344CB8AC3E}">
        <p14:creationId xmlns:p14="http://schemas.microsoft.com/office/powerpoint/2010/main" val="255578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txBox="1">
            <a:spLocks/>
          </p:cNvSpPr>
          <p:nvPr/>
        </p:nvSpPr>
        <p:spPr>
          <a:xfrm>
            <a:off x="767408" y="116632"/>
            <a:ext cx="8568952" cy="648072"/>
          </a:xfrm>
          <a:prstGeom prst="rect">
            <a:avLst/>
          </a:prstGeom>
          <a:solidFill>
            <a:schemeClr val="bg1"/>
          </a:solidFill>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pt-BR" dirty="0" smtClean="0"/>
              <a:t>PROTÓTIPO DE ANALOGIA 2.0</a:t>
            </a:r>
            <a:endParaRPr lang="pt-BR" dirty="0"/>
          </a:p>
        </p:txBody>
      </p:sp>
      <p:pic>
        <p:nvPicPr>
          <p:cNvPr id="4" name="image16.png" descr="imagem tcc copy.png"/>
          <p:cNvPicPr/>
          <p:nvPr/>
        </p:nvPicPr>
        <p:blipFill>
          <a:blip r:embed="rId2"/>
          <a:srcRect/>
          <a:stretch>
            <a:fillRect/>
          </a:stretch>
        </p:blipFill>
        <p:spPr>
          <a:xfrm>
            <a:off x="767408" y="620688"/>
            <a:ext cx="8568951" cy="6237312"/>
          </a:xfrm>
          <a:prstGeom prst="rect">
            <a:avLst/>
          </a:prstGeom>
          <a:ln/>
        </p:spPr>
      </p:pic>
    </p:spTree>
    <p:extLst>
      <p:ext uri="{BB962C8B-B14F-4D97-AF65-F5344CB8AC3E}">
        <p14:creationId xmlns:p14="http://schemas.microsoft.com/office/powerpoint/2010/main" val="265457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23392" y="764704"/>
            <a:ext cx="8856984" cy="4392488"/>
          </a:xfrm>
          <a:prstGeom prst="rect">
            <a:avLst/>
          </a:prstGeom>
          <a:solidFill>
            <a:srgbClr val="D6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le 5"/>
          <p:cNvSpPr>
            <a:spLocks noGrp="1"/>
          </p:cNvSpPr>
          <p:nvPr>
            <p:ph type="title"/>
          </p:nvPr>
        </p:nvSpPr>
        <p:spPr>
          <a:xfrm>
            <a:off x="1553549" y="900099"/>
            <a:ext cx="7140685" cy="579921"/>
          </a:xfrm>
        </p:spPr>
        <p:txBody>
          <a:bodyPr>
            <a:noAutofit/>
          </a:bodyPr>
          <a:lstStyle/>
          <a:p>
            <a:r>
              <a:rPr lang="pt-BR" sz="2800" dirty="0" smtClean="0">
                <a:solidFill>
                  <a:schemeClr val="tx1"/>
                </a:solidFill>
              </a:rPr>
              <a:t>MESA DE TRABALHO DO PROTÓTIPO 2.0</a:t>
            </a:r>
            <a:endParaRPr lang="pt-BR" sz="2800" dirty="0">
              <a:solidFill>
                <a:schemeClr val="tx1"/>
              </a:solidFill>
            </a:endParaRPr>
          </a:p>
        </p:txBody>
      </p:sp>
      <p:sp>
        <p:nvSpPr>
          <p:cNvPr id="25" name="Rectangle 24"/>
          <p:cNvSpPr/>
          <p:nvPr/>
        </p:nvSpPr>
        <p:spPr>
          <a:xfrm>
            <a:off x="4007768" y="2690002"/>
            <a:ext cx="3159968" cy="1459077"/>
          </a:xfrm>
          <a:prstGeom prst="rect">
            <a:avLst/>
          </a:prstGeom>
          <a:solidFill>
            <a:srgbClr val="D6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ctangle 1"/>
          <p:cNvSpPr/>
          <p:nvPr/>
        </p:nvSpPr>
        <p:spPr>
          <a:xfrm>
            <a:off x="623392" y="1615415"/>
            <a:ext cx="1728192" cy="4549889"/>
          </a:xfrm>
          <a:prstGeom prst="rect">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ctangle 9"/>
          <p:cNvSpPr/>
          <p:nvPr/>
        </p:nvSpPr>
        <p:spPr>
          <a:xfrm>
            <a:off x="7719070" y="1615414"/>
            <a:ext cx="1728192" cy="4549890"/>
          </a:xfrm>
          <a:prstGeom prst="rect">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ctangle 10"/>
          <p:cNvSpPr/>
          <p:nvPr/>
        </p:nvSpPr>
        <p:spPr>
          <a:xfrm>
            <a:off x="623392" y="6165304"/>
            <a:ext cx="8823870" cy="607302"/>
          </a:xfrm>
          <a:prstGeom prst="rect">
            <a:avLst/>
          </a:prstGeom>
          <a:solidFill>
            <a:srgbClr val="C6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584" y="1618255"/>
            <a:ext cx="5367486" cy="5154351"/>
          </a:xfrm>
          <a:prstGeom prst="rect">
            <a:avLst/>
          </a:prstGeom>
        </p:spPr>
      </p:pic>
    </p:spTree>
    <p:extLst>
      <p:ext uri="{BB962C8B-B14F-4D97-AF65-F5344CB8AC3E}">
        <p14:creationId xmlns:p14="http://schemas.microsoft.com/office/powerpoint/2010/main" val="69633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1110"/>
            <a:ext cx="9829800" cy="1082674"/>
          </a:xfrm>
        </p:spPr>
        <p:txBody>
          <a:bodyPr/>
          <a:lstStyle/>
          <a:p>
            <a:r>
              <a:rPr lang="pt-BR" dirty="0" smtClean="0"/>
              <a:t>LINGUAGENS UTILIZADAS</a:t>
            </a:r>
            <a:endParaRPr lang="pt-BR" dirty="0"/>
          </a:p>
        </p:txBody>
      </p:sp>
      <p:pic>
        <p:nvPicPr>
          <p:cNvPr id="1026" name="Picture 2" descr="http://1.bp.blogspot.com/-IbetxiPAskQ/VVe75iqs4zI/AAAAAAAAAhw/kkMVC5hGzp8/s1600/jquery-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6876" y="4482383"/>
            <a:ext cx="4032448"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radsknutson.com/wp-content/themes/bradsknutson/images/cs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3138" y="1772816"/>
            <a:ext cx="1699924" cy="2384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w3.org/html/logo/downloads/HTML5_Logo_5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5520" y="1772816"/>
            <a:ext cx="2384551" cy="23845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thereformat.com/images/js4560_45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6129" y="1670637"/>
            <a:ext cx="2588907" cy="258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6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AS ATIVIDADES DO OBJETO DE APRENDIZAGEM</a:t>
            </a:r>
          </a:p>
        </p:txBody>
      </p:sp>
      <p:pic>
        <p:nvPicPr>
          <p:cNvPr id="4" name="Imagem 3" descr="C:\Users\Sunano\Downloads\Fases (2).png"/>
          <p:cNvPicPr/>
          <p:nvPr/>
        </p:nvPicPr>
        <p:blipFill>
          <a:blip r:embed="rId3">
            <a:extLst>
              <a:ext uri="{28A0092B-C50C-407E-A947-70E740481C1C}">
                <a14:useLocalDpi xmlns:a14="http://schemas.microsoft.com/office/drawing/2010/main" val="0"/>
              </a:ext>
            </a:extLst>
          </a:blip>
          <a:srcRect/>
          <a:stretch>
            <a:fillRect/>
          </a:stretch>
        </p:blipFill>
        <p:spPr bwMode="auto">
          <a:xfrm>
            <a:off x="1790194" y="1556792"/>
            <a:ext cx="6826086" cy="4767552"/>
          </a:xfrm>
          <a:prstGeom prst="rect">
            <a:avLst/>
          </a:prstGeom>
          <a:noFill/>
          <a:ln>
            <a:noFill/>
          </a:ln>
        </p:spPr>
      </p:pic>
      <p:sp>
        <p:nvSpPr>
          <p:cNvPr id="3" name="CaixaDeTexto 2"/>
          <p:cNvSpPr txBox="1"/>
          <p:nvPr/>
        </p:nvSpPr>
        <p:spPr>
          <a:xfrm>
            <a:off x="8832304" y="1556792"/>
            <a:ext cx="4151784" cy="1477328"/>
          </a:xfrm>
          <a:prstGeom prst="rect">
            <a:avLst/>
          </a:prstGeom>
          <a:noFill/>
        </p:spPr>
        <p:txBody>
          <a:bodyPr wrap="square" rtlCol="0">
            <a:spAutoFit/>
          </a:bodyPr>
          <a:lstStyle/>
          <a:p>
            <a:pPr lvl="0"/>
            <a:r>
              <a:rPr lang="pt-BR" b="1" dirty="0" smtClean="0"/>
              <a:t>1ª </a:t>
            </a:r>
            <a:r>
              <a:rPr lang="pt-BR" b="1" dirty="0"/>
              <a:t>atividade:</a:t>
            </a:r>
            <a:r>
              <a:rPr lang="pt-BR" dirty="0"/>
              <a:t> </a:t>
            </a:r>
            <a:r>
              <a:rPr lang="pt-BR" dirty="0" smtClean="0"/>
              <a:t>MOVER</a:t>
            </a:r>
            <a:r>
              <a:rPr lang="pt-BR" dirty="0"/>
              <a:t>.</a:t>
            </a:r>
          </a:p>
          <a:p>
            <a:pPr lvl="0"/>
            <a:r>
              <a:rPr lang="pt-BR" b="1" dirty="0" smtClean="0"/>
              <a:t>2ª </a:t>
            </a:r>
            <a:r>
              <a:rPr lang="pt-BR" b="1" dirty="0"/>
              <a:t>atividade: </a:t>
            </a:r>
            <a:r>
              <a:rPr lang="pt-BR" dirty="0" smtClean="0"/>
              <a:t>SOMAR</a:t>
            </a:r>
            <a:r>
              <a:rPr lang="pt-BR" dirty="0"/>
              <a:t>.</a:t>
            </a:r>
          </a:p>
          <a:p>
            <a:pPr lvl="0"/>
            <a:r>
              <a:rPr lang="pt-BR" b="1" dirty="0" smtClean="0"/>
              <a:t>3ª </a:t>
            </a:r>
            <a:r>
              <a:rPr lang="pt-BR" b="1" dirty="0"/>
              <a:t>atividade: </a:t>
            </a:r>
            <a:r>
              <a:rPr lang="pt-BR" dirty="0" smtClean="0"/>
              <a:t>SUBTRAIR</a:t>
            </a:r>
            <a:r>
              <a:rPr lang="pt-BR" dirty="0"/>
              <a:t>.</a:t>
            </a:r>
          </a:p>
          <a:p>
            <a:pPr lvl="0"/>
            <a:r>
              <a:rPr lang="pt-BR" b="1" dirty="0" smtClean="0"/>
              <a:t>4ª </a:t>
            </a:r>
            <a:r>
              <a:rPr lang="pt-BR" b="1" dirty="0"/>
              <a:t>atividade: </a:t>
            </a:r>
            <a:r>
              <a:rPr lang="pt-BR" dirty="0" smtClean="0"/>
              <a:t>PULAR</a:t>
            </a:r>
            <a:r>
              <a:rPr lang="pt-BR" dirty="0"/>
              <a:t>.</a:t>
            </a:r>
          </a:p>
          <a:p>
            <a:endParaRPr lang="pt-BR" dirty="0"/>
          </a:p>
        </p:txBody>
      </p:sp>
    </p:spTree>
    <p:extLst>
      <p:ext uri="{BB962C8B-B14F-4D97-AF65-F5344CB8AC3E}">
        <p14:creationId xmlns:p14="http://schemas.microsoft.com/office/powerpoint/2010/main" val="224338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CONSIDERAÇÕES FINAIS</a:t>
            </a:r>
            <a:endParaRPr lang="pt-BR" dirty="0"/>
          </a:p>
        </p:txBody>
      </p:sp>
      <p:sp>
        <p:nvSpPr>
          <p:cNvPr id="3" name="Content Placeholder 2"/>
          <p:cNvSpPr>
            <a:spLocks noGrp="1"/>
          </p:cNvSpPr>
          <p:nvPr>
            <p:ph idx="1"/>
          </p:nvPr>
        </p:nvSpPr>
        <p:spPr>
          <a:xfrm>
            <a:off x="1775520" y="3068960"/>
            <a:ext cx="9480376" cy="1096144"/>
          </a:xfrm>
        </p:spPr>
        <p:txBody>
          <a:bodyPr>
            <a:normAutofit fontScale="92500"/>
          </a:bodyPr>
          <a:lstStyle/>
          <a:p>
            <a:pPr marL="0" indent="0" algn="r">
              <a:buNone/>
            </a:pPr>
            <a:r>
              <a:rPr lang="pt-BR" sz="2400" dirty="0" smtClean="0">
                <a:latin typeface="Lucida Handwriting" panose="03010101010101010101" pitchFamily="66" charset="0"/>
              </a:rPr>
              <a:t> </a:t>
            </a:r>
            <a:r>
              <a:rPr lang="pt-BR" sz="2400" dirty="0">
                <a:latin typeface="Lucida Handwriting" panose="03010101010101010101" pitchFamily="66" charset="0"/>
              </a:rPr>
              <a:t>“Se você não consegue explicar algo de forma </a:t>
            </a:r>
            <a:r>
              <a:rPr lang="pt-BR" sz="2400" dirty="0" smtClean="0">
                <a:latin typeface="Lucida Handwriting" panose="03010101010101010101" pitchFamily="66" charset="0"/>
              </a:rPr>
              <a:t>simples,</a:t>
            </a:r>
          </a:p>
          <a:p>
            <a:pPr marL="0" indent="0" algn="r">
              <a:buNone/>
            </a:pPr>
            <a:r>
              <a:rPr lang="pt-BR" sz="2400" dirty="0" smtClean="0">
                <a:latin typeface="Lucida Handwriting" panose="03010101010101010101" pitchFamily="66" charset="0"/>
              </a:rPr>
              <a:t>você </a:t>
            </a:r>
            <a:r>
              <a:rPr lang="pt-BR" sz="2400" dirty="0">
                <a:latin typeface="Lucida Handwriting" panose="03010101010101010101" pitchFamily="66" charset="0"/>
              </a:rPr>
              <a:t>não entendeu suficientemente </a:t>
            </a:r>
            <a:r>
              <a:rPr lang="pt-BR" sz="2400" dirty="0" smtClean="0">
                <a:latin typeface="Lucida Handwriting" panose="03010101010101010101" pitchFamily="66" charset="0"/>
              </a:rPr>
              <a:t>bem.”</a:t>
            </a:r>
            <a:endParaRPr lang="pt-BR" sz="2400" b="1" dirty="0">
              <a:latin typeface="Lucida Handwriting" panose="03010101010101010101" pitchFamily="66" charset="0"/>
            </a:endParaRPr>
          </a:p>
          <a:p>
            <a:pPr marL="0" indent="0">
              <a:buNone/>
            </a:pPr>
            <a:endParaRPr lang="pt-BR" b="1" dirty="0" smtClean="0"/>
          </a:p>
        </p:txBody>
      </p:sp>
      <p:sp>
        <p:nvSpPr>
          <p:cNvPr id="4" name="Content Placeholder 2"/>
          <p:cNvSpPr txBox="1">
            <a:spLocks/>
          </p:cNvSpPr>
          <p:nvPr/>
        </p:nvSpPr>
        <p:spPr>
          <a:xfrm>
            <a:off x="1631504" y="4166842"/>
            <a:ext cx="9480376" cy="1096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pt-BR" sz="2400" dirty="0" smtClean="0"/>
              <a:t>Albert Einstein</a:t>
            </a:r>
            <a:endParaRPr lang="pt-BR" b="1" dirty="0" smtClean="0"/>
          </a:p>
        </p:txBody>
      </p:sp>
    </p:spTree>
    <p:extLst>
      <p:ext uri="{BB962C8B-B14F-4D97-AF65-F5344CB8AC3E}">
        <p14:creationId xmlns:p14="http://schemas.microsoft.com/office/powerpoint/2010/main" val="32119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660" y="1556792"/>
            <a:ext cx="3103240" cy="733400"/>
          </a:xfrm>
        </p:spPr>
        <p:txBody>
          <a:bodyPr>
            <a:normAutofit fontScale="90000"/>
          </a:bodyPr>
          <a:lstStyle/>
          <a:p>
            <a:r>
              <a:rPr lang="pt-BR" dirty="0" smtClean="0">
                <a:latin typeface="+mn-lt"/>
              </a:rPr>
              <a:t>OBRIGADA</a:t>
            </a:r>
            <a:endParaRPr lang="pt-BR" dirty="0"/>
          </a:p>
        </p:txBody>
      </p:sp>
      <p:sp>
        <p:nvSpPr>
          <p:cNvPr id="3" name="Text Placeholder 2"/>
          <p:cNvSpPr>
            <a:spLocks noGrp="1"/>
          </p:cNvSpPr>
          <p:nvPr>
            <p:ph type="body" idx="1"/>
          </p:nvPr>
        </p:nvSpPr>
        <p:spPr>
          <a:xfrm>
            <a:off x="3335080" y="3573016"/>
            <a:ext cx="5486400" cy="914400"/>
          </a:xfrm>
        </p:spPr>
        <p:txBody>
          <a:bodyPr/>
          <a:lstStyle/>
          <a:p>
            <a:pPr algn="r"/>
            <a:r>
              <a:rPr lang="pt-BR" dirty="0" smtClean="0">
                <a:latin typeface="Arial" panose="020B0604020202020204" pitchFamily="34" charset="0"/>
                <a:cs typeface="Arial" panose="020B0604020202020204" pitchFamily="34" charset="0"/>
              </a:rPr>
              <a:t>Luciana Mieko Sunano</a:t>
            </a:r>
          </a:p>
          <a:p>
            <a:pPr algn="r"/>
            <a:r>
              <a:rPr lang="pt-BR" dirty="0" smtClean="0">
                <a:latin typeface="Arial" panose="020B0604020202020204" pitchFamily="34" charset="0"/>
                <a:cs typeface="Arial" panose="020B0604020202020204" pitchFamily="34" charset="0"/>
              </a:rPr>
              <a:t>lusunano@gmail.com</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25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GERAL</a:t>
            </a:r>
            <a:endParaRPr lang="pt-BR" dirty="0"/>
          </a:p>
        </p:txBody>
      </p:sp>
      <p:sp>
        <p:nvSpPr>
          <p:cNvPr id="3" name="Espaço Reservado para Conteúdo 2"/>
          <p:cNvSpPr>
            <a:spLocks noGrp="1"/>
          </p:cNvSpPr>
          <p:nvPr>
            <p:ph idx="1"/>
          </p:nvPr>
        </p:nvSpPr>
        <p:spPr>
          <a:xfrm>
            <a:off x="1169377" y="1700808"/>
            <a:ext cx="9167446" cy="4264496"/>
          </a:xfrm>
        </p:spPr>
        <p:txBody>
          <a:bodyPr>
            <a:normAutofit/>
          </a:bodyPr>
          <a:lstStyle/>
          <a:p>
            <a:pPr lvl="1">
              <a:lnSpc>
                <a:spcPct val="100000"/>
              </a:lnSpc>
            </a:pPr>
            <a:r>
              <a:rPr lang="pt-BR" sz="2400" dirty="0"/>
              <a:t>Arquitetar e implementar um objeto de aprendizagem de apoio ao professor no ensino da lógica computacional e conceitos de algoritmo, através de analogias.</a:t>
            </a:r>
          </a:p>
        </p:txBody>
      </p:sp>
    </p:spTree>
    <p:extLst>
      <p:ext uri="{BB962C8B-B14F-4D97-AF65-F5344CB8AC3E}">
        <p14:creationId xmlns:p14="http://schemas.microsoft.com/office/powerpoint/2010/main" val="2177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UM OBJETO DE APRENDIZAGEM?</a:t>
            </a:r>
            <a:endParaRPr lang="pt-BR" dirty="0"/>
          </a:p>
        </p:txBody>
      </p:sp>
      <p:sp>
        <p:nvSpPr>
          <p:cNvPr id="3" name="Espaço Reservado para Conteúdo 2"/>
          <p:cNvSpPr>
            <a:spLocks noGrp="1"/>
          </p:cNvSpPr>
          <p:nvPr>
            <p:ph idx="1"/>
          </p:nvPr>
        </p:nvSpPr>
        <p:spPr>
          <a:xfrm>
            <a:off x="1169377" y="1700808"/>
            <a:ext cx="9167446" cy="4264496"/>
          </a:xfrm>
        </p:spPr>
        <p:txBody>
          <a:bodyPr>
            <a:normAutofit/>
          </a:bodyPr>
          <a:lstStyle/>
          <a:p>
            <a:pPr marL="274320" lvl="1" indent="0" algn="ctr">
              <a:lnSpc>
                <a:spcPct val="100000"/>
              </a:lnSpc>
              <a:buNone/>
            </a:pPr>
            <a:r>
              <a:rPr lang="pt-BR" sz="2400" i="1" dirty="0" smtClean="0"/>
              <a:t>“O </a:t>
            </a:r>
            <a:r>
              <a:rPr lang="pt-BR" sz="2400" i="1" dirty="0"/>
              <a:t>objeto de aprendizagem é definido como qualquer entidade, que pode ser utilizada, reutilizada ou referenciada durante o aprendizado apoiado por computador. Ele pode conter simples elementos como um texto ou um vídeo. Ou ainda, ele pode ser um hipertexto, um curso ou até mesmo uma animação com áudio e recursos mais complexos</a:t>
            </a:r>
            <a:r>
              <a:rPr lang="pt-BR" sz="2400" i="1" dirty="0" smtClean="0"/>
              <a:t>” </a:t>
            </a:r>
          </a:p>
          <a:p>
            <a:pPr marL="274320" lvl="1" indent="0" algn="ctr">
              <a:lnSpc>
                <a:spcPct val="100000"/>
              </a:lnSpc>
              <a:buNone/>
            </a:pPr>
            <a:r>
              <a:rPr lang="pt-BR" sz="2400" i="1" dirty="0" smtClean="0"/>
              <a:t>(</a:t>
            </a:r>
            <a:r>
              <a:rPr lang="pt-BR" sz="2400" i="1" dirty="0"/>
              <a:t>IEEE, 2000 apud TAROUCO et al</a:t>
            </a:r>
            <a:r>
              <a:rPr lang="pt-BR" sz="2400" i="1" dirty="0" smtClean="0"/>
              <a:t>., 2006</a:t>
            </a:r>
            <a:r>
              <a:rPr lang="pt-BR" sz="2400" i="1" dirty="0"/>
              <a:t>, p. 2).</a:t>
            </a:r>
            <a:r>
              <a:rPr lang="pt-BR" sz="2400" dirty="0"/>
              <a:t/>
            </a:r>
            <a:br>
              <a:rPr lang="pt-BR" sz="2400" dirty="0"/>
            </a:br>
            <a:endParaRPr lang="pt-BR" sz="2400" dirty="0"/>
          </a:p>
        </p:txBody>
      </p:sp>
    </p:spTree>
    <p:extLst>
      <p:ext uri="{BB962C8B-B14F-4D97-AF65-F5344CB8AC3E}">
        <p14:creationId xmlns:p14="http://schemas.microsoft.com/office/powerpoint/2010/main" val="190513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PROBLEMAS</a:t>
            </a:r>
            <a:endParaRPr lang="pt-BR" dirty="0"/>
          </a:p>
        </p:txBody>
      </p:sp>
      <p:sp>
        <p:nvSpPr>
          <p:cNvPr id="3" name="Espaço Reservado para Conteúdo 2"/>
          <p:cNvSpPr>
            <a:spLocks noGrp="1"/>
          </p:cNvSpPr>
          <p:nvPr>
            <p:ph idx="1"/>
          </p:nvPr>
        </p:nvSpPr>
        <p:spPr>
          <a:xfrm>
            <a:off x="1169377" y="1700808"/>
            <a:ext cx="9167446" cy="4264496"/>
          </a:xfrm>
        </p:spPr>
        <p:txBody>
          <a:bodyPr>
            <a:normAutofit/>
          </a:bodyPr>
          <a:lstStyle/>
          <a:p>
            <a:pPr marL="274320" lvl="1" indent="0" algn="r">
              <a:lnSpc>
                <a:spcPct val="100000"/>
              </a:lnSpc>
              <a:buNone/>
            </a:pPr>
            <a:r>
              <a:rPr lang="pt-BR" sz="2400" i="1" dirty="0" smtClean="0"/>
              <a:t>“</a:t>
            </a:r>
            <a:r>
              <a:rPr lang="pt-BR" sz="2400" i="1" dirty="0"/>
              <a:t>Nossos alunos mudaram radicalmente. Os alunos de hoje não são os mesmos para os quais o nosso sistema educacional foi criado” (PRENSKY, 2001, p. 01</a:t>
            </a:r>
            <a:r>
              <a:rPr lang="pt-BR" sz="2400" i="1" dirty="0" smtClean="0"/>
              <a:t>).</a:t>
            </a:r>
            <a:r>
              <a:rPr lang="pt-BR" sz="2400" dirty="0"/>
              <a:t/>
            </a:r>
            <a:br>
              <a:rPr lang="pt-BR" sz="2400" dirty="0"/>
            </a:br>
            <a:endParaRPr lang="pt-BR" sz="2400" dirty="0" smtClean="0"/>
          </a:p>
          <a:p>
            <a:pPr marL="274320" lvl="1" indent="0" algn="ctr">
              <a:buNone/>
            </a:pPr>
            <a:r>
              <a:rPr lang="pt-BR" sz="2400" dirty="0" smtClean="0"/>
              <a:t>NATIVOS DIGITAIS x IMIGRANTES DIGITAIS</a:t>
            </a:r>
            <a:endParaRPr lang="pt-BR" b="1" dirty="0"/>
          </a:p>
        </p:txBody>
      </p:sp>
      <p:pic>
        <p:nvPicPr>
          <p:cNvPr id="4" name="image05.png"/>
          <p:cNvPicPr/>
          <p:nvPr/>
        </p:nvPicPr>
        <p:blipFill>
          <a:blip r:embed="rId3"/>
          <a:srcRect/>
          <a:stretch>
            <a:fillRect/>
          </a:stretch>
        </p:blipFill>
        <p:spPr>
          <a:xfrm>
            <a:off x="2495600" y="3933056"/>
            <a:ext cx="6768752" cy="2016224"/>
          </a:xfrm>
          <a:prstGeom prst="rect">
            <a:avLst/>
          </a:prstGeom>
          <a:ln/>
        </p:spPr>
      </p:pic>
    </p:spTree>
    <p:extLst>
      <p:ext uri="{BB962C8B-B14F-4D97-AF65-F5344CB8AC3E}">
        <p14:creationId xmlns:p14="http://schemas.microsoft.com/office/powerpoint/2010/main" val="264617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PROBLEMAS</a:t>
            </a:r>
            <a:endParaRPr lang="pt-BR" dirty="0"/>
          </a:p>
        </p:txBody>
      </p:sp>
      <p:sp>
        <p:nvSpPr>
          <p:cNvPr id="3" name="Espaço Reservado para Conteúdo 2"/>
          <p:cNvSpPr>
            <a:spLocks noGrp="1"/>
          </p:cNvSpPr>
          <p:nvPr>
            <p:ph idx="1"/>
          </p:nvPr>
        </p:nvSpPr>
        <p:spPr>
          <a:xfrm>
            <a:off x="1169377" y="1700808"/>
            <a:ext cx="9167446" cy="4264496"/>
          </a:xfrm>
        </p:spPr>
        <p:txBody>
          <a:bodyPr>
            <a:normAutofit/>
          </a:bodyPr>
          <a:lstStyle/>
          <a:p>
            <a:pPr lvl="1"/>
            <a:r>
              <a:rPr lang="pt-BR" sz="2400" dirty="0" smtClean="0"/>
              <a:t>Na educação </a:t>
            </a:r>
            <a:r>
              <a:rPr lang="pt-BR" sz="2400" dirty="0"/>
              <a:t>b</a:t>
            </a:r>
            <a:r>
              <a:rPr lang="pt-BR" sz="2400" dirty="0" smtClean="0"/>
              <a:t>ásica</a:t>
            </a:r>
          </a:p>
          <a:p>
            <a:pPr lvl="2"/>
            <a:r>
              <a:rPr lang="pt-BR" sz="2200" dirty="0" smtClean="0"/>
              <a:t>Resolver problemas genéricos e compreender conceitos¹ abstratos.</a:t>
            </a:r>
          </a:p>
          <a:p>
            <a:pPr lvl="1"/>
            <a:r>
              <a:rPr lang="pt-BR" sz="2400" dirty="0" smtClean="0"/>
              <a:t>Em cursos de computação</a:t>
            </a:r>
          </a:p>
          <a:p>
            <a:pPr lvl="2"/>
            <a:r>
              <a:rPr lang="pt-BR" sz="2200" dirty="0"/>
              <a:t>Resolver problemas genéricos e compreender conceitos abstratos.</a:t>
            </a:r>
          </a:p>
          <a:p>
            <a:pPr lvl="2"/>
            <a:r>
              <a:rPr lang="pt-BR" sz="2200" dirty="0" smtClean="0"/>
              <a:t>Dificuldade no aprendizado de conceitos necessários para² programar, como Lógica e Algoritmo.</a:t>
            </a:r>
          </a:p>
          <a:p>
            <a:pPr lvl="2"/>
            <a:r>
              <a:rPr lang="pt-BR" sz="2200" dirty="0" smtClean="0"/>
              <a:t>Grande evasão de alunos em cursos de Computação²</a:t>
            </a:r>
          </a:p>
          <a:p>
            <a:pPr lvl="1"/>
            <a:endParaRPr lang="pt-BR" sz="2400" dirty="0"/>
          </a:p>
        </p:txBody>
      </p:sp>
    </p:spTree>
    <p:extLst>
      <p:ext uri="{BB962C8B-B14F-4D97-AF65-F5344CB8AC3E}">
        <p14:creationId xmlns:p14="http://schemas.microsoft.com/office/powerpoint/2010/main" val="20006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JUSTIFICATIVA</a:t>
            </a:r>
            <a:endParaRPr lang="pt-BR" dirty="0"/>
          </a:p>
        </p:txBody>
      </p:sp>
      <p:sp>
        <p:nvSpPr>
          <p:cNvPr id="3" name="Espaço Reservado para Conteúdo 2"/>
          <p:cNvSpPr>
            <a:spLocks noGrp="1"/>
          </p:cNvSpPr>
          <p:nvPr>
            <p:ph idx="1"/>
          </p:nvPr>
        </p:nvSpPr>
        <p:spPr>
          <a:xfrm>
            <a:off x="1169377" y="1700808"/>
            <a:ext cx="9167446" cy="4264496"/>
          </a:xfrm>
        </p:spPr>
        <p:txBody>
          <a:bodyPr>
            <a:normAutofit/>
          </a:bodyPr>
          <a:lstStyle/>
          <a:p>
            <a:pPr lvl="1"/>
            <a:r>
              <a:rPr lang="pt-BR" sz="2400" dirty="0"/>
              <a:t>U</a:t>
            </a:r>
            <a:r>
              <a:rPr lang="pt-BR" sz="2400" dirty="0" smtClean="0"/>
              <a:t>ma ferramenta que:</a:t>
            </a:r>
          </a:p>
          <a:p>
            <a:pPr lvl="2"/>
            <a:r>
              <a:rPr lang="pt-BR" sz="2200" dirty="0" smtClean="0"/>
              <a:t>É de fácil acesso.</a:t>
            </a:r>
          </a:p>
          <a:p>
            <a:pPr lvl="2"/>
            <a:r>
              <a:rPr lang="pt-BR" sz="2200" dirty="0"/>
              <a:t>É lúdica</a:t>
            </a:r>
            <a:r>
              <a:rPr lang="pt-BR" sz="2200" dirty="0" smtClean="0"/>
              <a:t>.</a:t>
            </a:r>
          </a:p>
          <a:p>
            <a:pPr lvl="2"/>
            <a:r>
              <a:rPr lang="pt-BR" sz="2200" dirty="0"/>
              <a:t>Ensina conceitos </a:t>
            </a:r>
            <a:r>
              <a:rPr lang="pt-BR" sz="2200" dirty="0" smtClean="0"/>
              <a:t>abstratos </a:t>
            </a:r>
            <a:r>
              <a:rPr lang="pt-BR" sz="2200" dirty="0"/>
              <a:t>através de analogias</a:t>
            </a:r>
            <a:r>
              <a:rPr lang="pt-BR" sz="2200" dirty="0" smtClean="0"/>
              <a:t>.</a:t>
            </a:r>
          </a:p>
          <a:p>
            <a:pPr lvl="2"/>
            <a:r>
              <a:rPr lang="pt-BR" sz="2200" dirty="0" smtClean="0"/>
              <a:t>Pode ser usada desde a Educação Básica até a Educação Superior.</a:t>
            </a:r>
          </a:p>
          <a:p>
            <a:pPr lvl="1"/>
            <a:endParaRPr lang="pt-BR" sz="2200" dirty="0" smtClean="0"/>
          </a:p>
          <a:p>
            <a:pPr lvl="2"/>
            <a:endParaRPr lang="pt-BR" sz="2200" dirty="0" smtClean="0"/>
          </a:p>
          <a:p>
            <a:pPr lvl="1"/>
            <a:endParaRPr lang="pt-BR" sz="2400" dirty="0"/>
          </a:p>
        </p:txBody>
      </p:sp>
    </p:spTree>
    <p:extLst>
      <p:ext uri="{BB962C8B-B14F-4D97-AF65-F5344CB8AC3E}">
        <p14:creationId xmlns:p14="http://schemas.microsoft.com/office/powerpoint/2010/main" val="180960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169377" y="1700808"/>
            <a:ext cx="9167446" cy="4824536"/>
          </a:xfrm>
        </p:spPr>
        <p:txBody>
          <a:bodyPr>
            <a:normAutofit lnSpcReduction="10000"/>
          </a:bodyPr>
          <a:lstStyle/>
          <a:p>
            <a:pPr marL="274320" lvl="1" indent="0" algn="ctr">
              <a:lnSpc>
                <a:spcPct val="110000"/>
              </a:lnSpc>
              <a:buNone/>
            </a:pPr>
            <a:r>
              <a:rPr lang="pt-BR" sz="2400" dirty="0" smtClean="0"/>
              <a:t>Desenvolvimento do raciocínio lógico desde cedo.</a:t>
            </a:r>
          </a:p>
          <a:p>
            <a:pPr marL="274320" lvl="1" indent="0" algn="ctr">
              <a:lnSpc>
                <a:spcPct val="110000"/>
              </a:lnSpc>
              <a:buNone/>
            </a:pPr>
            <a:endParaRPr lang="pt-BR" sz="2400" dirty="0"/>
          </a:p>
          <a:p>
            <a:pPr marL="274320" lvl="1" indent="0" algn="ctr">
              <a:lnSpc>
                <a:spcPct val="110000"/>
              </a:lnSpc>
              <a:buNone/>
            </a:pPr>
            <a:r>
              <a:rPr lang="pt-BR" sz="2400" dirty="0" smtClean="0"/>
              <a:t>Aluno de Computação entra na Faculdade mais preparado.</a:t>
            </a:r>
          </a:p>
          <a:p>
            <a:pPr marL="274320" lvl="1" indent="0" algn="ctr">
              <a:lnSpc>
                <a:spcPct val="110000"/>
              </a:lnSpc>
              <a:buNone/>
            </a:pPr>
            <a:endParaRPr lang="pt-BR" sz="2400" dirty="0"/>
          </a:p>
          <a:p>
            <a:pPr marL="274320" lvl="1" indent="0" algn="ctr">
              <a:lnSpc>
                <a:spcPct val="110000"/>
              </a:lnSpc>
              <a:buNone/>
            </a:pPr>
            <a:r>
              <a:rPr lang="pt-BR" sz="2400" dirty="0" smtClean="0"/>
              <a:t>Menor dificuldade em conceitos básicos ligados a programação.</a:t>
            </a:r>
          </a:p>
          <a:p>
            <a:pPr marL="274320" lvl="1" indent="0" algn="ctr">
              <a:lnSpc>
                <a:spcPct val="110000"/>
              </a:lnSpc>
              <a:buNone/>
            </a:pPr>
            <a:endParaRPr lang="pt-BR" sz="2400" dirty="0" smtClean="0"/>
          </a:p>
          <a:p>
            <a:pPr marL="274320" lvl="1" indent="0" algn="ctr">
              <a:lnSpc>
                <a:spcPct val="110000"/>
              </a:lnSpc>
              <a:buNone/>
            </a:pPr>
            <a:r>
              <a:rPr lang="pt-BR" sz="2400" dirty="0" smtClean="0"/>
              <a:t>Menor número de reprovas em disciplinas de programação.</a:t>
            </a:r>
          </a:p>
          <a:p>
            <a:pPr marL="274320" lvl="1" indent="0" algn="ctr">
              <a:lnSpc>
                <a:spcPct val="110000"/>
              </a:lnSpc>
              <a:buNone/>
            </a:pPr>
            <a:endParaRPr lang="pt-BR" sz="2400" dirty="0"/>
          </a:p>
          <a:p>
            <a:pPr marL="274320" lvl="1" indent="0" algn="ctr">
              <a:lnSpc>
                <a:spcPct val="110000"/>
              </a:lnSpc>
              <a:buNone/>
            </a:pPr>
            <a:r>
              <a:rPr lang="pt-BR" sz="2400" dirty="0" smtClean="0"/>
              <a:t>Redução no índice de evasão de alunos.</a:t>
            </a:r>
            <a:endParaRPr lang="pt-BR" sz="2400" dirty="0"/>
          </a:p>
        </p:txBody>
      </p:sp>
      <p:sp>
        <p:nvSpPr>
          <p:cNvPr id="2" name="Título 1"/>
          <p:cNvSpPr>
            <a:spLocks noGrp="1"/>
          </p:cNvSpPr>
          <p:nvPr>
            <p:ph type="title"/>
          </p:nvPr>
        </p:nvSpPr>
        <p:spPr/>
        <p:txBody>
          <a:bodyPr/>
          <a:lstStyle/>
          <a:p>
            <a:r>
              <a:rPr lang="pt-BR" dirty="0" smtClean="0"/>
              <a:t>JUSTIFICATIVA</a:t>
            </a:r>
            <a:endParaRPr lang="pt-BR" dirty="0"/>
          </a:p>
        </p:txBody>
      </p:sp>
      <p:sp>
        <p:nvSpPr>
          <p:cNvPr id="6" name="Seta para baixo 5"/>
          <p:cNvSpPr/>
          <p:nvPr/>
        </p:nvSpPr>
        <p:spPr>
          <a:xfrm>
            <a:off x="5550824" y="2271274"/>
            <a:ext cx="432048" cy="43204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a:p>
        </p:txBody>
      </p:sp>
      <p:sp>
        <p:nvSpPr>
          <p:cNvPr id="7" name="Seta para baixo 6"/>
          <p:cNvSpPr/>
          <p:nvPr/>
        </p:nvSpPr>
        <p:spPr>
          <a:xfrm>
            <a:off x="5550824" y="3312976"/>
            <a:ext cx="432048" cy="43204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a:p>
        </p:txBody>
      </p:sp>
      <p:sp>
        <p:nvSpPr>
          <p:cNvPr id="8" name="Seta para baixo 7"/>
          <p:cNvSpPr/>
          <p:nvPr/>
        </p:nvSpPr>
        <p:spPr>
          <a:xfrm>
            <a:off x="5537076" y="4293096"/>
            <a:ext cx="432048" cy="43204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a:p>
        </p:txBody>
      </p:sp>
      <p:sp>
        <p:nvSpPr>
          <p:cNvPr id="9" name="Seta para baixo 8"/>
          <p:cNvSpPr/>
          <p:nvPr/>
        </p:nvSpPr>
        <p:spPr>
          <a:xfrm>
            <a:off x="5537076" y="5314044"/>
            <a:ext cx="432048" cy="43204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400837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169377" y="1700808"/>
            <a:ext cx="9167446" cy="4824536"/>
          </a:xfrm>
        </p:spPr>
        <p:txBody>
          <a:bodyPr>
            <a:normAutofit/>
          </a:bodyPr>
          <a:lstStyle/>
          <a:p>
            <a:pPr marL="274320" lvl="1" indent="0" algn="ctr">
              <a:lnSpc>
                <a:spcPct val="110000"/>
              </a:lnSpc>
              <a:buNone/>
            </a:pPr>
            <a:r>
              <a:rPr lang="pt-BR" sz="2400" i="1" dirty="0" smtClean="0"/>
              <a:t>“O </a:t>
            </a:r>
            <a:r>
              <a:rPr lang="pt-BR" sz="2400" b="1" i="1" dirty="0" smtClean="0"/>
              <a:t>raciocínio lógico</a:t>
            </a:r>
            <a:r>
              <a:rPr lang="pt-BR" sz="2400" i="1" dirty="0" smtClean="0"/>
              <a:t> e o </a:t>
            </a:r>
            <a:r>
              <a:rPr lang="pt-BR" sz="2400" b="1" i="1" dirty="0" smtClean="0"/>
              <a:t>pensamento computacional</a:t>
            </a:r>
            <a:r>
              <a:rPr lang="pt-BR" sz="2400" i="1" dirty="0" smtClean="0"/>
              <a:t> deveriam ser ensinados desde cedo, pois aumentam a capacidade de dedução e conclusão de </a:t>
            </a:r>
            <a:r>
              <a:rPr lang="pt-BR" sz="2400" i="1" dirty="0" smtClean="0"/>
              <a:t>problemas” </a:t>
            </a:r>
            <a:r>
              <a:rPr lang="pt-BR" sz="2400" i="1" dirty="0" smtClean="0"/>
              <a:t>(SICA, 2011).</a:t>
            </a:r>
            <a:endParaRPr lang="pt-BR" sz="2400" i="1" dirty="0"/>
          </a:p>
          <a:p>
            <a:pPr marL="274320" lvl="1" indent="0" algn="r">
              <a:lnSpc>
                <a:spcPct val="110000"/>
              </a:lnSpc>
              <a:buNone/>
            </a:pPr>
            <a:endParaRPr lang="pt-BR" sz="2400" i="1" dirty="0"/>
          </a:p>
        </p:txBody>
      </p:sp>
      <p:sp>
        <p:nvSpPr>
          <p:cNvPr id="2" name="Título 1"/>
          <p:cNvSpPr>
            <a:spLocks noGrp="1"/>
          </p:cNvSpPr>
          <p:nvPr>
            <p:ph type="title"/>
          </p:nvPr>
        </p:nvSpPr>
        <p:spPr/>
        <p:txBody>
          <a:bodyPr/>
          <a:lstStyle/>
          <a:p>
            <a:r>
              <a:rPr lang="pt-BR" dirty="0" smtClean="0"/>
              <a:t>O PENSAMENTO COMPUTACIONAL</a:t>
            </a:r>
            <a:endParaRPr lang="pt-BR" dirty="0"/>
          </a:p>
        </p:txBody>
      </p:sp>
    </p:spTree>
    <p:extLst>
      <p:ext uri="{BB962C8B-B14F-4D97-AF65-F5344CB8AC3E}">
        <p14:creationId xmlns:p14="http://schemas.microsoft.com/office/powerpoint/2010/main" val="144710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0" y="908721"/>
            <a:ext cx="9707071" cy="4176464"/>
          </a:xfrm>
          <a:prstGeom prst="rect">
            <a:avLst/>
          </a:prstGeom>
          <a:solidFill>
            <a:srgbClr val="D6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ounded Rectangle 10"/>
          <p:cNvSpPr/>
          <p:nvPr/>
        </p:nvSpPr>
        <p:spPr>
          <a:xfrm>
            <a:off x="308049" y="4797152"/>
            <a:ext cx="3130981" cy="1828723"/>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lvl="0" algn="ctr"/>
            <a:r>
              <a:rPr lang="pt-BR" sz="2000" b="1" dirty="0"/>
              <a:t>Reconhecimento de </a:t>
            </a:r>
            <a:r>
              <a:rPr lang="pt-BR" sz="2000" b="1" dirty="0" smtClean="0"/>
              <a:t>padrões:</a:t>
            </a:r>
          </a:p>
          <a:p>
            <a:pPr lvl="0" algn="ctr"/>
            <a:r>
              <a:rPr lang="pt-BR" sz="2000" dirty="0" smtClean="0"/>
              <a:t>procurar </a:t>
            </a:r>
            <a:r>
              <a:rPr lang="pt-BR" sz="2000" dirty="0"/>
              <a:t>por semelhanças entre problemas distintos.</a:t>
            </a:r>
          </a:p>
          <a:p>
            <a:endParaRPr lang="pt-BR" dirty="0"/>
          </a:p>
        </p:txBody>
      </p:sp>
      <p:pic>
        <p:nvPicPr>
          <p:cNvPr id="6" name="image29.png"/>
          <p:cNvPicPr/>
          <p:nvPr/>
        </p:nvPicPr>
        <p:blipFill>
          <a:blip r:embed="rId3">
            <a:extLst>
              <a:ext uri="{28A0092B-C50C-407E-A947-70E740481C1C}">
                <a14:useLocalDpi xmlns:a14="http://schemas.microsoft.com/office/drawing/2010/main" val="0"/>
              </a:ext>
            </a:extLst>
          </a:blip>
          <a:srcRect/>
          <a:stretch>
            <a:fillRect/>
          </a:stretch>
        </p:blipFill>
        <p:spPr>
          <a:xfrm>
            <a:off x="3719736" y="2636912"/>
            <a:ext cx="3528392" cy="3384376"/>
          </a:xfrm>
          <a:prstGeom prst="rect">
            <a:avLst/>
          </a:prstGeom>
          <a:ln/>
        </p:spPr>
      </p:pic>
      <p:grpSp>
        <p:nvGrpSpPr>
          <p:cNvPr id="8" name="Group 7"/>
          <p:cNvGrpSpPr/>
          <p:nvPr/>
        </p:nvGrpSpPr>
        <p:grpSpPr>
          <a:xfrm>
            <a:off x="335360" y="908720"/>
            <a:ext cx="3130981" cy="2214263"/>
            <a:chOff x="-4134756" y="243925"/>
            <a:chExt cx="2023929" cy="1214357"/>
          </a:xfrm>
        </p:grpSpPr>
        <p:sp>
          <p:nvSpPr>
            <p:cNvPr id="9" name="Rounded Rectangle 8"/>
            <p:cNvSpPr/>
            <p:nvPr/>
          </p:nvSpPr>
          <p:spPr>
            <a:xfrm>
              <a:off x="-4134756" y="243925"/>
              <a:ext cx="2023929" cy="1214357"/>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p:cNvSpPr/>
            <p:nvPr/>
          </p:nvSpPr>
          <p:spPr>
            <a:xfrm>
              <a:off x="-4063622" y="243925"/>
              <a:ext cx="1952795" cy="12143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pt-BR" sz="2000" b="1" dirty="0" smtClean="0"/>
                <a:t>Decomposição</a:t>
              </a:r>
              <a:r>
                <a:rPr lang="pt-BR" sz="2000" dirty="0" smtClean="0"/>
                <a:t> fragmentar um sistema ou problema muito complexo em partes menores e mais gerenciáveis.</a:t>
              </a:r>
              <a:endParaRPr lang="pt-BR" sz="2000" dirty="0"/>
            </a:p>
          </p:txBody>
        </p:sp>
      </p:grpSp>
      <p:sp>
        <p:nvSpPr>
          <p:cNvPr id="16" name="Rounded Rectangle 15"/>
          <p:cNvSpPr/>
          <p:nvPr/>
        </p:nvSpPr>
        <p:spPr>
          <a:xfrm>
            <a:off x="7544811" y="2887625"/>
            <a:ext cx="4367808" cy="1458755"/>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lvl="0" algn="ctr"/>
            <a:r>
              <a:rPr lang="pt-BR" sz="2000" b="1" dirty="0" smtClean="0"/>
              <a:t>Abstração: </a:t>
            </a:r>
          </a:p>
          <a:p>
            <a:pPr lvl="0" algn="ctr"/>
            <a:r>
              <a:rPr lang="pt-BR" sz="2000" dirty="0" smtClean="0"/>
              <a:t>focar </a:t>
            </a:r>
            <a:r>
              <a:rPr lang="pt-BR" sz="2000" dirty="0"/>
              <a:t>apenas em informações de extrema imporância, ignorando os detalhes que forem irrelevantes.</a:t>
            </a:r>
            <a:endParaRPr lang="pt-BR" sz="2000" u="none" strike="noStrike" dirty="0">
              <a:effectLst/>
            </a:endParaRPr>
          </a:p>
        </p:txBody>
      </p:sp>
      <p:sp>
        <p:nvSpPr>
          <p:cNvPr id="17" name="Rounded Rectangle 16"/>
          <p:cNvSpPr/>
          <p:nvPr/>
        </p:nvSpPr>
        <p:spPr>
          <a:xfrm>
            <a:off x="7501523" y="4681089"/>
            <a:ext cx="4411096" cy="2060848"/>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lvl="0" algn="ctr"/>
            <a:r>
              <a:rPr lang="pt-BR" sz="2000" b="1" dirty="0" smtClean="0"/>
              <a:t>Algoritmos:</a:t>
            </a:r>
          </a:p>
          <a:p>
            <a:pPr lvl="0" algn="ctr"/>
            <a:r>
              <a:rPr lang="pt-BR" sz="2000" dirty="0" smtClean="0"/>
              <a:t>desenvolver </a:t>
            </a:r>
            <a:r>
              <a:rPr lang="pt-BR" sz="2000" dirty="0"/>
              <a:t>uma solução passo-a-passo para o problema ou desenvolver as regras a serem seguidas para alcançar a resolução do problema.</a:t>
            </a:r>
            <a:endParaRPr lang="pt-BR" sz="2000" u="none" strike="noStrike" dirty="0">
              <a:effectLst/>
            </a:endParaRPr>
          </a:p>
        </p:txBody>
      </p:sp>
      <p:cxnSp>
        <p:nvCxnSpPr>
          <p:cNvPr id="19" name="Elbow Connector 18"/>
          <p:cNvCxnSpPr/>
          <p:nvPr/>
        </p:nvCxnSpPr>
        <p:spPr>
          <a:xfrm>
            <a:off x="2927648" y="3122983"/>
            <a:ext cx="792088" cy="590075"/>
          </a:xfrm>
          <a:prstGeom prst="bentConnector3">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V="1">
            <a:off x="3110411" y="6021288"/>
            <a:ext cx="1164027" cy="604587"/>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0800000" flipV="1">
            <a:off x="7248128" y="2898606"/>
            <a:ext cx="576064" cy="530394"/>
          </a:xfrm>
          <a:prstGeom prst="bentConnector3">
            <a:avLst>
              <a:gd name="adj1" fmla="val 50000"/>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0800000">
            <a:off x="6792584" y="6077402"/>
            <a:ext cx="910074" cy="663965"/>
          </a:xfrm>
          <a:prstGeom prst="bentConnector3">
            <a:avLst>
              <a:gd name="adj1" fmla="val 99386"/>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itle 1"/>
          <p:cNvSpPr txBox="1">
            <a:spLocks/>
          </p:cNvSpPr>
          <p:nvPr/>
        </p:nvSpPr>
        <p:spPr>
          <a:xfrm>
            <a:off x="1877684" y="1104206"/>
            <a:ext cx="9829800" cy="1082674"/>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pt-BR" dirty="0" smtClean="0"/>
              <a:t>PENSAMENTO</a:t>
            </a:r>
          </a:p>
          <a:p>
            <a:pPr algn="ctr"/>
            <a:r>
              <a:rPr lang="pt-BR" dirty="0" smtClean="0"/>
              <a:t>COMPUTACIONAL</a:t>
            </a:r>
            <a:endParaRPr lang="pt-BR" dirty="0"/>
          </a:p>
        </p:txBody>
      </p:sp>
    </p:spTree>
    <p:extLst>
      <p:ext uri="{BB962C8B-B14F-4D97-AF65-F5344CB8AC3E}">
        <p14:creationId xmlns:p14="http://schemas.microsoft.com/office/powerpoint/2010/main" val="248652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migos das criança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ldrenFriends_16x9_TP103896100" id="{8204181A-35BB-4ED1-A404-8ABCF1D68DC3}" vid="{5AED7CEB-E55C-4A16-855B-BA84C54D7C7B}"/>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2B0B18-31EB-4632-96D3-A3C51D2A0C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educacional de crianças na escola, álbum (widescreen)</Template>
  <TotalTime>0</TotalTime>
  <Words>564</Words>
  <Application>Microsoft Office PowerPoint</Application>
  <PresentationFormat>Widescreen</PresentationFormat>
  <Paragraphs>88</Paragraphs>
  <Slides>18</Slides>
  <Notes>15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Lucida Handwriting</vt:lpstr>
      <vt:lpstr>Times New Roman</vt:lpstr>
      <vt:lpstr>Amigos das crianças 16x9</vt:lpstr>
      <vt:lpstr>Objeto de Aprendizagem no Apoio ao Ensino de Lógica Computacional</vt:lpstr>
      <vt:lpstr>OBJETIVO GERAL</vt:lpstr>
      <vt:lpstr>O QUE É UM OBJETO DE APRENDIZAGEM?</vt:lpstr>
      <vt:lpstr>PROBLEMAS</vt:lpstr>
      <vt:lpstr>PROBLEMAS</vt:lpstr>
      <vt:lpstr>JUSTIFICATIVA</vt:lpstr>
      <vt:lpstr>JUSTIFICATIVA</vt:lpstr>
      <vt:lpstr>O PENSAMENTO COMPUTACIONAL</vt:lpstr>
      <vt:lpstr>Apresentação do PowerPoint</vt:lpstr>
      <vt:lpstr>A ANALOGIA</vt:lpstr>
      <vt:lpstr>BASEAMENTO PARA A ANALOGIA</vt:lpstr>
      <vt:lpstr>Apresentação do PowerPoint</vt:lpstr>
      <vt:lpstr>Apresentação do PowerPoint</vt:lpstr>
      <vt:lpstr>MESA DE TRABALHO DO PROTÓTIPO 2.0</vt:lpstr>
      <vt:lpstr>LINGUAGENS UTILIZADAS</vt:lpstr>
      <vt:lpstr>AS ATIVIDADES DO OBJETO DE APRENDIZAGEM</vt:lpstr>
      <vt:lpstr>CONSIDERAÇÕES FINAIS</vt:lpstr>
      <vt:lpstr>OBRIGADA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2015-11-28T20:22:11Z</dcterms:created>
  <dcterms:modified xsi:type="dcterms:W3CDTF">2016-01-21T01:53:05Z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ies>
</file>