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70" r:id="rId13"/>
    <p:sldId id="269" r:id="rId14"/>
    <p:sldId id="271" r:id="rId15"/>
    <p:sldId id="273" r:id="rId16"/>
    <p:sldId id="274" r:id="rId17"/>
    <p:sldId id="275" r:id="rId18"/>
    <p:sldId id="25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9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35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1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55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48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23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2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8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5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21BC-89E5-42C8-8F4D-DAB77343E24A}" type="datetimeFigureOut">
              <a:rPr lang="pt-BR" smtClean="0"/>
              <a:t>19/01/2016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0904A6-FF97-4879-A689-1CA8CCB42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/>
              <a:t>USO DA PROGRAMAÇÃO NÃO LINEAR PARA O DIMENSIONAMENTO DE BIODIGESTORES INDIANOS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Wellington Carlos Massola RA.: 121025144</a:t>
            </a:r>
          </a:p>
          <a:p>
            <a:pPr algn="l"/>
            <a:r>
              <a:rPr lang="pt-BR" dirty="0" smtClean="0"/>
              <a:t>Orientadora: </a:t>
            </a:r>
            <a:r>
              <a:rPr lang="pt-BR" dirty="0" err="1" smtClean="0"/>
              <a:t>Profª</a:t>
            </a:r>
            <a:r>
              <a:rPr lang="pt-BR" dirty="0" smtClean="0"/>
              <a:t>. </a:t>
            </a:r>
            <a:r>
              <a:rPr lang="pt-BR" dirty="0" err="1" smtClean="0"/>
              <a:t>Drª</a:t>
            </a:r>
            <a:r>
              <a:rPr lang="pt-BR" dirty="0" smtClean="0"/>
              <a:t>. Márcia A. </a:t>
            </a:r>
            <a:r>
              <a:rPr lang="pt-BR" dirty="0" err="1" smtClean="0"/>
              <a:t>Zanoli</a:t>
            </a:r>
            <a:r>
              <a:rPr lang="pt-BR" dirty="0" smtClean="0"/>
              <a:t> Meira e Silva</a:t>
            </a:r>
          </a:p>
        </p:txBody>
      </p:sp>
    </p:spTree>
    <p:extLst>
      <p:ext uri="{BB962C8B-B14F-4D97-AF65-F5344CB8AC3E}">
        <p14:creationId xmlns:p14="http://schemas.microsoft.com/office/powerpoint/2010/main" val="42311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Resolução de Sistemas Lineares: Gauss </a:t>
            </a:r>
            <a:r>
              <a:rPr lang="pt-BR" dirty="0"/>
              <a:t>com </a:t>
            </a:r>
            <a:r>
              <a:rPr lang="pt-BR" dirty="0" err="1"/>
              <a:t>pivoteamento</a:t>
            </a:r>
            <a:r>
              <a:rPr lang="pt-BR" dirty="0"/>
              <a:t> </a:t>
            </a:r>
            <a:r>
              <a:rPr lang="pt-BR" dirty="0" smtClean="0"/>
              <a:t>parcial </a:t>
            </a:r>
            <a:r>
              <a:rPr lang="pt-BR" dirty="0"/>
              <a:t>sem troca de </a:t>
            </a:r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Transformar </a:t>
            </a:r>
            <a:r>
              <a:rPr lang="pt-BR" dirty="0"/>
              <a:t>o sistema dado num sistema triangular superior equivalente. </a:t>
            </a:r>
            <a:endParaRPr lang="pt-BR" dirty="0" smtClean="0"/>
          </a:p>
          <a:p>
            <a:pPr lvl="1"/>
            <a:r>
              <a:rPr lang="pt-BR" dirty="0" smtClean="0"/>
              <a:t>As linhas são ajustadas por um vetor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peração </a:t>
            </a:r>
            <a:r>
              <a:rPr lang="pt-BR" dirty="0"/>
              <a:t>de multiplicar linhas e subtraí-las é repetida diversas </a:t>
            </a:r>
            <a:r>
              <a:rPr lang="pt-BR" dirty="0" smtClean="0"/>
              <a:t>vezes até encontrar o sistema triangular superior.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0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Otimização Não Linear Irrestrita: Método de Newton</a:t>
                </a:r>
              </a:p>
              <a:p>
                <a:pPr lvl="1"/>
                <a:r>
                  <a:rPr lang="pt-BR" dirty="0" smtClean="0"/>
                  <a:t>Busca a solução com passos na direção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Condição de parada 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Para não precisar calcular a inversa da matriz Hessiana a atualização de x pode ser feita da seguinte maneira: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⌊"/>
                          <m:endChr m:val="⌋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⌊"/>
                          <m:endChr m:val="⌋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9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Remoção de Restrições: Método da Barreira</a:t>
                </a:r>
              </a:p>
              <a:p>
                <a:pPr lvl="1"/>
                <a:r>
                  <a:rPr lang="pt-BR" dirty="0" smtClean="0"/>
                  <a:t>Aplica uma função barreira a cada restrição e as adiciona a função principal</a:t>
                </a:r>
              </a:p>
              <a:p>
                <a:pPr lvl="1"/>
                <a:r>
                  <a:rPr lang="pt-BR" dirty="0" smtClean="0"/>
                  <a:t>Essa função barreira tem as seguintes propriedades: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 smtClean="0"/>
                  <a:t>Função Barreira Inversa: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lvl="1"/>
                <a:r>
                  <a:rPr lang="pt-BR" dirty="0" smtClean="0"/>
                  <a:t>Função Barreira Logarítmica: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49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Otimização </a:t>
                </a:r>
                <a:r>
                  <a:rPr lang="pt-BR" dirty="0"/>
                  <a:t>Não Linear C</a:t>
                </a:r>
                <a:r>
                  <a:rPr lang="pt-BR" dirty="0" smtClean="0"/>
                  <a:t>om Restrições: Método Primal Dual Barreira Logarítmica</a:t>
                </a:r>
              </a:p>
              <a:p>
                <a:pPr lvl="1"/>
                <a:r>
                  <a:rPr lang="pt-BR" dirty="0" smtClean="0"/>
                  <a:t>Torna todas as restrições do tipo 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” em restrições de </a:t>
                </a:r>
                <a:r>
                  <a:rPr lang="pt-BR" dirty="0"/>
                  <a:t>igualdade através da introdução de variáveis de folga ou excesso </a:t>
                </a:r>
                <a:r>
                  <a:rPr lang="pt-BR" dirty="0" smtClean="0"/>
                  <a:t>positivas.</a:t>
                </a:r>
              </a:p>
              <a:p>
                <a:pPr lvl="1"/>
                <a:r>
                  <a:rPr lang="pt-BR" dirty="0" smtClean="0"/>
                  <a:t>Função barreira é aplicada nas variáveis de excesso</a:t>
                </a:r>
              </a:p>
              <a:p>
                <a:pPr lvl="1"/>
                <a:r>
                  <a:rPr lang="pt-BR" dirty="0" smtClean="0"/>
                  <a:t>É gerada uma função </a:t>
                </a:r>
                <a:r>
                  <a:rPr lang="pt-BR" dirty="0" err="1" smtClean="0"/>
                  <a:t>Lagrangeana</a:t>
                </a:r>
                <a:r>
                  <a:rPr lang="pt-BR" dirty="0" smtClean="0"/>
                  <a:t> associada ao problema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lvl="1"/>
                <a:r>
                  <a:rPr lang="pt-BR" dirty="0" smtClean="0"/>
                  <a:t>A função encontrada é otimizada através do método de newton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3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Construído na linguagem Java com a IDE </a:t>
                </a:r>
                <a:r>
                  <a:rPr lang="pt-BR" dirty="0" err="1" smtClean="0"/>
                  <a:t>NetBeans</a:t>
                </a:r>
                <a:endParaRPr lang="pt-BR" dirty="0" smtClean="0"/>
              </a:p>
              <a:p>
                <a:r>
                  <a:rPr lang="pt-BR" dirty="0" smtClean="0"/>
                  <a:t>O método Primal Dual Barreira Logarítmica aplicada a modelagem de Florentino (2003) gerou a função: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𝑥𝐾𝐵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0,6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Então foi aplicado o método de Newton ao problema gerando um sistema linear de 12 variáveis.</a:t>
                </a:r>
              </a:p>
              <a:p>
                <a:r>
                  <a:rPr lang="pt-BR" dirty="0"/>
                  <a:t>Gauss com </a:t>
                </a:r>
                <a:r>
                  <a:rPr lang="pt-BR" dirty="0" err="1"/>
                  <a:t>pivoteamento</a:t>
                </a:r>
                <a:r>
                  <a:rPr lang="pt-BR" dirty="0"/>
                  <a:t> parcial sem troca de </a:t>
                </a:r>
                <a:r>
                  <a:rPr lang="pt-BR" dirty="0" smtClean="0"/>
                  <a:t>linhas foi aplicado para resolver o sistema.</a:t>
                </a:r>
                <a:endParaRPr lang="pt-BR" dirty="0"/>
              </a:p>
              <a:p>
                <a:r>
                  <a:rPr lang="pt-BR" dirty="0" smtClean="0"/>
                  <a:t>Repetição dos passos do Método de Newton até encontrar uma solução que satisfaça as condições de KKT.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82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Software: Janelas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07609" y="6016465"/>
            <a:ext cx="448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Imagem: </a:t>
            </a:r>
            <a:r>
              <a:rPr lang="pt-BR" sz="1200" dirty="0" smtClean="0"/>
              <a:t>Entrada de Dados. </a:t>
            </a:r>
            <a:r>
              <a:rPr lang="pt-BR" sz="1200" dirty="0"/>
              <a:t>Fonte: Elaborado pelo Autor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5" y="1306286"/>
            <a:ext cx="8766574" cy="4605564"/>
          </a:xfrm>
        </p:spPr>
      </p:pic>
    </p:spTree>
    <p:extLst>
      <p:ext uri="{BB962C8B-B14F-4D97-AF65-F5344CB8AC3E}">
        <p14:creationId xmlns:p14="http://schemas.microsoft.com/office/powerpoint/2010/main" val="31996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Software: Janelas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91352" y="6045493"/>
            <a:ext cx="4592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Imagem: </a:t>
            </a:r>
            <a:r>
              <a:rPr lang="pt-BR" sz="1200" dirty="0" smtClean="0"/>
              <a:t>Entrada de Horários. </a:t>
            </a:r>
            <a:r>
              <a:rPr lang="pt-BR" sz="1200" dirty="0"/>
              <a:t>Fonte: Elaborado pelo Autor</a:t>
            </a:r>
          </a:p>
        </p:txBody>
      </p:sp>
      <p:pic>
        <p:nvPicPr>
          <p:cNvPr id="8" name="Espaço Reservado para Conteúdo 7" descr="C:\OneDrive\Imagens\Capturas de tela\2016-01-12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71" y="1215598"/>
            <a:ext cx="8079686" cy="4696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1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Software: Janelas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16690" y="6016465"/>
            <a:ext cx="3911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Imagem: </a:t>
            </a:r>
            <a:r>
              <a:rPr lang="pt-BR" sz="1200" dirty="0" smtClean="0"/>
              <a:t>Resultados. </a:t>
            </a:r>
            <a:r>
              <a:rPr lang="pt-BR" sz="1200" dirty="0"/>
              <a:t>Fonte: Elaborado pelo Autor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7" y="1158329"/>
            <a:ext cx="6100353" cy="4753521"/>
          </a:xfrm>
        </p:spPr>
      </p:pic>
    </p:spTree>
    <p:extLst>
      <p:ext uri="{BB962C8B-B14F-4D97-AF65-F5344CB8AC3E}">
        <p14:creationId xmlns:p14="http://schemas.microsoft.com/office/powerpoint/2010/main" val="33471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BAPTISTA, E. C. </a:t>
            </a:r>
            <a:r>
              <a:rPr lang="pt-BR" b="1" dirty="0"/>
              <a:t>Otimização não linear</a:t>
            </a:r>
            <a:r>
              <a:rPr lang="pt-BR" dirty="0"/>
              <a:t>. Apostila de aula, Bauru, 2014</a:t>
            </a:r>
            <a:r>
              <a:rPr lang="en-US" dirty="0"/>
              <a:t>.</a:t>
            </a:r>
            <a:endParaRPr lang="pt-BR" dirty="0"/>
          </a:p>
          <a:p>
            <a:r>
              <a:rPr lang="en-US" dirty="0"/>
              <a:t>BAZARAA, M. S.; SHERALI, H. D.; SHETTY, C. M. </a:t>
            </a:r>
            <a:r>
              <a:rPr lang="en-US" b="1" dirty="0"/>
              <a:t>Nonlinear Programming:</a:t>
            </a:r>
            <a:r>
              <a:rPr lang="en-US" dirty="0"/>
              <a:t> Theory and Algorithms. 3. Ed. United States of America. 2006.</a:t>
            </a:r>
            <a:endParaRPr lang="pt-BR" dirty="0"/>
          </a:p>
          <a:p>
            <a:r>
              <a:rPr lang="pt-BR" dirty="0"/>
              <a:t>BENINCASA, M.; ORTOLANI, A.F.; JUNIOR, J.L. </a:t>
            </a:r>
            <a:r>
              <a:rPr lang="pt-BR" b="1" dirty="0"/>
              <a:t>Biodigestores convencionais</a:t>
            </a:r>
            <a:r>
              <a:rPr lang="pt-BR" dirty="0"/>
              <a:t>. Jaboticabal: Faculdade de Ciências Agrárias e Veterinárias, Universidade Estadual Paulista, 1991. </a:t>
            </a:r>
            <a:r>
              <a:rPr lang="en-US" dirty="0"/>
              <a:t>25 p.</a:t>
            </a:r>
            <a:endParaRPr lang="pt-BR" dirty="0"/>
          </a:p>
          <a:p>
            <a:r>
              <a:rPr lang="en-US" dirty="0"/>
              <a:t>FLORENTINO, H. O. </a:t>
            </a:r>
            <a:r>
              <a:rPr lang="en-US" b="1" dirty="0"/>
              <a:t>Mathematical tool to size rural digesters</a:t>
            </a:r>
            <a:r>
              <a:rPr lang="en-US" dirty="0"/>
              <a:t>. </a:t>
            </a:r>
            <a:r>
              <a:rPr lang="pt-BR" dirty="0"/>
              <a:t>Piracicaba: </a:t>
            </a:r>
            <a:r>
              <a:rPr lang="en-US" dirty="0"/>
              <a:t>Scientia Agricola</a:t>
            </a:r>
            <a:r>
              <a:rPr lang="pt-BR" dirty="0"/>
              <a:t>, v. 60, n. 1, p. 185-190,  2003.</a:t>
            </a:r>
          </a:p>
          <a:p>
            <a:r>
              <a:rPr lang="en-US" dirty="0"/>
              <a:t>LUENBERGER, G. L.; YE, Y. </a:t>
            </a:r>
            <a:r>
              <a:rPr lang="en-US" b="1" dirty="0"/>
              <a:t>Linear and Nonlinear Programming</a:t>
            </a:r>
            <a:r>
              <a:rPr lang="en-US" dirty="0"/>
              <a:t>. 3. Ed. Springer Science &amp; Business Media. 2008. 546 p.</a:t>
            </a:r>
            <a:endParaRPr lang="pt-BR" dirty="0"/>
          </a:p>
          <a:p>
            <a:r>
              <a:rPr lang="pt-BR" dirty="0"/>
              <a:t>MATUYAMA, A. </a:t>
            </a:r>
            <a:r>
              <a:rPr lang="pt-BR" b="1" dirty="0"/>
              <a:t>Software para dimensionamento de biodigestores indianos</a:t>
            </a:r>
            <a:r>
              <a:rPr lang="pt-BR" dirty="0"/>
              <a:t>. UNESP-Bauru, 2015.</a:t>
            </a:r>
          </a:p>
          <a:p>
            <a:r>
              <a:rPr lang="pt-BR" dirty="0"/>
              <a:t>NOGUEIRA, L. A. </a:t>
            </a:r>
            <a:r>
              <a:rPr lang="pt-BR" dirty="0" err="1"/>
              <a:t>Biodigestão</a:t>
            </a:r>
            <a:r>
              <a:rPr lang="pt-BR" dirty="0"/>
              <a:t>. </a:t>
            </a:r>
            <a:r>
              <a:rPr lang="pt-BR" b="1" dirty="0"/>
              <a:t>A alternativa energética</a:t>
            </a:r>
            <a:r>
              <a:rPr lang="pt-BR" dirty="0"/>
              <a:t>. São Paulo: Nobel, p. 93, 1986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27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ORACLE CORPORATION. </a:t>
            </a:r>
            <a:r>
              <a:rPr lang="pt-BR" b="1" dirty="0"/>
              <a:t>Legal </a:t>
            </a:r>
            <a:r>
              <a:rPr lang="pt-BR" b="1" dirty="0" err="1"/>
              <a:t>Materials</a:t>
            </a:r>
            <a:r>
              <a:rPr lang="pt-BR" dirty="0"/>
              <a:t>. Disponível em: &lt;https://netbeans.org/about/legal/index.html&gt;. Acesso em: 4 janeiro 2016.</a:t>
            </a:r>
          </a:p>
          <a:p>
            <a:r>
              <a:rPr lang="pt-BR" dirty="0"/>
              <a:t>ORTOLANI, A.F.; BENINCASA, M.; JUNIOR, J.L. </a:t>
            </a:r>
            <a:r>
              <a:rPr lang="pt-BR" b="1" dirty="0"/>
              <a:t>Biodigestores rurais: modelos indiano, chinês e batelada</a:t>
            </a:r>
            <a:r>
              <a:rPr lang="pt-BR" dirty="0"/>
              <a:t>. Jaboticabal: Faculdade de Ciências Agrárias e Veterinárias, Universidade Estadual Paulista, 1991. 35 p.</a:t>
            </a:r>
          </a:p>
          <a:p>
            <a:r>
              <a:rPr lang="pt-BR" dirty="0"/>
              <a:t>PORTES, Z.A.; FLORENTINO H.O. </a:t>
            </a:r>
            <a:r>
              <a:rPr lang="pt-BR" b="1" dirty="0"/>
              <a:t>Aplicativo Computacional para Projetos e Construções de Biodigestores Rurais</a:t>
            </a:r>
            <a:r>
              <a:rPr lang="pt-BR" dirty="0"/>
              <a:t>. Revista Energia na Agricultura, v. 21, n. 1, p. 118-138, 2006.</a:t>
            </a:r>
          </a:p>
          <a:p>
            <a:r>
              <a:rPr lang="pt-BR" dirty="0"/>
              <a:t>SILVA, M. A. Z. M. </a:t>
            </a:r>
            <a:r>
              <a:rPr lang="pt-BR" b="1" dirty="0"/>
              <a:t>Métodos numéricos computacionais</a:t>
            </a:r>
            <a:r>
              <a:rPr lang="pt-BR" dirty="0"/>
              <a:t>. Notas de aulas, Bauru, 2014a.</a:t>
            </a:r>
          </a:p>
          <a:p>
            <a:r>
              <a:rPr lang="pt-BR" dirty="0"/>
              <a:t>SILVA, M. A. Z. M. </a:t>
            </a:r>
            <a:r>
              <a:rPr lang="pt-BR" b="1" dirty="0"/>
              <a:t>Pesquisa Operacional II</a:t>
            </a:r>
            <a:r>
              <a:rPr lang="pt-BR" dirty="0"/>
              <a:t>. Notas de aulas, Bauru, 2014b.</a:t>
            </a:r>
          </a:p>
          <a:p>
            <a:r>
              <a:rPr lang="en-US" dirty="0"/>
              <a:t>SMITH, R.J.; HEIN, M.E.; GREINER, T.H. </a:t>
            </a:r>
            <a:r>
              <a:rPr lang="en-US" b="1" dirty="0"/>
              <a:t>Experimental methane production from animal excreta in pilot-scale and farm-size units</a:t>
            </a:r>
            <a:r>
              <a:rPr lang="en-US" dirty="0"/>
              <a:t>. Journal of Animal Science, Albany, v. 48, n.1, p. 202-217, 1979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43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Biodigestores</a:t>
            </a:r>
          </a:p>
          <a:p>
            <a:r>
              <a:rPr lang="pt-BR" dirty="0" smtClean="0"/>
              <a:t>Modelagem</a:t>
            </a:r>
          </a:p>
          <a:p>
            <a:r>
              <a:rPr lang="pt-BR" dirty="0" smtClean="0"/>
              <a:t>Técnicas Utilizadas</a:t>
            </a:r>
          </a:p>
          <a:p>
            <a:r>
              <a:rPr lang="pt-BR" dirty="0" smtClean="0"/>
              <a:t>Software</a:t>
            </a:r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84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Biodigestores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no setor rural</a:t>
            </a:r>
          </a:p>
          <a:p>
            <a:pPr lvl="1"/>
            <a:r>
              <a:rPr lang="pt-BR" dirty="0" smtClean="0"/>
              <a:t>Custo de energia aumentando</a:t>
            </a:r>
          </a:p>
          <a:p>
            <a:pPr lvl="1"/>
            <a:r>
              <a:rPr lang="pt-BR" dirty="0" smtClean="0"/>
              <a:t>Acumulo de resíduos orgânicos</a:t>
            </a:r>
          </a:p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Usar biodigestores para transformar esses resíduos em biogás e </a:t>
            </a:r>
            <a:r>
              <a:rPr lang="pt-BR" dirty="0" err="1" smtClean="0"/>
              <a:t>biofertilizante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 smtClean="0"/>
              <a:t>Dificuldades</a:t>
            </a:r>
          </a:p>
          <a:p>
            <a:pPr lvl="1"/>
            <a:r>
              <a:rPr lang="pt-BR" dirty="0" smtClean="0"/>
              <a:t>Dimensionamento do biodigestor para atender as necessidades diárias não é simples.</a:t>
            </a:r>
          </a:p>
          <a:p>
            <a:pPr lvl="1"/>
            <a:r>
              <a:rPr lang="pt-BR" dirty="0" smtClean="0"/>
              <a:t>Muito tempo foi feito por tentativa e erro.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7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Biodigestores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biodigestores podem ser:</a:t>
            </a:r>
          </a:p>
          <a:p>
            <a:pPr lvl="1"/>
            <a:r>
              <a:rPr lang="pt-BR" dirty="0" smtClean="0"/>
              <a:t>Batelada</a:t>
            </a:r>
          </a:p>
          <a:p>
            <a:pPr lvl="2"/>
            <a:r>
              <a:rPr lang="pt-BR" dirty="0" smtClean="0"/>
              <a:t>Após preenchido com a biomassa só é esvaziado após todo o processo de </a:t>
            </a:r>
            <a:r>
              <a:rPr lang="pt-BR" dirty="0" err="1" smtClean="0"/>
              <a:t>biodigestão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Aproveita melhor os recursos</a:t>
            </a:r>
          </a:p>
          <a:p>
            <a:pPr lvl="2"/>
            <a:r>
              <a:rPr lang="pt-BR" dirty="0" smtClean="0"/>
              <a:t>Maior gasto com manutenção</a:t>
            </a:r>
          </a:p>
          <a:p>
            <a:pPr lvl="1"/>
            <a:r>
              <a:rPr lang="pt-BR" dirty="0" smtClean="0"/>
              <a:t>Contínuos</a:t>
            </a:r>
          </a:p>
          <a:p>
            <a:pPr lvl="2"/>
            <a:r>
              <a:rPr lang="pt-BR" dirty="0" smtClean="0"/>
              <a:t>Alimentação com biomassa programada</a:t>
            </a:r>
          </a:p>
          <a:p>
            <a:pPr lvl="2"/>
            <a:r>
              <a:rPr lang="pt-BR" dirty="0" smtClean="0"/>
              <a:t>Gera biogás continuamente, podendo ser utilizado para as necessidades diárias</a:t>
            </a:r>
          </a:p>
          <a:p>
            <a:pPr lvl="2"/>
            <a:r>
              <a:rPr lang="pt-BR" dirty="0" smtClean="0"/>
              <a:t>Modelos mais utilizados no Brasil: Chinês e Indiano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7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Biodigestor Indiano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Corpo cilíndrico</a:t>
            </a:r>
          </a:p>
          <a:p>
            <a:r>
              <a:rPr lang="pt-BR" dirty="0" smtClean="0"/>
              <a:t>Alvenaria ou pedra</a:t>
            </a:r>
          </a:p>
          <a:p>
            <a:r>
              <a:rPr lang="pt-BR" dirty="0" smtClean="0"/>
              <a:t>Gasômetro flutuante feito em aço</a:t>
            </a:r>
          </a:p>
          <a:p>
            <a:r>
              <a:rPr lang="pt-BR" dirty="0" smtClean="0"/>
              <a:t>Caixa de entrada e caixa de saída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3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Biodigestor Indiano</a:t>
            </a:r>
            <a:endParaRPr lang="pt-BR" dirty="0"/>
          </a:p>
        </p:txBody>
      </p:sp>
      <p:pic>
        <p:nvPicPr>
          <p:cNvPr id="5" name="Espaço Reservado para Conteúdo 4" descr="biodigestor indian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37" y="2133600"/>
            <a:ext cx="4181751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797738" y="6140450"/>
            <a:ext cx="449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Imagem: Modelo Biodigestor Indiano. Fonte: Portes (2006)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2341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Biodigestor Indiano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H: altura do nível do substrato</a:t>
            </a:r>
          </a:p>
          <a:p>
            <a:pPr marL="0" indent="0">
              <a:buNone/>
            </a:pPr>
            <a:r>
              <a:rPr lang="pt-BR" dirty="0"/>
              <a:t>h: altura da parede divisória</a:t>
            </a:r>
          </a:p>
          <a:p>
            <a:pPr marL="0" indent="0">
              <a:buNone/>
            </a:pPr>
            <a:r>
              <a:rPr lang="pt-BR" dirty="0"/>
              <a:t>h1: altura ociosa do gasômetro</a:t>
            </a:r>
          </a:p>
          <a:p>
            <a:pPr marL="0" indent="0">
              <a:buNone/>
            </a:pPr>
            <a:r>
              <a:rPr lang="pt-BR" dirty="0"/>
              <a:t>h2: altura útil do gasômetro</a:t>
            </a:r>
          </a:p>
          <a:p>
            <a:pPr marL="0" indent="0">
              <a:buNone/>
            </a:pPr>
            <a:r>
              <a:rPr lang="pt-BR" dirty="0"/>
              <a:t>Di: diâmetro interno do biodigestor</a:t>
            </a:r>
          </a:p>
          <a:p>
            <a:pPr marL="0" indent="0">
              <a:buNone/>
            </a:pPr>
            <a:r>
              <a:rPr lang="pt-BR" dirty="0"/>
              <a:t>Dg: diâmetro do gasômetro</a:t>
            </a:r>
          </a:p>
          <a:p>
            <a:pPr marL="0" indent="0">
              <a:buNone/>
            </a:pPr>
            <a:r>
              <a:rPr lang="pt-BR" dirty="0" err="1"/>
              <a:t>Db</a:t>
            </a:r>
            <a:r>
              <a:rPr lang="pt-BR" dirty="0"/>
              <a:t>: diâmetro da base</a:t>
            </a:r>
          </a:p>
          <a:p>
            <a:pPr marL="0" indent="0">
              <a:buNone/>
            </a:pPr>
            <a:r>
              <a:rPr lang="pt-BR" dirty="0"/>
              <a:t>De: diâmetro externo da parede inferior</a:t>
            </a:r>
          </a:p>
          <a:p>
            <a:pPr marL="0" indent="0">
              <a:buNone/>
            </a:pPr>
            <a:r>
              <a:rPr lang="pt-BR" dirty="0" err="1"/>
              <a:t>Ds</a:t>
            </a:r>
            <a:r>
              <a:rPr lang="pt-BR" dirty="0"/>
              <a:t>: diâmetro interno da parede </a:t>
            </a:r>
            <a:r>
              <a:rPr lang="pt-BR" dirty="0" smtClean="0"/>
              <a:t>superior</a:t>
            </a:r>
          </a:p>
          <a:p>
            <a:pPr marL="0" indent="0">
              <a:buNone/>
            </a:pPr>
            <a:r>
              <a:rPr lang="pt-BR" dirty="0"/>
              <a:t>a: altura do fundo da caixa de entrada</a:t>
            </a:r>
          </a:p>
          <a:p>
            <a:pPr marL="0" indent="0">
              <a:buNone/>
            </a:pPr>
            <a:r>
              <a:rPr lang="pt-BR" dirty="0"/>
              <a:t>b: altura da parede do biodigestor acima do nível do substrato</a:t>
            </a:r>
          </a:p>
          <a:p>
            <a:pPr marL="0" indent="0">
              <a:buNone/>
            </a:pPr>
            <a:r>
              <a:rPr lang="pt-BR" dirty="0"/>
              <a:t>n: comprimento do tubo de PVC acima da superfície do solo</a:t>
            </a:r>
          </a:p>
          <a:p>
            <a:pPr marL="0" indent="0">
              <a:buNone/>
            </a:pPr>
            <a:r>
              <a:rPr lang="pt-BR" dirty="0"/>
              <a:t>e: altura do posicionamento dos tubos de entrada e saída</a:t>
            </a:r>
          </a:p>
          <a:p>
            <a:pPr marL="0" indent="0">
              <a:buNone/>
            </a:pPr>
            <a:r>
              <a:rPr lang="pt-BR" dirty="0"/>
              <a:t>m: distância entre a parede do gasômetro e o meio da caixa de entrada</a:t>
            </a:r>
          </a:p>
          <a:p>
            <a:pPr marL="0" indent="0">
              <a:buNone/>
            </a:pPr>
            <a:r>
              <a:rPr lang="pt-BR" dirty="0"/>
              <a:t>l: comprimento do tubo de PVC até a superfície do solo</a:t>
            </a:r>
          </a:p>
        </p:txBody>
      </p:sp>
    </p:spTree>
    <p:extLst>
      <p:ext uri="{BB962C8B-B14F-4D97-AF65-F5344CB8AC3E}">
        <p14:creationId xmlns:p14="http://schemas.microsoft.com/office/powerpoint/2010/main" val="18759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Ortolani</a:t>
            </a:r>
            <a:r>
              <a:rPr lang="pt-BR" dirty="0" smtClean="0"/>
              <a:t> (1991) apresenta uma metodologia que possibilite o dimensionamento de biodigestores (indiano, chinês e batelada).</a:t>
            </a:r>
          </a:p>
          <a:p>
            <a:r>
              <a:rPr lang="pt-BR" dirty="0" smtClean="0"/>
              <a:t>Com </a:t>
            </a:r>
            <a:r>
              <a:rPr lang="pt-BR" dirty="0"/>
              <a:t>base na metodologia de </a:t>
            </a:r>
            <a:r>
              <a:rPr lang="pt-BR" dirty="0" err="1"/>
              <a:t>Ortolnai</a:t>
            </a:r>
            <a:r>
              <a:rPr lang="pt-BR" dirty="0"/>
              <a:t> (1991) </a:t>
            </a:r>
            <a:r>
              <a:rPr lang="pt-BR" dirty="0" smtClean="0"/>
              <a:t>Florentino (2003) fez uma modelagem matemática para minimizar o custo de produção dos biodigestores, suprindo o consumo diário da propriedade rural.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57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Minimizar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²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Sujeito a</a:t>
                </a:r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≤0</m:t>
                    </m:r>
                  </m:oMath>
                </a14:m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−0,6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3≤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≤6</m:t>
                    </m:r>
                  </m:oMath>
                </a14:m>
                <a:endParaRPr lang="pt-B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1611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957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 3</vt:lpstr>
      <vt:lpstr>Cacho</vt:lpstr>
      <vt:lpstr>USO DA PROGRAMAÇÃO NÃO LINEAR PARA O DIMENSIONAMENTO DE BIODIGESTORES INDIANOS</vt:lpstr>
      <vt:lpstr>Tópicos</vt:lpstr>
      <vt:lpstr>Biodigestores</vt:lpstr>
      <vt:lpstr>Biodigestores</vt:lpstr>
      <vt:lpstr>Biodigestor Indiano</vt:lpstr>
      <vt:lpstr>Biodigestor Indiano</vt:lpstr>
      <vt:lpstr>Biodigestor Indiano</vt:lpstr>
      <vt:lpstr>Modelagem</vt:lpstr>
      <vt:lpstr>Modelagem</vt:lpstr>
      <vt:lpstr>Técnicas Utilizadas</vt:lpstr>
      <vt:lpstr>Técnicas Utilizadas</vt:lpstr>
      <vt:lpstr>Técnicas Utilizadas</vt:lpstr>
      <vt:lpstr>Técnicas Utilizadas</vt:lpstr>
      <vt:lpstr>Software</vt:lpstr>
      <vt:lpstr>Software: Janelas</vt:lpstr>
      <vt:lpstr>Software: Janelas</vt:lpstr>
      <vt:lpstr>Software: Janelas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DA PROGRAMAÇÃO NÃO LINEAR PARA O DIMENSIONAMENTO DE BIODIGESTORES INDIANOS</dc:title>
  <dc:creator>Wellington Carlos Massola</dc:creator>
  <cp:lastModifiedBy>Wellington Carlos Massola</cp:lastModifiedBy>
  <cp:revision>25</cp:revision>
  <dcterms:created xsi:type="dcterms:W3CDTF">2016-01-14T12:07:39Z</dcterms:created>
  <dcterms:modified xsi:type="dcterms:W3CDTF">2016-01-19T09:08:21Z</dcterms:modified>
</cp:coreProperties>
</file>