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a78614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a78614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a78614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a78614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a78614e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a78614e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a78614e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a78614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ba78614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ba78614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ba78614e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ba78614e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a78614e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a78614e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ba78614e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ba78614e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ba78614e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ba78614e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a78614e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a78614e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a78614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a78614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ba78614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ba78614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ba78614e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ba78614e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ba78614e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ba78614e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ba78614e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ba78614e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7daa510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7daa510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ba78614e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ba78614e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7daa5100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7daa5100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7daa5100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7daa5100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daa5100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daa5100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daa5100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7daa5100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daa5100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daa5100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ba78614e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ba78614e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7daa5100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7daa5100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7daa5100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7daa5100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a78614e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a78614e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ba78614e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ba78614e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daa5100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daa5100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ba78614e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ba78614e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daa5100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daa5100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ba78614e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ba78614e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a78614e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a78614e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daa5100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daa5100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ba78614e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ba78614e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ba78614e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ba78614e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7daa5100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7daa5100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daa5100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daa5100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ba78614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ba78614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ba78614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ba78614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a78614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a78614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a78614e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a78614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olhardigital.com.br/fique_seguro/noticia/brasil-o-terceiro-maior-pais-em-fraudes-bancarias/22475?pg=1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ssystem08.upis.br/repositorio/media/revistas/revista_informatica/Cavalcante_teoria_numeros_criptografia_2005_UPIS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tecnologia.culturamix.com/internet/fraudes-bancarias-pela-internet" TargetMode="External"/><Relationship Id="rId4" Type="http://schemas.openxmlformats.org/officeDocument/2006/relationships/hyperlink" Target="https://www.tecmundo.com.br/internet/5483-o-que-e-um-endereco-mac-e-como-fazer-para-descobri-lo-no-seu-computador-ou-smartphone.ht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fraudes.org/showpage1.asp?pg=2" TargetMode="External"/><Relationship Id="rId4" Type="http://schemas.openxmlformats.org/officeDocument/2006/relationships/hyperlink" Target="http://www.projetoderedes.com.br/artigos/artigo_cifras_em_bloco_cifras_de_fluxo.php" TargetMode="External"/><Relationship Id="rId5" Type="http://schemas.openxmlformats.org/officeDocument/2006/relationships/hyperlink" Target="http://g1.globo.com/tecnologia/noticia/2011/02/conheca-nova-tecnica-usada-para-fraudes-bancarias-pela-internet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target0.be/madchat/reseau/wireless/wlan-mac-spoof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Simulação de uma Camada de Segurança para Instituições Bancárias Utilizando Endereço MAC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Conclusão de Curso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Luiz Guilherme Silva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131024451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Pharming 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Similar ao Phishing Scam, com diferença em como a fraude é iniciada;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Redireciona vítimas para páginas falsas utilizando DNS(Serviço de resolução de nomes);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Maior risco do Internet Banking.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Internet Banking 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Ambiente bancário online;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Possibilita operações físicas a distância através da internet;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Requer muitas medidas de segurança;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Métodos de Segurança 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Métodos de segurança com focos específicos;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Os métodos podem ser: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Não-técnicos: não há uso de ferramentas de segurança;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Técnicos: utiliza ferramentas de segurança para proteger os usuário, possui 2 focos;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Segurança local: protege dados contra captura quando há invasão do sistema do usuário;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Segurança remota: protege dados contra captura quando não há invasão do sistema do usuário.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Transport Layer Security (TLS) 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Método de segurança remoto;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Protocolo criptográfico que garante comunicação na internet com diferentes serviços;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Através da criptografia, troca de credenciais e checagem de dados g</a:t>
            </a:r>
            <a:r>
              <a:rPr lang="pt-BR" sz="1800"/>
              <a:t>arante que  dados trocados entre 2 aplicações sejam autênticos, privados e íntegros;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Encerramento de Sessão 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Retém informações nos servidores sobre cada usuário no momento da autenticação;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Mantém sessões de acordo com regras do serviço, se não forem cumpridas, a sessão se encerra e usuário será obrigado a se autenticar novamente.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Chave Temporal 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Baseia-se no one-time pad, um algoritmo criptográfico;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Cria chaves válidas por um determinado tempo que não podem se repetir por um longo tempo para não comprometer a segurança.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Podem existir 2 tipos de utilização das chaves temporais: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Eletrônica (Tokens);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Cartões;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Teclado Virtual 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Mais utilizado para proteger contra softwares maliciosos instalados no sistema da vítima;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Baseia-se no CAPTCHA;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Verifica identidade de quem está tentando acessar;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Deve apresentar representações indiretas que possam confundir fraudadores.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Identificação do Computador 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165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Utiliza um software que coleta dados do equipamento sendo utilizado;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Fornece segurança através da autenticação do equipamento;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Pode ter problema com sistemas operacionais que necessitam de um método específico para coletar tais dados, o que pode criar vulnerabilidade.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Endereço MAC 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Endereço de acesso das placas de redes;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Sequência única de 12 </a:t>
            </a:r>
            <a:r>
              <a:rPr lang="pt-BR" sz="1800"/>
              <a:t>caracteres</a:t>
            </a:r>
            <a:r>
              <a:rPr lang="pt-BR" sz="1800"/>
              <a:t> hexadecimais;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Identifica equipamentos que possuem acesso a rede;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Permite o controle de acesso a rede.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Banco de Dados 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Coleções de dados inter-relacionados através de registros;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Utiliza Sistemas Gerenciadores de Bancos de Dados (SGBD) para armazenar e recuperar informações num banco de dados;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Deve-se definir estruturas de armazenamento e mecanismos para manipular informações;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Utiliza linguagens específicas para realizar operações, SQL é a mais conhecida;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Armazena dados em tabelas, sendo necessário criação de colunas com dados únicos para não haver duplicação de dados.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Aumento da utilização de serviços baseados na internet;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Surgimento das fraudes tecnológicas;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Definição de fraude segundo Lau, Marcelo (2006, p.5): “</a:t>
            </a:r>
            <a:r>
              <a:rPr i="1" lang="pt-BR" sz="1800">
                <a:solidFill>
                  <a:srgbClr val="000000"/>
                </a:solidFill>
              </a:rPr>
              <a:t>Fraude está relacionada à distorção intencional da verdade ou de um fato, que busca em geral a obtenção de lucro ilícito.</a:t>
            </a:r>
            <a:r>
              <a:rPr lang="pt-BR" sz="1800">
                <a:solidFill>
                  <a:srgbClr val="000000"/>
                </a:solidFill>
              </a:rPr>
              <a:t>”;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rgbClr val="000000"/>
                </a:solidFill>
              </a:rPr>
              <a:t>Necessidade de medidas de segurança;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rgbClr val="000000"/>
                </a:solidFill>
              </a:rPr>
              <a:t>Formas variadas de obtenção ilícita de dados;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sz="1800">
                <a:solidFill>
                  <a:srgbClr val="000000"/>
                </a:solidFill>
              </a:rPr>
              <a:t>Utilização de métodos de segurança contra fraudes.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Criptografia 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1720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Ciência que estuda formas de escrever mensagens em código;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Utiliza chaves para criptografar a descriptografar uma mensagem e seu tamanho determina a dificuldade em quebrá-la;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Existem 2 tipos de chaves: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Pública: conhecida por todos;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Privada: conhecida por apenas quem possui;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 chave utilizada é definida pelo tipo de criptografia: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Simétrica;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Assimétrica;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pt-BR" sz="1700"/>
              <a:t>Criptografia precisa garantir confidencialidade, integridade, autenticação e não-recusa.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Criptografia Simétrica 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27650" y="1940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Criptografa e descriptografa a mensagem utilizando uma única chave privada;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Mais utilizada em transmissões de dados que não necessitem de alta segurança;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É rápida e apenas os envolvidos podem conhecer a chave;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tamanho dos dados transmitidos é limitado pela chave;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Alguns métodos são: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Cifras de Substituição: Consiste na substituição das letras por outras;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Cifras de Transposição: Consiste na troca da ordem das letras da mensagem através do uso de uma chave como “guia”;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Cifra Matriz: Consiste nos métodos acima, com uma ênfase maior na segurança, utilizando multiplicação de matrizes.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Criptografia Assimétrica 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Consiste na utilização de uma chave pública para criptografar e uma chave privada para descriptografar;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Mais utilizada em assinaturas digitais e autenticações;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Cria-se uma chave privada que será base para a criação da chave pública;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Um exemplo dessa criptografia é a RSA.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Criptografia RSA 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 baseia na dificuldade dos computadores em fatorar números extensos;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chave pública consiste num par (e, n) e a chave privada num par (d, 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Inicia-se com a escolha de dois números primos extensos, a partir deles são realizadas equações para definir as chaves e realizar a criptação e descriptação.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Crivo de Eratóstenes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729450" y="1745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Método para encontrar números primos até determinado valor;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Realiza a raiz quadrada do valor limite, caso necessário será arredondado para baixo;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Utiliza um vetor booleano de 2 até o valor desejado em que todos os valores são setados como True;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Pega o primeiro valor primo do vetor, que é o 2, e realiza multiplicações dele;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Os valores resultantes serão setados como false;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Pega o próximo valor True do vetor e realiza o procedimento novamente;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Essa verificação ocorrerá até chegar no valor da raiz quadrada obtida anteriormente.</a:t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r>
              <a:rPr lang="pt-BR"/>
              <a:t> 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Foi desenvolvido um ambiente de simulação para o internet banking para a realização de testes da camada de segurança desenvolvida baseada em endereço MAC para verificar e validar a autenticidade do acesso.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625" y="1853850"/>
            <a:ext cx="7462750" cy="29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852100"/>
            <a:ext cx="48387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2218825"/>
            <a:ext cx="71151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638" y="2702500"/>
            <a:ext cx="215673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Utilização de engenharia social;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Obtenção de dados sensíveis;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Camada de segurança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Baseada no endereço MAC, dos equipamentos utilizados no acesso, que é verificado e validado ao tentar acessar a conta;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Caso não seja autorizado ocorre o bloqueio da conta, caso contrário, o acesso é permitido;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 a conta bloqueada, o usuário pode desbloqueá-la sozinho através de uma senha especial fornecida a ele;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25550"/>
            <a:ext cx="7688700" cy="50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Camada de segurança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729450" y="2013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Sequência de Testes: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1º - Entrar na conta;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2º - Tentar entrar na conta com senha errada;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3º - Tentar entrar numa conta bloqueada sem senha especial;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4º - Tentar entrar numa conta bloqueada com senha especial;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5º - Tentar entrar numa conta sem ter o endereço MAC validado e sem senha especial;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6º - Tentar entrar numa conta sem ter o endereço MAC validado e com senha especial;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7º - Demonstrar o bloqueio da conta;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Linguagem de Programação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727650" y="2194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Foi utilizado Python por conta da praticidade e segurança;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Possui código livre, que permite alterações para melhor adequar o desenvolvimento do trabalho;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É multiplataforma, o que permite a utilização do trabalho em diferente plataformas;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Banco de Dados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Foi utilizado o Sqlite3 por ser nativo do Python, é rápido e possui boa integração com a linguagem;;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banco de dados armazena informações de login e dados utilizados na criptografia;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Tem um formato básico, apenas para auxiliar a simulação.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Banco de Dados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50" y="3004638"/>
            <a:ext cx="19431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272100"/>
            <a:ext cx="7688700" cy="41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- Criptografia </a:t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Foi utilizado a criptografia RSA, por conta da dificuldade que apresenta na </a:t>
            </a:r>
            <a:r>
              <a:rPr lang="pt-BR" sz="1800"/>
              <a:t>tentativa</a:t>
            </a:r>
            <a:r>
              <a:rPr lang="pt-BR" sz="1800"/>
              <a:t> de quebrá-la;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Funcionamento: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1º - Cria chaves, retornando 3 valores E, D e N, que compõe as chaves;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2º - Passa os valores que compõe a chave pública (E, N) para a função que realiza a criptografia;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3º - </a:t>
            </a:r>
            <a:r>
              <a:rPr lang="pt-BR" sz="1800"/>
              <a:t>Passa os valores que compõe a chave privada (D, N) para a função que realiza a descriptografia.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Através da endereço MAC foi possível desenvolver uma abordagem diferenciada da camada de segurança do internet banking;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Objetivos propostos atingidos;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Expostos problemas de segurança que devem ser resolvidos em trabalhos futuros, além da possibilidade da utilização da camada de segurança em outras atividades. 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 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ARAGÃO, 	David Farias de. </a:t>
            </a:r>
            <a:r>
              <a:rPr b="1" lang="pt-BR">
                <a:solidFill>
                  <a:srgbClr val="000000"/>
                </a:solidFill>
              </a:rPr>
              <a:t>CRIMES CIBERNÉTICOS NA PÓS-MODERNIDADE: Direitos fundamentais e a efetividade da investigação criminal de fraudes bancárias eletrônicas no Brasil</a:t>
            </a:r>
            <a:r>
              <a:rPr lang="pt-BR">
                <a:solidFill>
                  <a:srgbClr val="000000"/>
                </a:solidFill>
              </a:rPr>
              <a:t>. Dissertação apresentada á Universidade Federal do Maranhão - UFMA, 2015.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ARBULU, Rafael. </a:t>
            </a:r>
            <a:r>
              <a:rPr b="1" lang="pt-BR">
                <a:solidFill>
                  <a:srgbClr val="000000"/>
                </a:solidFill>
              </a:rPr>
              <a:t>Fraudes bancárias</a:t>
            </a:r>
            <a:r>
              <a:rPr lang="pt-BR">
                <a:solidFill>
                  <a:srgbClr val="000000"/>
                </a:solidFill>
              </a:rPr>
              <a:t>:</a:t>
            </a:r>
            <a:r>
              <a:rPr b="1"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a culpa é sua ou do banco?. </a:t>
            </a:r>
            <a:r>
              <a:rPr b="1" lang="pt-BR">
                <a:solidFill>
                  <a:srgbClr val="000000"/>
                </a:solidFill>
              </a:rPr>
              <a:t>Olhar Digital</a:t>
            </a:r>
            <a:r>
              <a:rPr lang="pt-BR">
                <a:solidFill>
                  <a:srgbClr val="000000"/>
                </a:solidFill>
              </a:rPr>
              <a:t>.</a:t>
            </a:r>
            <a:r>
              <a:rPr b="1"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Disponível em: </a:t>
            </a:r>
            <a:r>
              <a:rPr b="1" lang="pt-BR">
                <a:solidFill>
                  <a:srgbClr val="000000"/>
                </a:solidFill>
              </a:rPr>
              <a:t>&lt;</a:t>
            </a:r>
            <a:r>
              <a:rPr lang="pt-BR" u="sng">
                <a:solidFill>
                  <a:srgbClr val="1155CC"/>
                </a:solidFill>
                <a:hlinkClick r:id="rId3"/>
              </a:rPr>
              <a:t>https://olhardigital.com.br/fique_seguro/noticia/brasil-o-terceiro-maior-pais-em-fraudes-bancarias/22475?pg=1</a:t>
            </a:r>
            <a:r>
              <a:rPr b="1" lang="pt-BR">
                <a:solidFill>
                  <a:srgbClr val="000000"/>
                </a:solidFill>
              </a:rPr>
              <a:t>&gt;</a:t>
            </a:r>
            <a:r>
              <a:rPr lang="pt-BR">
                <a:solidFill>
                  <a:srgbClr val="000000"/>
                </a:solidFill>
              </a:rPr>
              <a:t>. Acesso em 14 de Fevereiro de 2018.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BASTOS, Paulo Sérgio Siqueira, PEREIRA, Roberto Miguel. </a:t>
            </a:r>
            <a:r>
              <a:rPr b="1" lang="pt-BR">
                <a:solidFill>
                  <a:srgbClr val="000000"/>
                </a:solidFill>
              </a:rPr>
              <a:t>Fraudes Eletrônicas: O que há de novo?</a:t>
            </a:r>
            <a:r>
              <a:rPr lang="pt-BR">
                <a:solidFill>
                  <a:srgbClr val="000000"/>
                </a:solidFill>
              </a:rPr>
              <a:t>. Publicado na Revista de Contabilidade do Mestrado em Ciências Contábeis da UFRJ. 2007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BOLTON, R. J.; HAND, D. J., </a:t>
            </a:r>
            <a:r>
              <a:rPr b="1" lang="pt-BR">
                <a:solidFill>
                  <a:srgbClr val="000000"/>
                </a:solidFill>
              </a:rPr>
              <a:t>Unsupervised profiling methods for fraud detection</a:t>
            </a:r>
            <a:r>
              <a:rPr lang="pt-BR">
                <a:solidFill>
                  <a:srgbClr val="000000"/>
                </a:solidFill>
              </a:rPr>
              <a:t>. Conference on Credit Scoring and Credit Control 7, Edinburgh, UK, 5-7 Setembro, 2001.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BRUEL, Bruno Closs. </a:t>
            </a:r>
            <a:r>
              <a:rPr b="1" lang="pt-BR">
                <a:solidFill>
                  <a:srgbClr val="000000"/>
                </a:solidFill>
              </a:rPr>
              <a:t>PRINCIPAIS MOTIVOS PARA A NÃO UTILIZAÇÃO DO SERVIÇO DE INTERNET BANKING POR POTENCIAIS USUÁRIOS NA CIDADE DE PORTO ALEGRE.</a:t>
            </a:r>
            <a:r>
              <a:rPr lang="pt-BR">
                <a:solidFill>
                  <a:srgbClr val="000000"/>
                </a:solidFill>
              </a:rPr>
              <a:t> Dissertação apresentada á Universidade Federal do Rio Grande do Sul, 2009.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BURNETT. Steven. </a:t>
            </a:r>
            <a:r>
              <a:rPr b="1" lang="pt-BR">
                <a:solidFill>
                  <a:srgbClr val="000000"/>
                </a:solidFill>
              </a:rPr>
              <a:t>Criptografia e Segurança: o guia oficial RSA</a:t>
            </a:r>
            <a:r>
              <a:rPr lang="pt-BR">
                <a:solidFill>
                  <a:srgbClr val="000000"/>
                </a:solidFill>
              </a:rPr>
              <a:t>. 3 ed. Rio de Janeiro; Campus 2002.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CAVALCANTE, André L.B. </a:t>
            </a:r>
            <a:r>
              <a:rPr b="1" lang="pt-BR">
                <a:solidFill>
                  <a:srgbClr val="000000"/>
                </a:solidFill>
              </a:rPr>
              <a:t>Matemática II</a:t>
            </a:r>
            <a:r>
              <a:rPr lang="pt-BR">
                <a:solidFill>
                  <a:srgbClr val="000000"/>
                </a:solidFill>
              </a:rPr>
              <a:t>. Notas de Aula. Brasília. Editora UPIS 2004.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CAVALCANTE, André L.B.</a:t>
            </a:r>
            <a:r>
              <a:rPr b="1" lang="pt-BR">
                <a:solidFill>
                  <a:srgbClr val="000000"/>
                </a:solidFill>
              </a:rPr>
              <a:t>Teoria dos Números e Criptografia</a:t>
            </a:r>
            <a:r>
              <a:rPr lang="pt-BR">
                <a:solidFill>
                  <a:srgbClr val="000000"/>
                </a:solidFill>
              </a:rPr>
              <a:t>. Disponivel em &lt; </a:t>
            </a:r>
            <a:r>
              <a:rPr lang="pt-BR" u="sng">
                <a:solidFill>
                  <a:srgbClr val="1155CC"/>
                </a:solidFill>
                <a:hlinkClick r:id="rId3"/>
              </a:rPr>
              <a:t>http://ssystem08.upis.br/repositorio/media/revistas/revista_informatica/Cavalcante_teoria_numeros_criptografia_2005_UPIS.pdf</a:t>
            </a:r>
            <a:r>
              <a:rPr lang="pt-BR">
                <a:solidFill>
                  <a:srgbClr val="000000"/>
                </a:solidFill>
              </a:rPr>
              <a:t> &gt; . Acesso em 17 de Maio de 2018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CORREIA, Márcio A.S., SANTOS, André L.M. dos, PONTE Pablo R. Ximenes, JUNIOR, Joaquim Celestino, CORREIA, Sérgio Luis O.B. Segurança em Internet Banking. Apresentado no VIII Simposio Brasileiro em Segurança da Informação e de Sistemas Computacionais. 2008.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Implementar uma camada de segurança que utiliza o endereço MAC, para validar e autenticar o usuário em uma simulação do internet banking, para impedir o acesso não autorizado.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FIARRESGA, Victor Manuel Calhabrês. Criptografia e Matemática. Dissertação apresentada a Universidade de Lisboa, 2010.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FRAUDES bancárias pela internet. </a:t>
            </a:r>
            <a:r>
              <a:rPr b="1" lang="pt-BR">
                <a:solidFill>
                  <a:srgbClr val="000000"/>
                </a:solidFill>
              </a:rPr>
              <a:t>Culturamix</a:t>
            </a:r>
            <a:r>
              <a:rPr lang="pt-BR">
                <a:solidFill>
                  <a:srgbClr val="000000"/>
                </a:solidFill>
              </a:rPr>
              <a:t>. Disponível em: &lt;</a:t>
            </a:r>
            <a:r>
              <a:rPr lang="pt-BR" u="sng">
                <a:solidFill>
                  <a:srgbClr val="1155CC"/>
                </a:solidFill>
                <a:hlinkClick r:id="rId3"/>
              </a:rPr>
              <a:t>http://tecnologia.culturamix.com/internet/fraudes-bancarias-pela-internet</a:t>
            </a:r>
            <a:r>
              <a:rPr lang="pt-BR">
                <a:solidFill>
                  <a:srgbClr val="000000"/>
                </a:solidFill>
              </a:rPr>
              <a:t>&gt;. Acesso em 25 de Fevereiro de 2018.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FRIGO, Anne Dinaura. </a:t>
            </a:r>
            <a:r>
              <a:rPr b="1" lang="pt-BR">
                <a:solidFill>
                  <a:srgbClr val="000000"/>
                </a:solidFill>
              </a:rPr>
              <a:t>Instituições bancárias: as fraudes via internet banking, com cartões e suas medidas preventivas</a:t>
            </a:r>
            <a:r>
              <a:rPr lang="pt-BR">
                <a:solidFill>
                  <a:srgbClr val="000000"/>
                </a:solidFill>
              </a:rPr>
              <a:t>.  Dissertação apresentada à Universidade Federal do Paraná, 2013.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GUISS, Alexandre. O que é um endereço MAC e como fazer para descobri-lo no seu computador ou smartphone. Disponivel em: &lt;</a:t>
            </a:r>
            <a:r>
              <a:rPr lang="pt-BR" u="sng">
                <a:solidFill>
                  <a:srgbClr val="1155CC"/>
                </a:solidFill>
                <a:hlinkClick r:id="rId4"/>
              </a:rPr>
              <a:t>https://www.tecmundo.com.br/internet/5483-o-que-e-um-endereco-mac-e-como-fazer-para-descobri-lo-no-seu-computador-ou-smartphone.htm</a:t>
            </a:r>
            <a:r>
              <a:rPr lang="pt-BR">
                <a:solidFill>
                  <a:srgbClr val="000000"/>
                </a:solidFill>
              </a:rPr>
              <a:t>&gt; . Acesso em 19 de Maio de 2018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334" name="Google Shape;334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HEFEZ, Abramo. </a:t>
            </a:r>
            <a:r>
              <a:rPr b="1" lang="pt-BR">
                <a:solidFill>
                  <a:srgbClr val="000000"/>
                </a:solidFill>
              </a:rPr>
              <a:t>Iniciação à Aritmética</a:t>
            </a:r>
            <a:r>
              <a:rPr lang="pt-BR">
                <a:solidFill>
                  <a:srgbClr val="000000"/>
                </a:solidFill>
              </a:rPr>
              <a:t>. OBMEP. Niterói, 2009.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INTRODUÇÃO ao mundo das fraudes. </a:t>
            </a:r>
            <a:r>
              <a:rPr b="1" lang="pt-BR">
                <a:solidFill>
                  <a:srgbClr val="000000"/>
                </a:solidFill>
              </a:rPr>
              <a:t>Monitor das Fraudes</a:t>
            </a:r>
            <a:r>
              <a:rPr lang="pt-BR">
                <a:solidFill>
                  <a:srgbClr val="000000"/>
                </a:solidFill>
              </a:rPr>
              <a:t>. Disponível em: 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http://www.fraudes.org/showpage1.asp?pg=2</a:t>
            </a:r>
            <a:r>
              <a:rPr lang="pt-BR">
                <a:solidFill>
                  <a:srgbClr val="000000"/>
                </a:solidFill>
              </a:rPr>
              <a:t>&gt;. Acesso em 17 de Maio de 2018.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LAU, Marcelo. </a:t>
            </a:r>
            <a:r>
              <a:rPr b="1" lang="pt-BR">
                <a:solidFill>
                  <a:srgbClr val="000000"/>
                </a:solidFill>
              </a:rPr>
              <a:t>Análise das fraudes aplicadas sobre o ambiente Internet Banking</a:t>
            </a:r>
            <a:r>
              <a:rPr lang="pt-BR">
                <a:solidFill>
                  <a:srgbClr val="000000"/>
                </a:solidFill>
              </a:rPr>
              <a:t>. Dissertação apresentada à Escola Politécnica de São Paulo, 2006.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PINHEIRO, José Mauricio Santos. </a:t>
            </a:r>
            <a:r>
              <a:rPr b="1" lang="pt-BR">
                <a:solidFill>
                  <a:srgbClr val="000000"/>
                </a:solidFill>
              </a:rPr>
              <a:t>Cifras em Bloco e Cifras de Fluxo</a:t>
            </a:r>
            <a:r>
              <a:rPr lang="pt-BR">
                <a:solidFill>
                  <a:srgbClr val="000000"/>
                </a:solidFill>
              </a:rPr>
              <a:t>. Disponível em:</a:t>
            </a:r>
            <a:r>
              <a:rPr b="1"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&lt;</a:t>
            </a:r>
            <a:r>
              <a:rPr lang="pt-BR" u="sng">
                <a:solidFill>
                  <a:srgbClr val="1155CC"/>
                </a:solidFill>
                <a:hlinkClick r:id="rId4"/>
              </a:rPr>
              <a:t>http://www.projetoderedes.com.br/artigos/artigo_cifras_em_bloco_cifras_de_fluxo.php</a:t>
            </a:r>
            <a:r>
              <a:rPr lang="pt-BR">
                <a:solidFill>
                  <a:srgbClr val="000000"/>
                </a:solidFill>
              </a:rPr>
              <a:t>&gt;. Acesso em 17 de Março de 2018.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</a:rPr>
              <a:t>ROHR, Altieres. </a:t>
            </a:r>
            <a:r>
              <a:rPr b="1" lang="pt-BR">
                <a:solidFill>
                  <a:srgbClr val="000000"/>
                </a:solidFill>
              </a:rPr>
              <a:t>Conheça a nova técnica usada para fraudes bancárias pela internet. Globo</a:t>
            </a:r>
            <a:r>
              <a:rPr lang="pt-BR">
                <a:solidFill>
                  <a:srgbClr val="000000"/>
                </a:solidFill>
              </a:rPr>
              <a:t>. Disponível em: &lt;</a:t>
            </a:r>
            <a:r>
              <a:rPr lang="pt-BR" u="sng">
                <a:solidFill>
                  <a:srgbClr val="1155CC"/>
                </a:solidFill>
                <a:hlinkClick r:id="rId5"/>
              </a:rPr>
              <a:t>http://g1.globo.com/tecnologia/noticia/2011/02/conheca-nova-tecnica-usada-para-fraudes-bancarias-pela-internet.html</a:t>
            </a:r>
            <a:r>
              <a:rPr lang="pt-BR">
                <a:solidFill>
                  <a:srgbClr val="000000"/>
                </a:solidFill>
              </a:rPr>
              <a:t>&gt;. Acesso em 25 de Fevereiro de 2018.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SILBERSCHATZ, Abraham, KORTH, Henry F., SUDARSHAN, S.. Sistema de Banco de Dados. 6 ed. Rio de Janeiro, Campus, 2012.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WRIGHT, Joshua. </a:t>
            </a:r>
            <a:r>
              <a:rPr b="1" lang="pt-BR">
                <a:solidFill>
                  <a:srgbClr val="000000"/>
                </a:solidFill>
              </a:rPr>
              <a:t>Detecting Wireless LAN MAC Address Spoofing</a:t>
            </a:r>
            <a:r>
              <a:rPr lang="pt-BR">
                <a:solidFill>
                  <a:srgbClr val="000000"/>
                </a:solidFill>
              </a:rPr>
              <a:t>. 2003. Disponível em:.&lt;</a:t>
            </a:r>
            <a:r>
              <a:rPr lang="pt-BR" u="sng">
                <a:solidFill>
                  <a:srgbClr val="1155CC"/>
                </a:solidFill>
                <a:hlinkClick r:id="rId3"/>
              </a:rPr>
              <a:t>http://target0.be/madchat/reseau/wireless/wlan-mac-spoof.pdf</a:t>
            </a:r>
            <a:r>
              <a:rPr lang="pt-BR">
                <a:solidFill>
                  <a:srgbClr val="000000"/>
                </a:solidFill>
              </a:rPr>
              <a:t>&gt;. Acesso em 15 de Maio de 2018.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Evitar a ocorrência de fraudes;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Identificar equipamentos utilizados;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Tornar viável ações contra os fraudadores.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Fraudes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Distorção intencional da verdade;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Grande problema para instituições financeiras;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Evolução das fraudes e das medidas de segurança.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-Tipos de Fraudes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Spam: mensagem eletrônica não solicitada;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3 tipos principais utilizadas no meio da internet: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Scam;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Phishing Scam;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Pharming.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Scam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Natureza fraudulenta;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Intuito de adquirir vantagem sobre as vítimas;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Pode ser caracterizado de 2 formas: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Spoofing: fraudador se passa por empresa ou pessoa;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Phishing: fraudador tenta obter dados pessoais.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Bibliográfica - Phishing Scam 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Tipo de Scam;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Possui link de páginas fraudulentas em seu conteúdo;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Seu objetivo é obter informações pessoais sensíveis.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