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76" r:id="rId6"/>
    <p:sldId id="275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9" r:id="rId19"/>
    <p:sldId id="272" r:id="rId20"/>
    <p:sldId id="270" r:id="rId21"/>
    <p:sldId id="273" r:id="rId22"/>
    <p:sldId id="274" r:id="rId23"/>
    <p:sldId id="271" r:id="rId24"/>
    <p:sldId id="268" r:id="rId2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FF527C-3DB9-43A3-885C-CA3862AEC7AF}">
          <p14:sldIdLst>
            <p14:sldId id="257"/>
            <p14:sldId id="276"/>
            <p14:sldId id="275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Untitled Section" id="{3A53CC5D-84EB-4948-B23B-A140C1D9A52C}">
          <p14:sldIdLst>
            <p14:sldId id="269"/>
            <p14:sldId id="272"/>
            <p14:sldId id="270"/>
            <p14:sldId id="273"/>
            <p14:sldId id="274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0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medium.com/data-hackers/uma-introdu%C3%A7%C3%A3o-simples-ao-pandas-1e15eea37fa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://www.nump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/>
              <a:t>DETECÇÃO DE IMAGENS EDITADAS POR SEAM CARVING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2364-DBE8-4432-83C6-DFEA1E30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69E8-408A-4D1D-BE02-7E6E9351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base de dados</a:t>
            </a:r>
          </a:p>
          <a:p>
            <a:pPr lvl="1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Python </a:t>
            </a:r>
          </a:p>
          <a:p>
            <a:pPr lvl="2"/>
            <a:r>
              <a:rPr lang="en-US" dirty="0" err="1"/>
              <a:t>Aplicação</a:t>
            </a:r>
            <a:r>
              <a:rPr lang="en-US" dirty="0"/>
              <a:t> com </a:t>
            </a:r>
            <a:r>
              <a:rPr lang="en-US" dirty="0" err="1"/>
              <a:t>execução</a:t>
            </a:r>
            <a:r>
              <a:rPr lang="en-US" dirty="0"/>
              <a:t> por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pt-BR" dirty="0"/>
              <a:t>parâmetros</a:t>
            </a:r>
          </a:p>
          <a:p>
            <a:pPr lvl="1"/>
            <a:r>
              <a:rPr lang="en-US" dirty="0"/>
              <a:t>Conjunto de </a:t>
            </a:r>
            <a:r>
              <a:rPr lang="en-US" dirty="0" err="1"/>
              <a:t>treino</a:t>
            </a:r>
            <a:r>
              <a:rPr lang="en-US" dirty="0"/>
              <a:t> de 80% e </a:t>
            </a:r>
            <a:r>
              <a:rPr lang="en-US" dirty="0" err="1"/>
              <a:t>validação</a:t>
            </a:r>
            <a:r>
              <a:rPr lang="en-US" dirty="0"/>
              <a:t> de 20%</a:t>
            </a:r>
            <a:endParaRPr lang="pt-BR" dirty="0"/>
          </a:p>
          <a:p>
            <a:r>
              <a:rPr lang="en-US" dirty="0" err="1"/>
              <a:t>Obtenção</a:t>
            </a:r>
            <a:r>
              <a:rPr lang="en-US" dirty="0"/>
              <a:t> da taxa de </a:t>
            </a:r>
            <a:r>
              <a:rPr lang="en-US" dirty="0" err="1"/>
              <a:t>verdadeiro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en-US" dirty="0"/>
          </a:p>
          <a:p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obtidos</a:t>
            </a:r>
            <a:r>
              <a:rPr lang="en-US" dirty="0"/>
              <a:t> e </a:t>
            </a:r>
            <a:r>
              <a:rPr lang="en-US" dirty="0" err="1"/>
              <a:t>classificação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eficiência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786A-83E1-4C6B-86A9-D0F3BE57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9B02-13B6-4ADE-9484-650295BE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8679F9-C0F9-47D9-BC47-FECD2BBAE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11991"/>
              </p:ext>
            </p:extLst>
          </p:nvPr>
        </p:nvGraphicFramePr>
        <p:xfrm>
          <a:off x="2386000" y="2148840"/>
          <a:ext cx="74168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80653210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3889856301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34011201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1993351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Acurácia 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Falsos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positivos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Falsos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negativos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6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Yin et 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7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Cieslak</a:t>
                      </a:r>
                      <a:r>
                        <a:rPr lang="pt-BR" dirty="0"/>
                        <a:t>, Costa e Papa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79.46%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11.51%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9.03%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Ye</a:t>
                      </a:r>
                      <a:r>
                        <a:rPr lang="pt-BR" dirty="0"/>
                        <a:t> e </a:t>
                      </a:r>
                      <a:r>
                        <a:rPr lang="pt-BR" dirty="0" err="1"/>
                        <a:t>Shi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4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9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B2CA-DE4B-45DA-AB14-8D6F1ED8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B8359-D6F0-47AB-B194-27A8D40D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437" y="2899569"/>
            <a:ext cx="55435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EBF4-6B7E-45CE-8036-8C6C97B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BFF7-7E88-406C-A7E1-AA7F12A3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AVIDAN, S.; SHAMIR, A. </a:t>
            </a:r>
            <a:r>
              <a:rPr lang="pt-BR" dirty="0" err="1"/>
              <a:t>Seam</a:t>
            </a:r>
            <a:r>
              <a:rPr lang="pt-BR" dirty="0"/>
              <a:t> </a:t>
            </a:r>
            <a:r>
              <a:rPr lang="pt-BR" dirty="0" err="1"/>
              <a:t>carving</a:t>
            </a:r>
            <a:r>
              <a:rPr lang="pt-BR" dirty="0"/>
              <a:t> for </a:t>
            </a:r>
            <a:r>
              <a:rPr lang="pt-BR" dirty="0" err="1"/>
              <a:t>content-aware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resizing</a:t>
            </a:r>
            <a:r>
              <a:rPr lang="pt-BR" dirty="0"/>
              <a:t>. ACM Trans. </a:t>
            </a:r>
            <a:r>
              <a:rPr lang="pt-BR" dirty="0" err="1"/>
              <a:t>Graph</a:t>
            </a:r>
            <a:r>
              <a:rPr lang="pt-BR" dirty="0"/>
              <a:t>., ACM, New York, NY, USA, v. 26, n. 3, jul. 2007. ISSN 0730-0301. Disponível em: &lt;http://doi.acm.org/10.1145/1276377.1276390&gt;. </a:t>
            </a:r>
          </a:p>
          <a:p>
            <a:r>
              <a:rPr lang="pt-BR" dirty="0"/>
              <a:t>CIESLAK, L. F. da S.; COSTA, K.; PAPA, J. </a:t>
            </a:r>
            <a:r>
              <a:rPr lang="pt-BR" dirty="0" err="1"/>
              <a:t>Seam</a:t>
            </a:r>
            <a:r>
              <a:rPr lang="pt-BR" dirty="0"/>
              <a:t> </a:t>
            </a:r>
            <a:r>
              <a:rPr lang="pt-BR" dirty="0" err="1"/>
              <a:t>carving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convolutional</a:t>
            </a:r>
            <a:r>
              <a:rPr lang="pt-BR" dirty="0"/>
              <a:t> neural networks. 03 2018.</a:t>
            </a:r>
          </a:p>
          <a:p>
            <a:r>
              <a:rPr lang="pt-BR" dirty="0"/>
              <a:t>FACON, J. Técnicas de processamento digital de imagens aplicadas à área da saúde. XIII Escola Regional de Informática da SBC-Paraná, 2006.</a:t>
            </a:r>
          </a:p>
          <a:p>
            <a:r>
              <a:rPr lang="pt-BR" dirty="0"/>
              <a:t>FUKUSHIMA, K.; MIYAKE, S. </a:t>
            </a:r>
            <a:r>
              <a:rPr lang="pt-BR" dirty="0" err="1"/>
              <a:t>Neocognitron</a:t>
            </a:r>
            <a:r>
              <a:rPr lang="pt-BR" dirty="0"/>
              <a:t>: A new </a:t>
            </a:r>
            <a:r>
              <a:rPr lang="pt-BR" dirty="0" err="1"/>
              <a:t>algorithm</a:t>
            </a:r>
            <a:r>
              <a:rPr lang="pt-BR" dirty="0"/>
              <a:t> for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recognition</a:t>
            </a:r>
            <a:r>
              <a:rPr lang="pt-BR" dirty="0"/>
              <a:t> </a:t>
            </a:r>
            <a:r>
              <a:rPr lang="pt-BR" dirty="0" err="1"/>
              <a:t>tolerant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deformations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shifts in position.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Recognition</a:t>
            </a:r>
            <a:r>
              <a:rPr lang="pt-BR" dirty="0"/>
              <a:t>, v. 15, n. 6, p. 455– 469, 1982. ISSN 0031-3203. Disponível em: &lt;http://www.sciencedirect.com/</a:t>
            </a:r>
            <a:r>
              <a:rPr lang="pt-BR" dirty="0" err="1"/>
              <a:t>science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/0031320382900243&gt;.</a:t>
            </a:r>
          </a:p>
          <a:p>
            <a:r>
              <a:rPr lang="pt-BR" dirty="0"/>
              <a:t>RYU, S.-J.; LEE, H.-Y.; LEE, H.-K. </a:t>
            </a:r>
            <a:r>
              <a:rPr lang="pt-BR" dirty="0" err="1"/>
              <a:t>Detecting</a:t>
            </a:r>
            <a:r>
              <a:rPr lang="pt-BR" dirty="0"/>
              <a:t> trace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seam</a:t>
            </a:r>
            <a:r>
              <a:rPr lang="pt-BR" dirty="0"/>
              <a:t> </a:t>
            </a:r>
            <a:r>
              <a:rPr lang="pt-BR" dirty="0" err="1"/>
              <a:t>carving</a:t>
            </a:r>
            <a:r>
              <a:rPr lang="pt-BR" dirty="0"/>
              <a:t> for </a:t>
            </a:r>
            <a:r>
              <a:rPr lang="pt-BR" dirty="0" err="1"/>
              <a:t>forensic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. IEICE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Systems, E97.D, n. 5, p. 1304–1311, 2014.</a:t>
            </a:r>
          </a:p>
          <a:p>
            <a:r>
              <a:rPr lang="pt-BR" dirty="0"/>
              <a:t>SOBEL, I. </a:t>
            </a:r>
            <a:r>
              <a:rPr lang="pt-BR" dirty="0" err="1"/>
              <a:t>History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so-called"sobel</a:t>
            </a:r>
            <a:r>
              <a:rPr lang="pt-BR" dirty="0"/>
              <a:t> </a:t>
            </a:r>
            <a:r>
              <a:rPr lang="pt-BR" dirty="0" err="1"/>
              <a:t>operator</a:t>
            </a:r>
            <a:r>
              <a:rPr lang="pt-BR" dirty="0"/>
              <a:t>", more </a:t>
            </a:r>
            <a:r>
              <a:rPr lang="pt-BR" dirty="0" err="1"/>
              <a:t>appropriately</a:t>
            </a:r>
            <a:r>
              <a:rPr lang="pt-BR" dirty="0"/>
              <a:t>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sobel-feldman</a:t>
            </a:r>
            <a:r>
              <a:rPr lang="pt-BR" dirty="0"/>
              <a:t> </a:t>
            </a:r>
            <a:r>
              <a:rPr lang="pt-BR" dirty="0" err="1"/>
              <a:t>operator</a:t>
            </a:r>
            <a:r>
              <a:rPr lang="pt-BR" dirty="0"/>
              <a:t>. Sobel, I., Feldman, G.,"A 3x3 </a:t>
            </a:r>
            <a:r>
              <a:rPr lang="pt-BR" dirty="0" err="1"/>
              <a:t>Isotropic</a:t>
            </a:r>
            <a:r>
              <a:rPr lang="pt-BR" dirty="0"/>
              <a:t> 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Operator</a:t>
            </a:r>
            <a:r>
              <a:rPr lang="pt-BR" dirty="0"/>
              <a:t> for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", </a:t>
            </a:r>
            <a:r>
              <a:rPr lang="pt-BR" dirty="0" err="1"/>
              <a:t>presented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Stanford Artificial </a:t>
            </a:r>
            <a:r>
              <a:rPr lang="pt-BR" dirty="0" err="1"/>
              <a:t>Intelligence</a:t>
            </a:r>
            <a:r>
              <a:rPr lang="pt-BR" dirty="0"/>
              <a:t> Project (SAIL) in, v. 2015, 1968.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4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EBF4-6B7E-45CE-8036-8C6C97B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BFF7-7E88-406C-A7E1-AA7F12A3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SONKA, M.; HLAVAC, V.; BOYLE, R.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, </a:t>
            </a:r>
            <a:r>
              <a:rPr lang="pt-BR" dirty="0" err="1"/>
              <a:t>analysis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vision</a:t>
            </a:r>
            <a:r>
              <a:rPr lang="pt-BR" dirty="0"/>
              <a:t>. [</a:t>
            </a:r>
            <a:r>
              <a:rPr lang="pt-BR" dirty="0" err="1"/>
              <a:t>S.l</a:t>
            </a:r>
            <a:r>
              <a:rPr lang="pt-BR" dirty="0"/>
              <a:t>.]: </a:t>
            </a:r>
            <a:r>
              <a:rPr lang="pt-BR" dirty="0" err="1"/>
              <a:t>Cengage</a:t>
            </a:r>
            <a:r>
              <a:rPr lang="pt-BR" dirty="0"/>
              <a:t> Learning, 2014.</a:t>
            </a:r>
          </a:p>
          <a:p>
            <a:r>
              <a:rPr lang="pt-BR" dirty="0"/>
              <a:t>VAIRALKAR, M. K.; NIMBHORKAR, S. Edge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images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sobel</a:t>
            </a:r>
            <a:r>
              <a:rPr lang="pt-BR" dirty="0"/>
              <a:t> </a:t>
            </a:r>
            <a:r>
              <a:rPr lang="pt-BR" dirty="0" err="1"/>
              <a:t>operator</a:t>
            </a:r>
            <a:r>
              <a:rPr lang="pt-BR" dirty="0"/>
              <a:t>.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Emerging</a:t>
            </a:r>
            <a:r>
              <a:rPr lang="pt-BR" dirty="0"/>
              <a:t> Technology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, </a:t>
            </a:r>
            <a:r>
              <a:rPr lang="pt-BR" dirty="0" err="1"/>
              <a:t>Citeseer</a:t>
            </a:r>
            <a:r>
              <a:rPr lang="pt-BR" dirty="0"/>
              <a:t>, v. 2, n. 1, p. 291–293, 2012.</a:t>
            </a:r>
          </a:p>
          <a:p>
            <a:r>
              <a:rPr lang="pt-BR" dirty="0"/>
              <a:t>YE, J.; SHI, Y.-Q.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effective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detect</a:t>
            </a:r>
            <a:r>
              <a:rPr lang="pt-BR" dirty="0"/>
              <a:t> </a:t>
            </a:r>
            <a:r>
              <a:rPr lang="pt-BR" dirty="0" err="1"/>
              <a:t>seam</a:t>
            </a:r>
            <a:r>
              <a:rPr lang="pt-BR" dirty="0"/>
              <a:t> </a:t>
            </a:r>
            <a:r>
              <a:rPr lang="pt-BR" dirty="0" err="1"/>
              <a:t>carving</a:t>
            </a:r>
            <a:r>
              <a:rPr lang="pt-BR" dirty="0"/>
              <a:t>.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Security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, v. 35, p. 13 – 22, 2017. ISSN 2214-2126. Disponível em: &lt;http://www.sciencedirect.com/</a:t>
            </a:r>
            <a:r>
              <a:rPr lang="pt-BR" dirty="0" err="1"/>
              <a:t>science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/S2214212617300881&gt;.</a:t>
            </a:r>
          </a:p>
          <a:p>
            <a:r>
              <a:rPr lang="pt-BR" dirty="0"/>
              <a:t>YIN, T.; YANG, G.; LI, L.; ZHANG, D.; SUN, X. </a:t>
            </a:r>
            <a:r>
              <a:rPr lang="pt-BR" dirty="0" err="1"/>
              <a:t>Detecting</a:t>
            </a:r>
            <a:r>
              <a:rPr lang="pt-BR" dirty="0"/>
              <a:t> </a:t>
            </a:r>
            <a:r>
              <a:rPr lang="pt-BR" dirty="0" err="1"/>
              <a:t>seam</a:t>
            </a:r>
            <a:r>
              <a:rPr lang="pt-BR" dirty="0"/>
              <a:t> </a:t>
            </a:r>
            <a:r>
              <a:rPr lang="pt-BR" dirty="0" err="1"/>
              <a:t>carving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resizing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local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patterns</a:t>
            </a:r>
            <a:r>
              <a:rPr lang="pt-BR" dirty="0"/>
              <a:t>. </a:t>
            </a:r>
            <a:r>
              <a:rPr lang="pt-BR" dirty="0" err="1"/>
              <a:t>Computers</a:t>
            </a:r>
            <a:r>
              <a:rPr lang="pt-BR" dirty="0"/>
              <a:t> Security, v. 55, p. 130 – 141, 2015. ISSN 0167-4048. Disponível em: &lt;http://www.sciencedirect.com/</a:t>
            </a:r>
            <a:r>
              <a:rPr lang="pt-BR" dirty="0" err="1"/>
              <a:t>science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/S0167404815001248&gt;.</a:t>
            </a:r>
          </a:p>
          <a:p>
            <a:r>
              <a:rPr lang="pt-BR" dirty="0"/>
              <a:t>ZHANG, B.; GAO, Y.; ZHAO, S.; LIU, J. Local </a:t>
            </a:r>
            <a:r>
              <a:rPr lang="pt-BR" dirty="0" err="1"/>
              <a:t>derivative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versus local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: Face </a:t>
            </a:r>
            <a:r>
              <a:rPr lang="pt-BR" dirty="0" err="1"/>
              <a:t>recognition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high-</a:t>
            </a:r>
            <a:r>
              <a:rPr lang="pt-BR" dirty="0" err="1"/>
              <a:t>order</a:t>
            </a:r>
            <a:r>
              <a:rPr lang="pt-BR" dirty="0"/>
              <a:t> local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descriptor</a:t>
            </a:r>
            <a:r>
              <a:rPr lang="pt-BR" dirty="0"/>
              <a:t>. IEEE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, v. 19, n. 2, p. 533–544, </a:t>
            </a:r>
            <a:r>
              <a:rPr lang="pt-BR" dirty="0" err="1"/>
              <a:t>Feb</a:t>
            </a:r>
            <a:r>
              <a:rPr lang="pt-BR" dirty="0"/>
              <a:t> 2010. ISSN 1057-7149.</a:t>
            </a:r>
          </a:p>
        </p:txBody>
      </p:sp>
    </p:spTree>
    <p:extLst>
      <p:ext uri="{BB962C8B-B14F-4D97-AF65-F5344CB8AC3E}">
        <p14:creationId xmlns:p14="http://schemas.microsoft.com/office/powerpoint/2010/main" val="7098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707C6-11B5-42AF-95FC-852BFC38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55E2A-8345-4FDC-99E6-8140001E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explícitos</a:t>
            </a:r>
          </a:p>
          <a:p>
            <a:r>
              <a:rPr lang="pt-BR" dirty="0"/>
              <a:t>Aumento de desempenho</a:t>
            </a:r>
          </a:p>
          <a:p>
            <a:r>
              <a:rPr lang="pt-BR" dirty="0"/>
              <a:t>Integração com C/C++ e Fortran</a:t>
            </a:r>
          </a:p>
          <a:p>
            <a:r>
              <a:rPr lang="pt-BR" dirty="0"/>
              <a:t>Álgebra linear, transformadas de Fourier, números aleatórios </a:t>
            </a:r>
          </a:p>
          <a:p>
            <a:r>
              <a:rPr lang="pt-BR" dirty="0"/>
              <a:t>Sobrecarga de operadores</a:t>
            </a:r>
          </a:p>
          <a:p>
            <a:r>
              <a:rPr lang="pt-BR" dirty="0"/>
              <a:t>Fácil uso</a:t>
            </a:r>
          </a:p>
        </p:txBody>
      </p:sp>
    </p:spTree>
    <p:extLst>
      <p:ext uri="{BB962C8B-B14F-4D97-AF65-F5344CB8AC3E}">
        <p14:creationId xmlns:p14="http://schemas.microsoft.com/office/powerpoint/2010/main" val="11568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707C6-11B5-42AF-95FC-852BFC38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r>
              <a:rPr lang="pt-BR" dirty="0"/>
              <a:t> - 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D2B93BF-D87E-4239-942F-B7B06855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7">
            <a:extLst>
              <a:ext uri="{FF2B5EF4-FFF2-40B4-BE49-F238E27FC236}">
                <a16:creationId xmlns:a16="http://schemas.microsoft.com/office/drawing/2014/main" id="{E2CF42BB-CC0E-4437-8630-AB2ABA6D880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4" y="1533177"/>
            <a:ext cx="9134475" cy="20500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FC6495-5D1A-43B8-8214-D9DE5D23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795999"/>
            <a:ext cx="8419480" cy="27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3658-306B-4C63-B827-F151B169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A1B9F-7401-4A24-AFA7-DFCF7635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Suporte a CSV (</a:t>
            </a:r>
            <a:r>
              <a:rPr lang="pt-BR" dirty="0" err="1"/>
              <a:t>DataFrames</a:t>
            </a:r>
            <a:r>
              <a:rPr lang="pt-BR" dirty="0"/>
              <a:t>)</a:t>
            </a:r>
          </a:p>
          <a:p>
            <a:r>
              <a:rPr lang="pt-BR" dirty="0"/>
              <a:t>Alta performance</a:t>
            </a:r>
          </a:p>
          <a:p>
            <a:r>
              <a:rPr lang="pt-BR" dirty="0"/>
              <a:t>Abstração acima de </a:t>
            </a:r>
            <a:r>
              <a:rPr lang="pt-BR" dirty="0" err="1"/>
              <a:t>numpy</a:t>
            </a:r>
            <a:endParaRPr lang="pt-BR" dirty="0"/>
          </a:p>
          <a:p>
            <a:r>
              <a:rPr lang="pt-BR" dirty="0"/>
              <a:t>Analise de dados </a:t>
            </a:r>
          </a:p>
          <a:p>
            <a:r>
              <a:rPr lang="pt-BR" dirty="0"/>
              <a:t>Estruturas de alta performance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29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3658-306B-4C63-B827-F151B169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- Exemplos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196D92-44E9-4096-8642-C6A16D0E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498600"/>
            <a:ext cx="3657600" cy="23717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9D9FB2-169A-41CD-BEE3-89326D8D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3964212"/>
            <a:ext cx="7715250" cy="2667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EB601B-4822-47E2-8C60-A2436AAC1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059" y="3797524"/>
            <a:ext cx="22193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3658-306B-4C63-B827-F151B169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- Exemplos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6E667A-45A0-4A99-93C2-4B6AFA5A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530C4C-3CCF-4A3F-8161-BA25F0A6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01797"/>
            <a:ext cx="7724775" cy="13525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4B0C8B-2CA6-43B0-82E3-C239A43AD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71" y="3194053"/>
            <a:ext cx="2838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8">
            <a:extLst>
              <a:ext uri="{FF2B5EF4-FFF2-40B4-BE49-F238E27FC236}">
                <a16:creationId xmlns:a16="http://schemas.microsoft.com/office/drawing/2014/main" id="{7CAE304D-F3AF-4064-9E3B-D778CAE1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6" y="2780928"/>
            <a:ext cx="48768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46136-627E-480D-B163-4793506C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carving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7BA4-A9DC-43F6-9F9E-ED8EB760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redimensionamento de imagens</a:t>
            </a:r>
          </a:p>
          <a:p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excluir</a:t>
            </a:r>
            <a:r>
              <a:rPr lang="en-US" dirty="0"/>
              <a:t> e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objetos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66370431-C976-4C97-8D10-1E97A0DEC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6" y="2780928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BFAC-2C1D-4CEC-A6B9-BC61F864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PyCharm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8E3AB-0115-4733-A9DA-D86207CB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 para Python</a:t>
            </a:r>
          </a:p>
          <a:p>
            <a:r>
              <a:rPr lang="pt-BR" dirty="0"/>
              <a:t>Desenvolvido pela </a:t>
            </a:r>
            <a:r>
              <a:rPr lang="pt-BR" dirty="0" err="1"/>
              <a:t>JetBrains</a:t>
            </a:r>
            <a:endParaRPr lang="pt-BR" dirty="0"/>
          </a:p>
          <a:p>
            <a:r>
              <a:rPr lang="pt-BR" dirty="0"/>
              <a:t>Licença para estudantes: </a:t>
            </a:r>
            <a:r>
              <a:rPr lang="pt-BR" dirty="0">
                <a:hlinkClick r:id="rId2"/>
              </a:rPr>
              <a:t>https://www.jetbrains.com/student/</a:t>
            </a:r>
            <a:endParaRPr lang="pt-BR" dirty="0"/>
          </a:p>
          <a:p>
            <a:r>
              <a:rPr lang="pt-BR" dirty="0" err="1"/>
              <a:t>Refatoração</a:t>
            </a:r>
            <a:r>
              <a:rPr lang="pt-BR" dirty="0"/>
              <a:t> simplificada</a:t>
            </a:r>
          </a:p>
          <a:p>
            <a:r>
              <a:rPr lang="pt-BR" dirty="0"/>
              <a:t>Depurador muito completo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5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Bibliografia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/>
              <a:t>Aguiar, V. Seus primeiros passos como Data </a:t>
            </a:r>
            <a:r>
              <a:rPr lang="pt-BR" dirty="0" err="1"/>
              <a:t>Scientist</a:t>
            </a:r>
            <a:r>
              <a:rPr lang="pt-BR" dirty="0"/>
              <a:t>: Introdução ao Pandas!. &lt;</a:t>
            </a:r>
            <a:r>
              <a:rPr lang="pt-BR" dirty="0">
                <a:hlinkClick r:id="rId2"/>
              </a:rPr>
              <a:t>https://medium.com/data-hackers/uma-introdu%C3%A7%C3%A3o-simples-ao-pandas-1e15eea37fa1</a:t>
            </a:r>
            <a:r>
              <a:rPr lang="pt-BR" dirty="0"/>
              <a:t>&gt;. </a:t>
            </a:r>
            <a:r>
              <a:rPr lang="pt-BR"/>
              <a:t>Acesso em: 17/09/2018.</a:t>
            </a:r>
          </a:p>
          <a:p>
            <a:r>
              <a:rPr lang="pt-BR" dirty="0" err="1"/>
              <a:t>JetBrains</a:t>
            </a:r>
            <a:r>
              <a:rPr lang="pt-BR" dirty="0"/>
              <a:t>. </a:t>
            </a:r>
            <a:r>
              <a:rPr lang="pt-BR" dirty="0" err="1"/>
              <a:t>PyCharm</a:t>
            </a:r>
            <a:r>
              <a:rPr lang="pt-BR" dirty="0"/>
              <a:t> - Python IDE for Professional </a:t>
            </a:r>
            <a:r>
              <a:rPr lang="pt-BR" dirty="0" err="1"/>
              <a:t>Developers</a:t>
            </a:r>
            <a:r>
              <a:rPr lang="pt-BR" dirty="0"/>
              <a:t>. Disponível em: &lt;</a:t>
            </a:r>
            <a:r>
              <a:rPr lang="pt-BR" dirty="0">
                <a:hlinkClick r:id="rId3"/>
              </a:rPr>
              <a:t>https://www.jetbrains.com/</a:t>
            </a:r>
            <a:r>
              <a:rPr lang="pt-BR" dirty="0" err="1">
                <a:hlinkClick r:id="rId3"/>
              </a:rPr>
              <a:t>pycharm</a:t>
            </a:r>
            <a:r>
              <a:rPr lang="pt-BR" dirty="0">
                <a:hlinkClick r:id="rId3"/>
              </a:rPr>
              <a:t>/</a:t>
            </a:r>
            <a:r>
              <a:rPr lang="pt-BR" dirty="0"/>
              <a:t>&gt;. Acesso em: 17/09/2018.</a:t>
            </a:r>
          </a:p>
          <a:p>
            <a:r>
              <a:rPr lang="pt-BR" dirty="0" err="1"/>
              <a:t>NumPy</a:t>
            </a:r>
            <a:r>
              <a:rPr lang="pt-BR" dirty="0"/>
              <a:t> </a:t>
            </a:r>
            <a:r>
              <a:rPr lang="pt-BR" dirty="0" err="1"/>
              <a:t>developers</a:t>
            </a:r>
            <a:r>
              <a:rPr lang="pt-BR" dirty="0"/>
              <a:t>. </a:t>
            </a:r>
            <a:r>
              <a:rPr lang="pt-BR" dirty="0" err="1"/>
              <a:t>NumPy</a:t>
            </a:r>
            <a:r>
              <a:rPr lang="pt-BR" dirty="0"/>
              <a:t>. Disponível em: &lt;</a:t>
            </a:r>
            <a:r>
              <a:rPr lang="pt-BR" dirty="0">
                <a:hlinkClick r:id="rId4"/>
              </a:rPr>
              <a:t>http://www.numpy.org/</a:t>
            </a:r>
            <a:r>
              <a:rPr lang="pt-BR" dirty="0"/>
              <a:t>&gt;. Acesso em: 17/09/2018.</a:t>
            </a:r>
          </a:p>
          <a:p>
            <a:r>
              <a:rPr lang="pt-BR" dirty="0"/>
              <a:t>Python Data </a:t>
            </a:r>
            <a:r>
              <a:rPr lang="pt-BR" dirty="0" err="1"/>
              <a:t>Analysis</a:t>
            </a:r>
            <a:r>
              <a:rPr lang="pt-BR" dirty="0"/>
              <a:t> Library. Disponível em: &lt;</a:t>
            </a:r>
            <a:r>
              <a:rPr lang="pt-BR" dirty="0">
                <a:hlinkClick r:id="rId5"/>
              </a:rPr>
              <a:t>https://pandas.pydata.org/</a:t>
            </a:r>
            <a:r>
              <a:rPr lang="pt-BR" dirty="0"/>
              <a:t>&gt;. Acesso em: 17/09/2018.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D8B9-1F6B-4230-AB41-FB09855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1248-4558-4C07-8A72-DD8C23BD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Yin et al. (2015)</a:t>
            </a:r>
          </a:p>
          <a:p>
            <a:r>
              <a:rPr lang="pt-BR" dirty="0" err="1"/>
              <a:t>Ye</a:t>
            </a:r>
            <a:r>
              <a:rPr lang="pt-BR" dirty="0"/>
              <a:t> e </a:t>
            </a:r>
            <a:r>
              <a:rPr lang="pt-BR" dirty="0" err="1"/>
              <a:t>Shi</a:t>
            </a:r>
            <a:r>
              <a:rPr lang="pt-BR" dirty="0"/>
              <a:t> (2017)</a:t>
            </a:r>
          </a:p>
          <a:p>
            <a:r>
              <a:rPr lang="pt-BR" dirty="0" err="1"/>
              <a:t>Cieslak</a:t>
            </a:r>
            <a:r>
              <a:rPr lang="pt-BR" dirty="0"/>
              <a:t>, Costa e Papa (2018)</a:t>
            </a:r>
          </a:p>
        </p:txBody>
      </p:sp>
    </p:spTree>
    <p:extLst>
      <p:ext uri="{BB962C8B-B14F-4D97-AF65-F5344CB8AC3E}">
        <p14:creationId xmlns:p14="http://schemas.microsoft.com/office/powerpoint/2010/main" val="18130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5A3-915D-462B-8ACD-898934B3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Seams e </a:t>
            </a:r>
            <a:r>
              <a:rPr lang="en-US" dirty="0" err="1"/>
              <a:t>gradiente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BCD55-5556-4710-8A91-FBC10C29E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701797"/>
                <a:ext cx="10360501" cy="4462272"/>
              </a:xfrm>
            </p:spPr>
            <p:txBody>
              <a:bodyPr/>
              <a:lstStyle/>
              <a:p>
                <a:r>
                  <a:rPr lang="en-US" dirty="0"/>
                  <a:t>Caminho de pixels</a:t>
                </a:r>
              </a:p>
              <a:p>
                <a:r>
                  <a:rPr lang="en-US" dirty="0" err="1"/>
                  <a:t>Energia</a:t>
                </a:r>
                <a:r>
                  <a:rPr lang="en-US" dirty="0"/>
                  <a:t> de um seam: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pt-B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BCD55-5556-4710-8A91-FBC10C29E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701797"/>
                <a:ext cx="10360501" cy="4462272"/>
              </a:xfrm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AFE594-2036-4523-A120-B252D591B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1412776"/>
            <a:ext cx="6450001" cy="48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E58A-55CD-471D-8B45-9C6D9100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LBP (</a:t>
            </a:r>
            <a:r>
              <a:rPr lang="pt-BR" dirty="0"/>
              <a:t>Yin et al.; </a:t>
            </a:r>
            <a:r>
              <a:rPr lang="pt-BR" dirty="0" err="1"/>
              <a:t>Cieslak</a:t>
            </a:r>
            <a:r>
              <a:rPr lang="pt-BR" dirty="0"/>
              <a:t>, Costa e Papa)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2F0DE-4D21-4AE9-9147-CDD65ED83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LDP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𝑟𝑖𝑜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2F0DE-4D21-4AE9-9147-CDD65ED83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C74A49-4B59-4FC7-85B5-B4BAC1F0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11" y="3501008"/>
            <a:ext cx="8875201" cy="23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3281-2807-40EA-A2F5-8EA595A2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 (</a:t>
            </a:r>
            <a:r>
              <a:rPr lang="pt-BR" dirty="0" err="1"/>
              <a:t>Ye</a:t>
            </a:r>
            <a:r>
              <a:rPr lang="pt-BR" dirty="0"/>
              <a:t> e </a:t>
            </a:r>
            <a:r>
              <a:rPr lang="pt-BR" dirty="0" err="1"/>
              <a:t>Shi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F6639-416D-4F50-B91D-E844F1D98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Vizinhança circular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𝑟𝑖𝑜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F6639-416D-4F50-B91D-E844F1D98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7" t="-3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EF76638-E662-4F47-A272-E2FD2198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411" y="2060848"/>
            <a:ext cx="6708001" cy="24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1C3F-2A7B-45D1-9E65-E8CFB10E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607F-5C89-4C59-B30C-5FD4F3BA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(</a:t>
            </a:r>
            <a:r>
              <a:rPr lang="pt-BR" dirty="0"/>
              <a:t>Yin et al.; </a:t>
            </a:r>
            <a:r>
              <a:rPr lang="pt-BR" dirty="0" err="1"/>
              <a:t>Ye</a:t>
            </a:r>
            <a:r>
              <a:rPr lang="pt-BR" dirty="0"/>
              <a:t> e </a:t>
            </a:r>
            <a:r>
              <a:rPr lang="pt-BR" dirty="0" err="1"/>
              <a:t>Shi</a:t>
            </a:r>
            <a:r>
              <a:rPr lang="en-US" dirty="0"/>
              <a:t>)</a:t>
            </a:r>
          </a:p>
          <a:p>
            <a:r>
              <a:rPr lang="en-US" dirty="0"/>
              <a:t>CNN (</a:t>
            </a:r>
            <a:r>
              <a:rPr lang="pt-BR" dirty="0" err="1"/>
              <a:t>Cieslak</a:t>
            </a:r>
            <a:r>
              <a:rPr lang="pt-BR" dirty="0"/>
              <a:t>, Costa e Papa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5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FAB1-B536-4201-B048-954BB463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1443-7AA4-4819-A323-620C0CA3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Funções</a:t>
            </a:r>
            <a:r>
              <a:rPr lang="en-US" dirty="0"/>
              <a:t> kernel </a:t>
            </a:r>
            <a:r>
              <a:rPr lang="en-US" dirty="0" err="1"/>
              <a:t>utilizadas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 err="1"/>
              <a:t>Quadrática</a:t>
            </a:r>
            <a:endParaRPr lang="en-US" dirty="0"/>
          </a:p>
          <a:p>
            <a:pPr lvl="1"/>
            <a:r>
              <a:rPr lang="en-US" dirty="0" err="1"/>
              <a:t>Cúbica</a:t>
            </a:r>
            <a:endParaRPr lang="en-US" dirty="0"/>
          </a:p>
          <a:p>
            <a:pPr lvl="1"/>
            <a:r>
              <a:rPr lang="en-US" dirty="0" err="1"/>
              <a:t>Gaussiana</a:t>
            </a:r>
            <a:r>
              <a:rPr lang="en-US" dirty="0"/>
              <a:t> com 3 </a:t>
            </a:r>
            <a:r>
              <a:rPr lang="en-US" dirty="0" err="1"/>
              <a:t>escalas</a:t>
            </a:r>
            <a:endParaRPr lang="en-US" dirty="0"/>
          </a:p>
          <a:p>
            <a:pPr lvl="2"/>
            <a:r>
              <a:rPr lang="en-US" dirty="0"/>
              <a:t>¼, 1 e 4</a:t>
            </a:r>
          </a:p>
        </p:txBody>
      </p:sp>
    </p:spTree>
    <p:extLst>
      <p:ext uri="{BB962C8B-B14F-4D97-AF65-F5344CB8AC3E}">
        <p14:creationId xmlns:p14="http://schemas.microsoft.com/office/powerpoint/2010/main" val="5500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30A3-CB41-4462-9800-0A4A7617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dados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67F2-B9D6-45BF-AB98-ECAA0DF7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Disponibilizada pela </a:t>
            </a:r>
            <a:r>
              <a:rPr lang="pt-BR" i="1" dirty="0"/>
              <a:t>Sam Houston </a:t>
            </a:r>
            <a:r>
              <a:rPr lang="pt-BR" i="1" dirty="0" err="1"/>
              <a:t>State</a:t>
            </a:r>
            <a:r>
              <a:rPr lang="pt-BR" i="1" dirty="0"/>
              <a:t> </a:t>
            </a:r>
            <a:r>
              <a:rPr lang="pt-BR" i="1" dirty="0" err="1"/>
              <a:t>University</a:t>
            </a:r>
            <a:endParaRPr lang="pt-BR" i="1" dirty="0"/>
          </a:p>
          <a:p>
            <a:r>
              <a:rPr lang="en-US" i="1" dirty="0"/>
              <a:t>I</a:t>
            </a:r>
            <a:r>
              <a:rPr lang="pt-BR" i="1" dirty="0" err="1"/>
              <a:t>magens</a:t>
            </a:r>
            <a:r>
              <a:rPr lang="pt-BR" i="1" dirty="0"/>
              <a:t> em:</a:t>
            </a:r>
          </a:p>
          <a:p>
            <a:pPr lvl="1"/>
            <a:r>
              <a:rPr lang="pt-BR" i="1" dirty="0"/>
              <a:t>2 dimensões: </a:t>
            </a:r>
            <a:r>
              <a:rPr lang="en-US" dirty="0"/>
              <a:t>1234 x 1858 e 1858 x 1234</a:t>
            </a:r>
            <a:endParaRPr lang="pt-BR" dirty="0"/>
          </a:p>
          <a:p>
            <a:pPr lvl="1"/>
            <a:r>
              <a:rPr lang="en-US" dirty="0"/>
              <a:t>2 </a:t>
            </a:r>
            <a:r>
              <a:rPr lang="en-US" dirty="0" err="1"/>
              <a:t>categorias</a:t>
            </a:r>
            <a:r>
              <a:rPr lang="en-US" dirty="0"/>
              <a:t>: Com </a:t>
            </a:r>
            <a:r>
              <a:rPr lang="en-US" dirty="0" err="1"/>
              <a:t>aplicação</a:t>
            </a:r>
            <a:r>
              <a:rPr lang="en-US" dirty="0"/>
              <a:t> de seam carving e original</a:t>
            </a:r>
          </a:p>
          <a:p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publicações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LIU, Q.; CHEN, Z. </a:t>
            </a:r>
            <a:r>
              <a:rPr lang="en-US" b="1" dirty="0"/>
              <a:t>Improved </a:t>
            </a:r>
            <a:r>
              <a:rPr lang="en-US" b="1" dirty="0" err="1"/>
              <a:t>Appraches</a:t>
            </a:r>
            <a:r>
              <a:rPr lang="en-US" b="1" dirty="0"/>
              <a:t> with Calibrated Neighboring joint density to </a:t>
            </a:r>
            <a:r>
              <a:rPr lang="en-US" b="1" dirty="0" err="1"/>
              <a:t>Steganalysis</a:t>
            </a:r>
            <a:r>
              <a:rPr lang="en-US" b="1" dirty="0"/>
              <a:t> and Seam-carved Forgery Detection in JPEG images</a:t>
            </a:r>
            <a:r>
              <a:rPr lang="en-US" dirty="0"/>
              <a:t>. ACM Transactions on Intelligent Systems and Technology, 2014.</a:t>
            </a:r>
          </a:p>
        </p:txBody>
      </p:sp>
    </p:spTree>
    <p:extLst>
      <p:ext uri="{BB962C8B-B14F-4D97-AF65-F5344CB8AC3E}">
        <p14:creationId xmlns:p14="http://schemas.microsoft.com/office/powerpoint/2010/main" val="176271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231</TotalTime>
  <Words>1050</Words>
  <Application>Microsoft Office PowerPoint</Application>
  <PresentationFormat>Custom</PresentationFormat>
  <Paragraphs>114</Paragraphs>
  <Slides>21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Tecnologia 16x9</vt:lpstr>
      <vt:lpstr>Apresentação</vt:lpstr>
      <vt:lpstr>Seam carving</vt:lpstr>
      <vt:lpstr>Métodos implementados</vt:lpstr>
      <vt:lpstr>Seams e gradiente</vt:lpstr>
      <vt:lpstr>LBP (Yin et al.; Cieslak, Costa e Papa)</vt:lpstr>
      <vt:lpstr>LDP (Ye e Shi)</vt:lpstr>
      <vt:lpstr>Métodos de classificação</vt:lpstr>
      <vt:lpstr>SVM</vt:lpstr>
      <vt:lpstr>Base de dados </vt:lpstr>
      <vt:lpstr>Metodologia</vt:lpstr>
      <vt:lpstr>Resultados</vt:lpstr>
      <vt:lpstr>Aplicação</vt:lpstr>
      <vt:lpstr>Referências</vt:lpstr>
      <vt:lpstr>Referências</vt:lpstr>
      <vt:lpstr>NumPy</vt:lpstr>
      <vt:lpstr>NumPy - Exemplo</vt:lpstr>
      <vt:lpstr>Pandas</vt:lpstr>
      <vt:lpstr>Pandas - Exemplos</vt:lpstr>
      <vt:lpstr>Pandas - Exemplos</vt:lpstr>
      <vt:lpstr>PyCharm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ferramentas</dc:title>
  <dc:creator>Romulo Dias</dc:creator>
  <cp:lastModifiedBy>Victor Hugo da Silva Dias</cp:lastModifiedBy>
  <cp:revision>19</cp:revision>
  <dcterms:created xsi:type="dcterms:W3CDTF">2018-09-17T22:59:50Z</dcterms:created>
  <dcterms:modified xsi:type="dcterms:W3CDTF">2018-11-14T10:59:28Z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