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4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/>
              <a:t>ระดับที่สอง</a:t>
            </a:r>
          </a:p>
          <a:p>
            <a:pPr lvl="2" eaLnBrk="1" latinLnBrk="0" hangingPunct="1"/>
            <a:r>
              <a:rPr kumimoji="0" lang="th-TH"/>
              <a:t>ระดับที่สาม</a:t>
            </a:r>
          </a:p>
          <a:p>
            <a:pPr lvl="3" eaLnBrk="1" latinLnBrk="0" hangingPunct="1"/>
            <a:r>
              <a:rPr kumimoji="0" lang="th-TH"/>
              <a:t>ระดับที่สี่</a:t>
            </a:r>
          </a:p>
          <a:p>
            <a:pPr lvl="4" eaLnBrk="1" latinLnBrk="0" hangingPunct="1"/>
            <a:r>
              <a:rPr kumimoji="0" lang="th-TH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11/07/66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ownload.oracle.com/javase/6/docs/api/java/io/ObjectStreamException.html" TargetMode="External"/><Relationship Id="rId13" Type="http://schemas.openxmlformats.org/officeDocument/2006/relationships/hyperlink" Target="http://download.oracle.com/javase/6/docs/api/java/io/OptionalDataException.html" TargetMode="External"/><Relationship Id="rId18" Type="http://schemas.openxmlformats.org/officeDocument/2006/relationships/hyperlink" Target="http://download.oracle.com/javase/6/docs/api/java/io/UTFDataFormatException.html" TargetMode="External"/><Relationship Id="rId3" Type="http://schemas.openxmlformats.org/officeDocument/2006/relationships/hyperlink" Target="http://download.oracle.com/javase/6/docs/api/java/io/IOException.html" TargetMode="External"/><Relationship Id="rId7" Type="http://schemas.openxmlformats.org/officeDocument/2006/relationships/hyperlink" Target="http://download.oracle.com/javase/6/docs/api/java/io/InterruptedIOException.html" TargetMode="External"/><Relationship Id="rId12" Type="http://schemas.openxmlformats.org/officeDocument/2006/relationships/hyperlink" Target="http://download.oracle.com/javase/6/docs/api/java/io/NotSerializableException.html" TargetMode="External"/><Relationship Id="rId17" Type="http://schemas.openxmlformats.org/officeDocument/2006/relationships/hyperlink" Target="http://download.oracle.com/javase/6/docs/api/java/io/UnsupportedEncodingException.html" TargetMode="External"/><Relationship Id="rId2" Type="http://schemas.openxmlformats.org/officeDocument/2006/relationships/hyperlink" Target="http://download.oracle.com/javase/6/docs/api/java/lang/Exception.html" TargetMode="External"/><Relationship Id="rId16" Type="http://schemas.openxmlformats.org/officeDocument/2006/relationships/hyperlink" Target="http://download.oracle.com/javase/6/docs/api/java/io/SyncFailedExcep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oracle.com/javase/6/docs/api/java/io/FileNotFoundException.html" TargetMode="External"/><Relationship Id="rId11" Type="http://schemas.openxmlformats.org/officeDocument/2006/relationships/hyperlink" Target="http://download.oracle.com/javase/6/docs/api/java/io/NotActiveException.html" TargetMode="External"/><Relationship Id="rId5" Type="http://schemas.openxmlformats.org/officeDocument/2006/relationships/hyperlink" Target="http://download.oracle.com/javase/6/docs/api/java/io/EOFException.html" TargetMode="External"/><Relationship Id="rId15" Type="http://schemas.openxmlformats.org/officeDocument/2006/relationships/hyperlink" Target="http://download.oracle.com/javase/6/docs/api/java/io/WriteAbortedException.html" TargetMode="External"/><Relationship Id="rId10" Type="http://schemas.openxmlformats.org/officeDocument/2006/relationships/hyperlink" Target="http://download.oracle.com/javase/6/docs/api/java/io/InvalidObjectException.html" TargetMode="External"/><Relationship Id="rId4" Type="http://schemas.openxmlformats.org/officeDocument/2006/relationships/hyperlink" Target="http://download.oracle.com/javase/6/docs/api/java/io/CharConversionException.html" TargetMode="External"/><Relationship Id="rId9" Type="http://schemas.openxmlformats.org/officeDocument/2006/relationships/hyperlink" Target="http://download.oracle.com/javase/6/docs/api/java/io/InvalidClassException.html" TargetMode="External"/><Relationship Id="rId14" Type="http://schemas.openxmlformats.org/officeDocument/2006/relationships/hyperlink" Target="http://download.oracle.com/javase/6/docs/api/java/io/StreamCorruptedException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ownload.oracle.com/javase/1.4.2/docs/api/java/lang/NoSuchFieldException.html" TargetMode="External"/><Relationship Id="rId13" Type="http://schemas.openxmlformats.org/officeDocument/2006/relationships/hyperlink" Target="http://download.oracle.com/javase/1.4.2/docs/api/java/lang/ClassCastException.html" TargetMode="External"/><Relationship Id="rId18" Type="http://schemas.openxmlformats.org/officeDocument/2006/relationships/hyperlink" Target="http://download.oracle.com/javase/1.4.2/docs/api/java/lang/IllegalStateException.html" TargetMode="External"/><Relationship Id="rId3" Type="http://schemas.openxmlformats.org/officeDocument/2006/relationships/hyperlink" Target="http://download.oracle.com/javase/1.4.2/docs/api/java/lang/ClassNotFoundException.html" TargetMode="External"/><Relationship Id="rId21" Type="http://schemas.openxmlformats.org/officeDocument/2006/relationships/hyperlink" Target="http://download.oracle.com/javase/1.4.2/docs/api/java/lang/StringIndexOutOfBoundsException.html" TargetMode="External"/><Relationship Id="rId7" Type="http://schemas.openxmlformats.org/officeDocument/2006/relationships/hyperlink" Target="http://download.oracle.com/javase/1.4.2/docs/api/java/lang/InterruptedException.html" TargetMode="External"/><Relationship Id="rId12" Type="http://schemas.openxmlformats.org/officeDocument/2006/relationships/hyperlink" Target="http://download.oracle.com/javase/1.4.2/docs/api/java/lang/ArrayStoreException.html" TargetMode="External"/><Relationship Id="rId17" Type="http://schemas.openxmlformats.org/officeDocument/2006/relationships/hyperlink" Target="http://download.oracle.com/javase/1.4.2/docs/api/java/lang/IllegalMonitorStateException.html" TargetMode="External"/><Relationship Id="rId25" Type="http://schemas.openxmlformats.org/officeDocument/2006/relationships/hyperlink" Target="http://download.oracle.com/javase/1.4.2/docs/api/java/lang/UnsupportedOperationException.html" TargetMode="External"/><Relationship Id="rId2" Type="http://schemas.openxmlformats.org/officeDocument/2006/relationships/hyperlink" Target="http://download.oracle.com/javase/1.4.2/docs/api/java/lang/Exception.html" TargetMode="External"/><Relationship Id="rId16" Type="http://schemas.openxmlformats.org/officeDocument/2006/relationships/hyperlink" Target="http://download.oracle.com/javase/1.4.2/docs/api/java/lang/NumberFormatException.html" TargetMode="External"/><Relationship Id="rId20" Type="http://schemas.openxmlformats.org/officeDocument/2006/relationships/hyperlink" Target="http://download.oracle.com/javase/1.4.2/docs/api/java/lang/ArrayIndexOutOfBoundsExcep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oracle.com/javase/1.4.2/docs/api/java/lang/InstantiationException.html" TargetMode="External"/><Relationship Id="rId11" Type="http://schemas.openxmlformats.org/officeDocument/2006/relationships/hyperlink" Target="http://download.oracle.com/javase/1.4.2/docs/api/java/lang/ArithmeticException.html" TargetMode="External"/><Relationship Id="rId24" Type="http://schemas.openxmlformats.org/officeDocument/2006/relationships/hyperlink" Target="http://download.oracle.com/javase/1.4.2/docs/api/java/lang/SecurityException.html" TargetMode="External"/><Relationship Id="rId5" Type="http://schemas.openxmlformats.org/officeDocument/2006/relationships/hyperlink" Target="http://download.oracle.com/javase/1.4.2/docs/api/java/lang/IllegalAccessException.html" TargetMode="External"/><Relationship Id="rId15" Type="http://schemas.openxmlformats.org/officeDocument/2006/relationships/hyperlink" Target="http://download.oracle.com/javase/1.4.2/docs/api/java/lang/IllegalThreadStateException.html" TargetMode="External"/><Relationship Id="rId23" Type="http://schemas.openxmlformats.org/officeDocument/2006/relationships/hyperlink" Target="http://download.oracle.com/javase/1.4.2/docs/api/java/lang/NullPointerException.html" TargetMode="External"/><Relationship Id="rId10" Type="http://schemas.openxmlformats.org/officeDocument/2006/relationships/hyperlink" Target="http://download.oracle.com/javase/1.4.2/docs/api/java/lang/RuntimeException.html" TargetMode="External"/><Relationship Id="rId19" Type="http://schemas.openxmlformats.org/officeDocument/2006/relationships/hyperlink" Target="http://download.oracle.com/javase/1.4.2/docs/api/java/lang/IndexOutOfBoundsException.html" TargetMode="External"/><Relationship Id="rId4" Type="http://schemas.openxmlformats.org/officeDocument/2006/relationships/hyperlink" Target="http://download.oracle.com/javase/1.4.2/docs/api/java/lang/CloneNotSupportedException.html" TargetMode="External"/><Relationship Id="rId9" Type="http://schemas.openxmlformats.org/officeDocument/2006/relationships/hyperlink" Target="http://download.oracle.com/javase/1.4.2/docs/api/java/lang/NoSuchMethodException.html" TargetMode="External"/><Relationship Id="rId14" Type="http://schemas.openxmlformats.org/officeDocument/2006/relationships/hyperlink" Target="http://download.oracle.com/javase/1.4.2/docs/api/java/lang/IllegalArgumentException.html" TargetMode="External"/><Relationship Id="rId22" Type="http://schemas.openxmlformats.org/officeDocument/2006/relationships/hyperlink" Target="http://download.oracle.com/javase/1.4.2/docs/api/java/lang/NegativeArraySizeExceptio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1.4.2/docs/api/java/lang/NumberFormatException.html" TargetMode="External"/><Relationship Id="rId2" Type="http://schemas.openxmlformats.org/officeDocument/2006/relationships/hyperlink" Target="http://download.oracle.com/javase/1.4.2/docs/api/java/lang/Str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Java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030523313 - Network programming</a:t>
            </a:r>
          </a:p>
          <a:p>
            <a:r>
              <a:rPr lang="en-US" dirty="0"/>
              <a:t>Asst. Prof. Dr. </a:t>
            </a:r>
            <a:r>
              <a:rPr lang="en-US" dirty="0" err="1"/>
              <a:t>Choopan</a:t>
            </a:r>
            <a:r>
              <a:rPr lang="en-US" dirty="0"/>
              <a:t> </a:t>
            </a:r>
            <a:r>
              <a:rPr lang="en-US" dirty="0" err="1"/>
              <a:t>Rattanapoka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Type Conversion</a:t>
            </a:r>
            <a:endParaRPr lang="th-TH" dirty="0"/>
          </a:p>
        </p:txBody>
      </p:sp>
      <p:pic>
        <p:nvPicPr>
          <p:cNvPr id="6" name="Content Placeholder 5" descr="java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199832" y="1772816"/>
            <a:ext cx="8712968" cy="3312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</a:p>
        </p:txBody>
      </p:sp>
      <p:pic>
        <p:nvPicPr>
          <p:cNvPr id="4" name="Content Placeholder 3" descr="java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899592" y="1628801"/>
            <a:ext cx="7512216" cy="3215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858680" y="4886776"/>
            <a:ext cx="4480992" cy="180290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th-TH" sz="3100" dirty="0"/>
              <a:t>จงหาผลการรัน ถ้าผู้ใช้เรียกใช้งานด้วยคำสั่ง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 Exo1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600" dirty="0"/>
              <a:t>java  Exo1    125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600" dirty="0"/>
              <a:t>java  Exo1     25   15</a:t>
            </a:r>
            <a:endParaRPr lang="th-TH" sz="2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600" dirty="0"/>
              <a:t>java  Exo1     25    a</a:t>
            </a:r>
            <a:endParaRPr lang="th-TH" sz="2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kumimoji="0" lang="th-TH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th-TH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try-catch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ในภาษา </a:t>
            </a:r>
            <a:r>
              <a:rPr lang="en-US" dirty="0"/>
              <a:t>Java </a:t>
            </a:r>
            <a:r>
              <a:rPr lang="th-TH" dirty="0"/>
              <a:t>เมื่อมีการเรียกใช้งาน </a:t>
            </a:r>
            <a:r>
              <a:rPr lang="en-US" dirty="0"/>
              <a:t>method </a:t>
            </a:r>
            <a:r>
              <a:rPr lang="th-TH" dirty="0"/>
              <a:t>และเกิดข้อผิดพลาดขึ้น </a:t>
            </a:r>
            <a:r>
              <a:rPr lang="en-US" dirty="0"/>
              <a:t>(error) </a:t>
            </a:r>
            <a:r>
              <a:rPr lang="th-TH" dirty="0"/>
              <a:t>จะมีเหตุการณ์ที่เรียกว่า </a:t>
            </a:r>
            <a:r>
              <a:rPr lang="en-US" dirty="0"/>
              <a:t>Exception </a:t>
            </a:r>
            <a:r>
              <a:rPr lang="th-TH" dirty="0"/>
              <a:t>เกิดขึ้น</a:t>
            </a:r>
          </a:p>
          <a:p>
            <a:r>
              <a:rPr lang="th-TH" dirty="0"/>
              <a:t>ใน </a:t>
            </a:r>
            <a:r>
              <a:rPr lang="en-US" dirty="0"/>
              <a:t>Class </a:t>
            </a:r>
            <a:r>
              <a:rPr lang="th-TH" dirty="0"/>
              <a:t>มาตรฐานของ</a:t>
            </a:r>
            <a:r>
              <a:rPr lang="en-US" dirty="0"/>
              <a:t> Java </a:t>
            </a:r>
            <a:r>
              <a:rPr lang="th-TH" dirty="0"/>
              <a:t>แต่ละ </a:t>
            </a:r>
            <a:r>
              <a:rPr lang="en-US" dirty="0"/>
              <a:t>method </a:t>
            </a:r>
            <a:r>
              <a:rPr lang="th-TH" dirty="0"/>
              <a:t>จะมีการโยน</a:t>
            </a:r>
            <a:r>
              <a:rPr lang="en-US" dirty="0"/>
              <a:t> (throw) Exception </a:t>
            </a:r>
            <a:r>
              <a:rPr lang="th-TH" dirty="0"/>
              <a:t>ออกจาก </a:t>
            </a:r>
            <a:r>
              <a:rPr lang="en-US" dirty="0"/>
              <a:t>method </a:t>
            </a:r>
            <a:r>
              <a:rPr lang="th-TH" dirty="0"/>
              <a:t>เพื่อให้ผู้เรียกใช้ </a:t>
            </a:r>
            <a:r>
              <a:rPr lang="en-US" dirty="0"/>
              <a:t>method </a:t>
            </a:r>
            <a:r>
              <a:rPr lang="th-TH" dirty="0"/>
              <a:t>สามารถจัดการเอง</a:t>
            </a:r>
          </a:p>
          <a:p>
            <a:r>
              <a:rPr lang="th-TH" dirty="0"/>
              <a:t>การเขียนโปรแกรมเพื่อดัก </a:t>
            </a:r>
            <a:r>
              <a:rPr lang="en-US" dirty="0"/>
              <a:t>Exception </a:t>
            </a:r>
            <a:r>
              <a:rPr lang="th-TH" dirty="0"/>
              <a:t>ที่เกิดขึ้นใน </a:t>
            </a:r>
            <a:r>
              <a:rPr lang="en-US" dirty="0"/>
              <a:t>method </a:t>
            </a:r>
            <a:r>
              <a:rPr lang="th-TH" dirty="0"/>
              <a:t>จะใช้คำสั่ง </a:t>
            </a:r>
            <a:r>
              <a:rPr lang="en-US" b="1" dirty="0">
                <a:solidFill>
                  <a:srgbClr val="FF0000"/>
                </a:solidFill>
              </a:rPr>
              <a:t>try </a:t>
            </a:r>
            <a:r>
              <a:rPr lang="th-TH" dirty="0"/>
              <a:t>ตามด้วย </a:t>
            </a:r>
            <a:r>
              <a:rPr lang="en-US" dirty="0"/>
              <a:t>{  }  </a:t>
            </a:r>
            <a:r>
              <a:rPr lang="th-TH" dirty="0"/>
              <a:t>และให้นำชุดคำสั่งที่ต้องการจะดักจับ </a:t>
            </a:r>
            <a:r>
              <a:rPr lang="en-US" dirty="0"/>
              <a:t>Exception </a:t>
            </a:r>
            <a:r>
              <a:rPr lang="th-TH" dirty="0"/>
              <a:t>ไว้ข้างใน </a:t>
            </a:r>
            <a:r>
              <a:rPr lang="en-US" dirty="0"/>
              <a:t>{ }</a:t>
            </a:r>
          </a:p>
          <a:p>
            <a:r>
              <a:rPr lang="th-TH" dirty="0"/>
              <a:t>เมื่อมี </a:t>
            </a:r>
            <a:r>
              <a:rPr lang="en-US" dirty="0"/>
              <a:t>Exception </a:t>
            </a:r>
            <a:r>
              <a:rPr lang="th-TH" dirty="0"/>
              <a:t>เกิดขึ้นโปรแกรมจะกระโดดไปยังส่วนของ </a:t>
            </a:r>
            <a:r>
              <a:rPr lang="en-US" b="1" dirty="0">
                <a:solidFill>
                  <a:srgbClr val="FF0000"/>
                </a:solidFill>
              </a:rPr>
              <a:t>catch</a:t>
            </a:r>
            <a:endParaRPr lang="th-TH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Class </a:t>
            </a:r>
            <a:r>
              <a:rPr lang="en-US" dirty="0" err="1"/>
              <a:t>IOException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java.lang.</a:t>
            </a:r>
            <a:r>
              <a:rPr lang="en-US" b="1" dirty="0" err="1">
                <a:hlinkClick r:id="rId2" tooltip="class in java.lang"/>
              </a:rPr>
              <a:t>Exception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java.io.</a:t>
            </a:r>
            <a:r>
              <a:rPr lang="en-US" b="1" dirty="0" err="1">
                <a:hlinkClick r:id="rId3" tooltip="class in java.io"/>
              </a:rPr>
              <a:t>IOException</a:t>
            </a:r>
            <a:endParaRPr lang="en-US" dirty="0"/>
          </a:p>
          <a:p>
            <a:pPr lvl="2"/>
            <a:r>
              <a:rPr lang="en-US" dirty="0" err="1"/>
              <a:t>java.io.</a:t>
            </a:r>
            <a:r>
              <a:rPr lang="en-US" b="1" dirty="0" err="1">
                <a:hlinkClick r:id="rId4" tooltip="class in java.io"/>
              </a:rPr>
              <a:t>CharConversionException</a:t>
            </a:r>
            <a:endParaRPr lang="en-US" dirty="0"/>
          </a:p>
          <a:p>
            <a:pPr lvl="2"/>
            <a:r>
              <a:rPr lang="en-US" dirty="0" err="1"/>
              <a:t>java.io.</a:t>
            </a:r>
            <a:r>
              <a:rPr lang="en-US" b="1" dirty="0" err="1">
                <a:hlinkClick r:id="rId5" tooltip="class in java.io"/>
              </a:rPr>
              <a:t>EOFException</a:t>
            </a:r>
            <a:endParaRPr lang="en-US" dirty="0"/>
          </a:p>
          <a:p>
            <a:pPr lvl="2"/>
            <a:r>
              <a:rPr lang="en-US" dirty="0" err="1"/>
              <a:t>java.io.</a:t>
            </a:r>
            <a:r>
              <a:rPr lang="en-US" b="1" dirty="0" err="1">
                <a:hlinkClick r:id="rId6" tooltip="class in java.io"/>
              </a:rPr>
              <a:t>FileNotFoundException</a:t>
            </a:r>
            <a:endParaRPr lang="en-US" dirty="0"/>
          </a:p>
          <a:p>
            <a:pPr lvl="2"/>
            <a:r>
              <a:rPr lang="en-US" dirty="0" err="1"/>
              <a:t>java.io.</a:t>
            </a:r>
            <a:r>
              <a:rPr lang="en-US" b="1" dirty="0" err="1">
                <a:hlinkClick r:id="rId7" tooltip="class in java.io"/>
              </a:rPr>
              <a:t>InterruptedIOException</a:t>
            </a:r>
            <a:endParaRPr lang="en-US" dirty="0"/>
          </a:p>
          <a:p>
            <a:pPr lvl="2"/>
            <a:r>
              <a:rPr lang="en-US" dirty="0" err="1"/>
              <a:t>java.io.</a:t>
            </a:r>
            <a:r>
              <a:rPr lang="en-US" b="1" dirty="0" err="1">
                <a:hlinkClick r:id="rId8" tooltip="class in java.io"/>
              </a:rPr>
              <a:t>ObjectStreamException</a:t>
            </a:r>
            <a:endParaRPr lang="en-US" dirty="0"/>
          </a:p>
          <a:p>
            <a:pPr lvl="3"/>
            <a:r>
              <a:rPr lang="en-US" dirty="0" err="1"/>
              <a:t>java.io.</a:t>
            </a:r>
            <a:r>
              <a:rPr lang="en-US" b="1" dirty="0" err="1">
                <a:hlinkClick r:id="rId9" tooltip="class in java.io"/>
              </a:rPr>
              <a:t>InvalidClassException</a:t>
            </a:r>
            <a:endParaRPr lang="en-US" dirty="0"/>
          </a:p>
          <a:p>
            <a:pPr lvl="3"/>
            <a:r>
              <a:rPr lang="en-US" dirty="0" err="1"/>
              <a:t>java.io.</a:t>
            </a:r>
            <a:r>
              <a:rPr lang="en-US" b="1" dirty="0" err="1">
                <a:hlinkClick r:id="rId10" tooltip="class in java.io"/>
              </a:rPr>
              <a:t>InvalidObjectException</a:t>
            </a:r>
            <a:endParaRPr lang="en-US" dirty="0"/>
          </a:p>
          <a:p>
            <a:pPr lvl="3"/>
            <a:r>
              <a:rPr lang="en-US" dirty="0" err="1"/>
              <a:t>java.io.</a:t>
            </a:r>
            <a:r>
              <a:rPr lang="en-US" b="1" dirty="0" err="1">
                <a:hlinkClick r:id="rId11" tooltip="class in java.io"/>
              </a:rPr>
              <a:t>NotActiveException</a:t>
            </a:r>
            <a:endParaRPr lang="en-US" dirty="0"/>
          </a:p>
          <a:p>
            <a:pPr lvl="3"/>
            <a:r>
              <a:rPr lang="en-US" dirty="0" err="1"/>
              <a:t>java.io.</a:t>
            </a:r>
            <a:r>
              <a:rPr lang="en-US" b="1" dirty="0" err="1">
                <a:hlinkClick r:id="rId12" tooltip="class in java.io"/>
              </a:rPr>
              <a:t>NotSerializableException</a:t>
            </a:r>
            <a:endParaRPr lang="en-US" dirty="0"/>
          </a:p>
          <a:p>
            <a:pPr lvl="3"/>
            <a:r>
              <a:rPr lang="en-US" dirty="0" err="1"/>
              <a:t>java.io.</a:t>
            </a:r>
            <a:r>
              <a:rPr lang="en-US" b="1" dirty="0" err="1">
                <a:hlinkClick r:id="rId13" tooltip="class in java.io"/>
              </a:rPr>
              <a:t>OptionalDataException</a:t>
            </a:r>
            <a:endParaRPr lang="en-US" dirty="0"/>
          </a:p>
          <a:p>
            <a:pPr lvl="3"/>
            <a:r>
              <a:rPr lang="en-US" dirty="0" err="1"/>
              <a:t>java.io.</a:t>
            </a:r>
            <a:r>
              <a:rPr lang="en-US" b="1" dirty="0" err="1">
                <a:hlinkClick r:id="rId14" tooltip="class in java.io"/>
              </a:rPr>
              <a:t>StreamCorruptedException</a:t>
            </a:r>
            <a:endParaRPr lang="en-US" dirty="0"/>
          </a:p>
          <a:p>
            <a:pPr lvl="3"/>
            <a:r>
              <a:rPr lang="en-US" dirty="0" err="1"/>
              <a:t>java.io.</a:t>
            </a:r>
            <a:r>
              <a:rPr lang="en-US" b="1" dirty="0" err="1">
                <a:hlinkClick r:id="rId15" tooltip="class in java.io"/>
              </a:rPr>
              <a:t>WriteAbortedException</a:t>
            </a:r>
            <a:endParaRPr lang="en-US" dirty="0"/>
          </a:p>
          <a:p>
            <a:pPr lvl="2"/>
            <a:r>
              <a:rPr lang="en-US" dirty="0" err="1"/>
              <a:t>java.io.</a:t>
            </a:r>
            <a:r>
              <a:rPr lang="en-US" b="1" dirty="0" err="1">
                <a:hlinkClick r:id="rId16" tooltip="class in java.io"/>
              </a:rPr>
              <a:t>SyncFailedException</a:t>
            </a:r>
            <a:endParaRPr lang="en-US" dirty="0"/>
          </a:p>
          <a:p>
            <a:pPr lvl="2"/>
            <a:r>
              <a:rPr lang="en-US" dirty="0" err="1"/>
              <a:t>java.io.</a:t>
            </a:r>
            <a:r>
              <a:rPr lang="en-US" b="1" dirty="0" err="1">
                <a:hlinkClick r:id="rId17" tooltip="class in java.io"/>
              </a:rPr>
              <a:t>UnsupportedEncodingException</a:t>
            </a:r>
            <a:endParaRPr lang="en-US" dirty="0"/>
          </a:p>
          <a:p>
            <a:pPr lvl="2"/>
            <a:r>
              <a:rPr lang="en-US" dirty="0" err="1"/>
              <a:t>java.io.</a:t>
            </a:r>
            <a:r>
              <a:rPr lang="en-US" b="1" dirty="0" err="1">
                <a:hlinkClick r:id="rId18" tooltip="class in java.io"/>
              </a:rPr>
              <a:t>UTFDataFormatException</a:t>
            </a:r>
            <a:endParaRPr lang="en-US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Class Exception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207824" cy="518457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2" tooltip="class in java.lang"/>
              </a:rPr>
              <a:t>Exception</a:t>
            </a:r>
            <a:endParaRPr lang="en-US" b="1" dirty="0"/>
          </a:p>
          <a:p>
            <a:pPr lvl="1"/>
            <a:r>
              <a:rPr lang="en-US" dirty="0"/>
              <a:t> class </a:t>
            </a:r>
            <a:r>
              <a:rPr lang="en-US" dirty="0" err="1"/>
              <a:t>java.lang.</a:t>
            </a:r>
            <a:r>
              <a:rPr lang="en-US" b="1" dirty="0" err="1">
                <a:hlinkClick r:id="rId3" tooltip="class in java.lang"/>
              </a:rPr>
              <a:t>ClassNotFoundException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4" tooltip="class in java.lang"/>
              </a:rPr>
              <a:t>CloneNotSupportedException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5" tooltip="class in java.lang"/>
              </a:rPr>
              <a:t>IllegalAccessException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6" tooltip="class in java.lang"/>
              </a:rPr>
              <a:t>InstantiationException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7" tooltip="class in java.lang"/>
              </a:rPr>
              <a:t>InterruptedException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8" tooltip="class in java.lang"/>
              </a:rPr>
              <a:t>NoSuchFieldException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9" tooltip="class in java.lang"/>
              </a:rPr>
              <a:t>NoSuchMethodException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0" tooltip="class in java.lang"/>
              </a:rPr>
              <a:t>RuntimeException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1" tooltip="class in java.lang"/>
              </a:rPr>
              <a:t>ArithmeticException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2" tooltip="class in java.lang"/>
              </a:rPr>
              <a:t>ArrayStoreException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3" tooltip="class in java.lang"/>
              </a:rPr>
              <a:t>ClassCastException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4" tooltip="class in java.lang"/>
              </a:rPr>
              <a:t>IllegalArgumentException</a:t>
            </a:r>
            <a:endParaRPr lang="en-US" dirty="0"/>
          </a:p>
          <a:p>
            <a:pPr lvl="3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5" tooltip="class in java.lang"/>
              </a:rPr>
              <a:t>IllegalThreadStateException</a:t>
            </a:r>
            <a:endParaRPr lang="en-US" dirty="0"/>
          </a:p>
          <a:p>
            <a:pPr lvl="3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6" tooltip="class in java.lang"/>
              </a:rPr>
              <a:t>NumberFormatException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7" tooltip="class in java.lang"/>
              </a:rPr>
              <a:t>IllegalMonitorStateException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8" tooltip="class in java.lang"/>
              </a:rPr>
              <a:t>IllegalStateException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19" tooltip="class in java.lang"/>
              </a:rPr>
              <a:t>IndexOutOfBoundsException</a:t>
            </a:r>
            <a:endParaRPr lang="en-US" dirty="0"/>
          </a:p>
          <a:p>
            <a:pPr lvl="3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20" tooltip="class in java.lang"/>
              </a:rPr>
              <a:t>ArrayIndexOutOfBoundsException</a:t>
            </a:r>
            <a:endParaRPr lang="en-US" dirty="0"/>
          </a:p>
          <a:p>
            <a:pPr lvl="3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21" tooltip="class in java.lang"/>
              </a:rPr>
              <a:t>StringIndexOutOfBoundsException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22" tooltip="class in java.lang"/>
              </a:rPr>
              <a:t>NegativeArraySizeException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23" tooltip="class in java.lang"/>
              </a:rPr>
              <a:t>NullPointerException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24" tooltip="class in java.lang"/>
              </a:rPr>
              <a:t>SecurityException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</a:t>
            </a:r>
            <a:r>
              <a:rPr lang="en-US" b="1" dirty="0" err="1">
                <a:hlinkClick r:id="rId25" tooltip="class in java.lang"/>
              </a:rPr>
              <a:t>UnsupportedOperationException</a:t>
            </a:r>
            <a:endParaRPr lang="en-US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ตัวอย่างการดู </a:t>
            </a:r>
            <a:r>
              <a:rPr lang="en-US" dirty="0"/>
              <a:t>API </a:t>
            </a:r>
            <a:r>
              <a:rPr lang="th-TH" dirty="0"/>
              <a:t>ใน </a:t>
            </a:r>
            <a:r>
              <a:rPr lang="en-US" dirty="0"/>
              <a:t>Java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Integer</a:t>
            </a:r>
          </a:p>
          <a:p>
            <a:pPr lvl="1"/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parseInt</a:t>
            </a:r>
            <a:r>
              <a:rPr lang="en-US" dirty="0"/>
              <a:t>(</a:t>
            </a:r>
            <a:r>
              <a:rPr lang="en-US" dirty="0">
                <a:hlinkClick r:id="rId2" tooltip="class in java.lang"/>
              </a:rPr>
              <a:t>String</a:t>
            </a:r>
            <a:r>
              <a:rPr lang="en-US" dirty="0"/>
              <a:t> s) throws </a:t>
            </a:r>
            <a:r>
              <a:rPr lang="en-US" dirty="0" err="1">
                <a:hlinkClick r:id="rId3" tooltip="class in java.lang"/>
              </a:rPr>
              <a:t>NumberFormatException</a:t>
            </a:r>
            <a:endParaRPr lang="en-US" dirty="0"/>
          </a:p>
          <a:p>
            <a:pPr lvl="1">
              <a:buNone/>
            </a:pPr>
            <a:r>
              <a:rPr lang="en-US" dirty="0"/>
              <a:t>    Parses the string argument as a signed decimal integer. The characters in the string must all be decimal digits, except that the first character may be an ASCII minus sign '-' ('\u002D') to indicate a negative value. </a:t>
            </a:r>
          </a:p>
          <a:p>
            <a:pPr lvl="1"/>
            <a:r>
              <a:rPr lang="en-US" b="1" dirty="0" err="1"/>
              <a:t>Parameters:</a:t>
            </a:r>
            <a:r>
              <a:rPr lang="en-US" dirty="0" err="1"/>
              <a:t>s</a:t>
            </a:r>
            <a:r>
              <a:rPr lang="en-US" dirty="0"/>
              <a:t> - a String containing the </a:t>
            </a:r>
            <a:r>
              <a:rPr lang="en-US" dirty="0" err="1"/>
              <a:t>int</a:t>
            </a:r>
            <a:r>
              <a:rPr lang="en-US" dirty="0"/>
              <a:t> representation to be parsed </a:t>
            </a:r>
          </a:p>
          <a:p>
            <a:pPr lvl="1"/>
            <a:r>
              <a:rPr lang="en-US" b="1" dirty="0" err="1"/>
              <a:t>Returns:</a:t>
            </a:r>
            <a:r>
              <a:rPr lang="en-US" dirty="0" err="1"/>
              <a:t>the</a:t>
            </a:r>
            <a:r>
              <a:rPr lang="en-US" dirty="0"/>
              <a:t> integer value represented by the argument in decimal. </a:t>
            </a:r>
          </a:p>
          <a:p>
            <a:pPr lvl="1"/>
            <a:r>
              <a:rPr lang="en-US" b="1" dirty="0"/>
              <a:t>Throws:</a:t>
            </a:r>
            <a:r>
              <a:rPr lang="en-US" dirty="0"/>
              <a:t> </a:t>
            </a:r>
            <a:r>
              <a:rPr lang="en-US" dirty="0" err="1">
                <a:hlinkClick r:id="rId3" tooltip="class in java.lang"/>
              </a:rPr>
              <a:t>NumberFormatException</a:t>
            </a:r>
            <a:r>
              <a:rPr lang="en-US" dirty="0"/>
              <a:t> - if the string does not contain a </a:t>
            </a:r>
            <a:r>
              <a:rPr lang="en-US" dirty="0" err="1"/>
              <a:t>parsable</a:t>
            </a:r>
            <a:r>
              <a:rPr lang="en-US" dirty="0"/>
              <a:t> integer. </a:t>
            </a:r>
            <a:endParaRPr lang="th-T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ตัวอย่างโปรแกรมที่ไม่มีการดัก </a:t>
            </a:r>
            <a:r>
              <a:rPr lang="en-US" dirty="0"/>
              <a:t>Exception</a:t>
            </a:r>
            <a:endParaRPr lang="th-TH" dirty="0"/>
          </a:p>
        </p:txBody>
      </p:sp>
      <p:pic>
        <p:nvPicPr>
          <p:cNvPr id="4" name="Content Placeholder 3" descr="except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737621" y="1632783"/>
            <a:ext cx="7764339" cy="3009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87624" y="4765784"/>
            <a:ext cx="7073280" cy="1399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th-TH" sz="3100" dirty="0"/>
              <a:t>คิดว่าผลการรันจะเป็นเช่นไรถ้าผู้ใช้เรียกใช้งานด้วยคำสั่ง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 Exo1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แก้ปัญหา </a:t>
            </a:r>
            <a:r>
              <a:rPr lang="en-US" sz="3600" dirty="0" err="1"/>
              <a:t>ArrayIndexOutofBoundsException</a:t>
            </a:r>
            <a:endParaRPr lang="th-TH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5013176"/>
            <a:ext cx="7649344" cy="1440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th-TH" sz="3100" dirty="0"/>
              <a:t>คิดว่าผลการรันจะเป็นเช่นไรถ้าผู้ใช้เรียกใช้งานด้วยคำสั่ง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 Exo1  Hello</a:t>
            </a:r>
          </a:p>
        </p:txBody>
      </p:sp>
      <p:pic>
        <p:nvPicPr>
          <p:cNvPr id="7" name="Picture 6" descr="exception2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215341" y="1628800"/>
            <a:ext cx="8677139" cy="3293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แก้ปัญหา </a:t>
            </a:r>
            <a:r>
              <a:rPr lang="en-US" sz="3600" dirty="0" err="1"/>
              <a:t>NumberFormatException</a:t>
            </a:r>
            <a:endParaRPr lang="th-TH" sz="3600" dirty="0"/>
          </a:p>
        </p:txBody>
      </p:sp>
      <p:pic>
        <p:nvPicPr>
          <p:cNvPr id="6" name="Picture 5" descr="exception3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251520" y="1722310"/>
            <a:ext cx="8687688" cy="3866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วิธีเขียนดักที่ </a:t>
            </a:r>
            <a:r>
              <a:rPr lang="en-US" dirty="0"/>
              <a:t>Class Exception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เนื่องจาก </a:t>
            </a:r>
            <a:r>
              <a:rPr lang="en-US" dirty="0"/>
              <a:t>Class Exception </a:t>
            </a:r>
            <a:r>
              <a:rPr lang="th-TH" dirty="0"/>
              <a:t>เป็น </a:t>
            </a:r>
            <a:r>
              <a:rPr lang="en-US" dirty="0"/>
              <a:t>Class </a:t>
            </a:r>
            <a:r>
              <a:rPr lang="th-TH" dirty="0"/>
              <a:t>แม่ของ 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NumberFormatException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ArrayIndexOutOfBoundsException</a:t>
            </a:r>
            <a:endParaRPr lang="en-US" dirty="0"/>
          </a:p>
          <a:p>
            <a:r>
              <a:rPr lang="th-TH" dirty="0"/>
              <a:t>ดังนั้นการดักที่</a:t>
            </a:r>
            <a:r>
              <a:rPr lang="en-US" dirty="0"/>
              <a:t> Class</a:t>
            </a:r>
            <a:r>
              <a:rPr lang="th-TH" dirty="0"/>
              <a:t> แม่อย่างเดียวจะทำให้ดักได้หมด</a:t>
            </a:r>
          </a:p>
        </p:txBody>
      </p:sp>
      <p:pic>
        <p:nvPicPr>
          <p:cNvPr id="4" name="Picture 3" descr="exception4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625775" y="3573016"/>
            <a:ext cx="8053153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th-TH" dirty="0"/>
              <a:t>จะคู่กับ </a:t>
            </a:r>
            <a:r>
              <a:rPr lang="en-US" dirty="0"/>
              <a:t>motto “write once run anywhere”</a:t>
            </a:r>
          </a:p>
          <a:p>
            <a:r>
              <a:rPr lang="th-TH" dirty="0"/>
              <a:t>การพัฒนาโปรแกรมด้วยภาษา </a:t>
            </a:r>
            <a:r>
              <a:rPr lang="en-US" dirty="0"/>
              <a:t>Java </a:t>
            </a:r>
            <a:r>
              <a:rPr lang="th-TH" dirty="0"/>
              <a:t>จะต้องติดตั้ง </a:t>
            </a:r>
            <a:r>
              <a:rPr lang="en-US" dirty="0"/>
              <a:t>JDK </a:t>
            </a:r>
            <a:r>
              <a:rPr lang="th-TH" dirty="0"/>
              <a:t>ซึ่งจะประกอบด้วย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javac</a:t>
            </a:r>
            <a:r>
              <a:rPr lang="en-US" dirty="0"/>
              <a:t> (java compiler) </a:t>
            </a:r>
            <a:r>
              <a:rPr lang="th-TH" dirty="0"/>
              <a:t>เป็นตัว </a:t>
            </a:r>
            <a:r>
              <a:rPr lang="en-US" dirty="0"/>
              <a:t>compiler </a:t>
            </a:r>
            <a:r>
              <a:rPr lang="th-TH" dirty="0"/>
              <a:t>ที่แปลง</a:t>
            </a:r>
            <a:r>
              <a:rPr lang="en-US" dirty="0"/>
              <a:t> source code (.java) </a:t>
            </a:r>
            <a:r>
              <a:rPr lang="th-TH" dirty="0"/>
              <a:t>ให้เป็น </a:t>
            </a:r>
            <a:r>
              <a:rPr lang="en-US" dirty="0"/>
              <a:t>java </a:t>
            </a:r>
            <a:r>
              <a:rPr lang="en-US" dirty="0" err="1"/>
              <a:t>bytecode</a:t>
            </a:r>
            <a:r>
              <a:rPr lang="en-US" dirty="0"/>
              <a:t> (.class)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java </a:t>
            </a:r>
            <a:r>
              <a:rPr lang="en-US" b="1" dirty="0" err="1">
                <a:solidFill>
                  <a:srgbClr val="FF0000"/>
                </a:solidFill>
              </a:rPr>
              <a:t>bytecode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dirty="0"/>
              <a:t>เปรียบเสมือน </a:t>
            </a:r>
            <a:r>
              <a:rPr lang="en-US" dirty="0"/>
              <a:t>executable file </a:t>
            </a:r>
            <a:r>
              <a:rPr lang="th-TH" dirty="0"/>
              <a:t>ที่สามารถนำไปใช้งานได้กับทุก </a:t>
            </a:r>
            <a:r>
              <a:rPr lang="en-US" dirty="0"/>
              <a:t>OS </a:t>
            </a:r>
            <a:r>
              <a:rPr lang="th-TH" dirty="0"/>
              <a:t>ที่</a:t>
            </a:r>
            <a:r>
              <a:rPr lang="en-US" dirty="0"/>
              <a:t> support java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java</a:t>
            </a:r>
            <a:r>
              <a:rPr lang="en-US" dirty="0"/>
              <a:t> </a:t>
            </a:r>
            <a:r>
              <a:rPr lang="th-TH" dirty="0"/>
              <a:t>เป็นตัว </a:t>
            </a:r>
            <a:r>
              <a:rPr lang="en-US" dirty="0"/>
              <a:t>interpreter </a:t>
            </a:r>
            <a:r>
              <a:rPr lang="th-TH" dirty="0"/>
              <a:t>ที่จะอ่าน </a:t>
            </a:r>
            <a:r>
              <a:rPr lang="en-US" dirty="0"/>
              <a:t>java </a:t>
            </a:r>
            <a:r>
              <a:rPr lang="en-US" dirty="0" err="1"/>
              <a:t>bytecode</a:t>
            </a:r>
            <a:r>
              <a:rPr lang="en-US" dirty="0"/>
              <a:t> </a:t>
            </a:r>
            <a:r>
              <a:rPr lang="th-TH" dirty="0"/>
              <a:t>เป็นภาษาเครื่อง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ตรวจสอบความพร้อมของเครื่องที่ใช้พัฒนา </a:t>
            </a:r>
            <a:r>
              <a:rPr lang="en-US" dirty="0"/>
              <a:t>Java</a:t>
            </a:r>
            <a:endParaRPr lang="th-TH" dirty="0"/>
          </a:p>
        </p:txBody>
      </p:sp>
      <p:pic>
        <p:nvPicPr>
          <p:cNvPr id="4" name="รูปภาพ 3" descr="java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916832"/>
            <a:ext cx="7875798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โครงสร้างภาษา </a:t>
            </a:r>
            <a:r>
              <a:rPr lang="en-US" dirty="0"/>
              <a:t>Java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5085184"/>
            <a:ext cx="7649344" cy="1656184"/>
          </a:xfrm>
        </p:spPr>
        <p:txBody>
          <a:bodyPr>
            <a:normAutofit fontScale="77500" lnSpcReduction="20000"/>
          </a:bodyPr>
          <a:lstStyle/>
          <a:p>
            <a:r>
              <a:rPr lang="th-TH" b="1" dirty="0"/>
              <a:t>บรรทัด 1 - 2  </a:t>
            </a:r>
            <a:r>
              <a:rPr lang="en-US" dirty="0"/>
              <a:t>: </a:t>
            </a:r>
            <a:r>
              <a:rPr lang="fr-FR" dirty="0"/>
              <a:t> </a:t>
            </a:r>
            <a:r>
              <a:rPr lang="th-TH" dirty="0"/>
              <a:t>ส่วนของ </a:t>
            </a:r>
            <a:r>
              <a:rPr lang="en-US" dirty="0"/>
              <a:t>import </a:t>
            </a:r>
            <a:r>
              <a:rPr lang="th-TH" dirty="0"/>
              <a:t>สำหรับเรียกใช้ </a:t>
            </a:r>
            <a:r>
              <a:rPr lang="en-US" dirty="0"/>
              <a:t>class </a:t>
            </a:r>
            <a:r>
              <a:rPr lang="th-TH" dirty="0"/>
              <a:t>ที่มีอยู่ใน </a:t>
            </a:r>
            <a:r>
              <a:rPr lang="en-US" dirty="0"/>
              <a:t>package </a:t>
            </a:r>
            <a:r>
              <a:rPr lang="th-TH" dirty="0"/>
              <a:t>นั้นๆ</a:t>
            </a:r>
          </a:p>
          <a:p>
            <a:r>
              <a:rPr lang="th-TH" b="1" dirty="0"/>
              <a:t>บรรทัด 4 </a:t>
            </a:r>
            <a:r>
              <a:rPr lang="en-US" b="1" dirty="0"/>
              <a:t>     </a:t>
            </a:r>
            <a:r>
              <a:rPr lang="en-US" dirty="0"/>
              <a:t>:  </a:t>
            </a:r>
            <a:r>
              <a:rPr lang="th-TH" dirty="0"/>
              <a:t>การประกาศชื่อ </a:t>
            </a:r>
            <a:r>
              <a:rPr lang="en-US" dirty="0"/>
              <a:t>class </a:t>
            </a:r>
            <a:r>
              <a:rPr lang="th-TH" dirty="0"/>
              <a:t>จะต้องมีชื่อเหมือนกับชื่อ </a:t>
            </a:r>
            <a:r>
              <a:rPr lang="en-US" dirty="0"/>
              <a:t>file </a:t>
            </a:r>
            <a:r>
              <a:rPr lang="th-TH" dirty="0"/>
              <a:t>ดังนั้น </a:t>
            </a:r>
            <a:r>
              <a:rPr lang="en-US" dirty="0"/>
              <a:t>file </a:t>
            </a:r>
            <a:endParaRPr lang="th-TH" dirty="0"/>
          </a:p>
          <a:p>
            <a:r>
              <a:rPr lang="th-TH" dirty="0"/>
              <a:t>                        นี้ต้องชื่อว่า </a:t>
            </a:r>
            <a:r>
              <a:rPr lang="en-US" dirty="0"/>
              <a:t>MyClass.java</a:t>
            </a:r>
          </a:p>
          <a:p>
            <a:r>
              <a:rPr lang="th-TH" b="1" dirty="0"/>
              <a:t>บรรทัด 6 - 9 </a:t>
            </a:r>
            <a:r>
              <a:rPr lang="en-US" dirty="0"/>
              <a:t>:   </a:t>
            </a:r>
            <a:r>
              <a:rPr lang="th-TH" dirty="0"/>
              <a:t>เป็นส่วน </a:t>
            </a:r>
            <a:r>
              <a:rPr lang="en-US" dirty="0"/>
              <a:t>main </a:t>
            </a:r>
            <a:r>
              <a:rPr lang="th-TH" dirty="0"/>
              <a:t>ของ </a:t>
            </a:r>
            <a:r>
              <a:rPr lang="en-US" dirty="0"/>
              <a:t>java </a:t>
            </a:r>
            <a:r>
              <a:rPr lang="th-TH" dirty="0"/>
              <a:t>โดย </a:t>
            </a:r>
            <a:r>
              <a:rPr lang="en-US" dirty="0"/>
              <a:t>java </a:t>
            </a:r>
            <a:r>
              <a:rPr lang="th-TH" dirty="0"/>
              <a:t>จะเริ่มทำงานที่บรรทัดนี้</a:t>
            </a:r>
            <a:endParaRPr lang="en-US" dirty="0"/>
          </a:p>
          <a:p>
            <a:endParaRPr lang="th-TH" dirty="0"/>
          </a:p>
        </p:txBody>
      </p:sp>
      <p:pic>
        <p:nvPicPr>
          <p:cNvPr id="4" name="รูปภาพ 4" descr="jav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7264" y="1651602"/>
            <a:ext cx="6739112" cy="3289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Package </a:t>
            </a:r>
            <a:r>
              <a:rPr lang="th-TH" dirty="0"/>
              <a:t>ที่จำเป็น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ในการเขียนโปรแกรมภาษา </a:t>
            </a:r>
            <a:r>
              <a:rPr lang="en-US" dirty="0"/>
              <a:t>Java </a:t>
            </a:r>
            <a:r>
              <a:rPr lang="th-TH" dirty="0"/>
              <a:t>ให้ทำงานเกี่ยวกับ </a:t>
            </a:r>
            <a:r>
              <a:rPr lang="en-US" dirty="0"/>
              <a:t>network </a:t>
            </a:r>
            <a:r>
              <a:rPr lang="th-TH" dirty="0"/>
              <a:t>จะต้อง </a:t>
            </a:r>
            <a:r>
              <a:rPr lang="en-US" dirty="0"/>
              <a:t>import </a:t>
            </a:r>
            <a:r>
              <a:rPr lang="fr-FR" dirty="0"/>
              <a:t> 2 packages </a:t>
            </a:r>
            <a:r>
              <a:rPr lang="th-TH" dirty="0"/>
              <a:t>ที่จำเป็นคือ</a:t>
            </a:r>
          </a:p>
          <a:p>
            <a:pPr lvl="1"/>
            <a:r>
              <a:rPr lang="en-US" dirty="0"/>
              <a:t>java.io     (</a:t>
            </a:r>
            <a:r>
              <a:rPr lang="th-TH" dirty="0"/>
              <a:t>บรรจุ </a:t>
            </a:r>
            <a:r>
              <a:rPr lang="en-US" dirty="0"/>
              <a:t>Class </a:t>
            </a:r>
            <a:r>
              <a:rPr lang="th-TH" dirty="0"/>
              <a:t>ที่ทำงานเกี่ยวกับ </a:t>
            </a:r>
            <a:r>
              <a:rPr lang="en-US" dirty="0"/>
              <a:t>input/output)</a:t>
            </a:r>
          </a:p>
          <a:p>
            <a:pPr lvl="1"/>
            <a:r>
              <a:rPr lang="en-US" dirty="0"/>
              <a:t>java.net	 (</a:t>
            </a:r>
            <a:r>
              <a:rPr lang="th-TH" dirty="0"/>
              <a:t>บรรจุ </a:t>
            </a:r>
            <a:r>
              <a:rPr lang="en-US" dirty="0"/>
              <a:t>Class </a:t>
            </a:r>
            <a:r>
              <a:rPr lang="th-TH" dirty="0"/>
              <a:t>เกี่ยวกับการทำงานกับระบบเครือข่าย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th-TH" dirty="0"/>
              <a:t>ดังนั้นควรจะมี 2 บรรทัดนี้ขึ้นต้นใน </a:t>
            </a:r>
            <a:r>
              <a:rPr lang="en-US" dirty="0"/>
              <a:t>source code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2060"/>
                </a:solidFill>
              </a:rPr>
              <a:t>import       java.io.*; </a:t>
            </a:r>
          </a:p>
          <a:p>
            <a:pPr lvl="1">
              <a:buNone/>
            </a:pPr>
            <a:r>
              <a:rPr lang="en-US" dirty="0">
                <a:solidFill>
                  <a:srgbClr val="002060"/>
                </a:solidFill>
              </a:rPr>
              <a:t>			import       java.net.*;</a:t>
            </a:r>
            <a:endParaRPr lang="th-TH" dirty="0">
              <a:solidFill>
                <a:srgbClr val="002060"/>
              </a:solidFill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เนื่องจาก </a:t>
            </a:r>
            <a:r>
              <a:rPr lang="en-US" dirty="0"/>
              <a:t>java </a:t>
            </a:r>
            <a:r>
              <a:rPr lang="th-TH" dirty="0"/>
              <a:t>มี </a:t>
            </a:r>
            <a:r>
              <a:rPr lang="en-US" dirty="0"/>
              <a:t>class </a:t>
            </a:r>
            <a:r>
              <a:rPr lang="th-TH" dirty="0"/>
              <a:t>และ </a:t>
            </a:r>
            <a:r>
              <a:rPr lang="en-US" dirty="0"/>
              <a:t>method </a:t>
            </a:r>
            <a:r>
              <a:rPr lang="th-TH" dirty="0"/>
              <a:t>ใช้ให้อย่างมากมาย ทำให้ไม่สามารถจำได้หมด</a:t>
            </a:r>
          </a:p>
          <a:p>
            <a:pPr>
              <a:buNone/>
            </a:pPr>
            <a:endParaRPr lang="th-TH" dirty="0"/>
          </a:p>
          <a:p>
            <a:r>
              <a:rPr lang="th-TH" dirty="0"/>
              <a:t>ในการพัฒนาโปรแกรมด้วยภาษา </a:t>
            </a:r>
            <a:r>
              <a:rPr lang="en-US" dirty="0"/>
              <a:t>Java </a:t>
            </a:r>
            <a:r>
              <a:rPr lang="th-TH" dirty="0"/>
              <a:t>นั้นควรดู </a:t>
            </a:r>
            <a:r>
              <a:rPr lang="en-US" dirty="0"/>
              <a:t>API </a:t>
            </a:r>
            <a:r>
              <a:rPr lang="th-TH" dirty="0"/>
              <a:t>จากเว๊บ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https://docs.oracle.com/javase/8/docs/api/   </a:t>
            </a:r>
            <a:r>
              <a:rPr lang="en-US" dirty="0"/>
              <a:t>(</a:t>
            </a:r>
            <a:r>
              <a:rPr lang="th-TH" dirty="0"/>
              <a:t>สำหรับ </a:t>
            </a:r>
            <a:r>
              <a:rPr lang="en-US" dirty="0"/>
              <a:t>java version 1.8.X) </a:t>
            </a:r>
            <a:r>
              <a:rPr lang="th-TH" dirty="0"/>
              <a:t>ควบคู่ไปกับการพัฒนาโปรแกรม</a:t>
            </a:r>
          </a:p>
          <a:p>
            <a:pPr>
              <a:buNone/>
            </a:pP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Command Line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ในโปรแกรมภาษา </a:t>
            </a:r>
            <a:r>
              <a:rPr lang="en-US" dirty="0"/>
              <a:t>Java </a:t>
            </a:r>
            <a:r>
              <a:rPr lang="th-TH" dirty="0"/>
              <a:t>จะเหมือนกับภาษา </a:t>
            </a:r>
            <a:r>
              <a:rPr lang="en-US" dirty="0"/>
              <a:t>C </a:t>
            </a:r>
            <a:r>
              <a:rPr lang="th-TH" dirty="0"/>
              <a:t>คือจะมีการทำงานเริ่มต้นที่ </a:t>
            </a:r>
            <a:r>
              <a:rPr lang="en-US" dirty="0"/>
              <a:t>function </a:t>
            </a:r>
            <a:r>
              <a:rPr lang="en-US" b="1" dirty="0">
                <a:solidFill>
                  <a:srgbClr val="0070C0"/>
                </a:solidFill>
              </a:rPr>
              <a:t>main</a:t>
            </a:r>
          </a:p>
          <a:p>
            <a:r>
              <a:rPr lang="en-US" dirty="0"/>
              <a:t>function main </a:t>
            </a:r>
            <a:r>
              <a:rPr lang="th-TH" dirty="0"/>
              <a:t>จะต้องอยู่ในรูปแบบต่อไปนี้เท่านั้น</a:t>
            </a:r>
          </a:p>
          <a:p>
            <a:pPr>
              <a:buNone/>
            </a:pPr>
            <a:endParaRPr lang="th-TH" dirty="0"/>
          </a:p>
          <a:p>
            <a:pPr lvl="1" algn="ctr">
              <a:buNone/>
            </a:pPr>
            <a:r>
              <a:rPr lang="en-US" sz="3200" b="1" dirty="0"/>
              <a:t>public  static  void  </a:t>
            </a:r>
            <a:r>
              <a:rPr lang="en-US" sz="3200" dirty="0"/>
              <a:t>main( String[ ]  </a:t>
            </a:r>
            <a:r>
              <a:rPr lang="en-US" sz="3200" b="1" dirty="0" err="1"/>
              <a:t>args</a:t>
            </a:r>
            <a:r>
              <a:rPr lang="en-US" sz="3200" b="1" dirty="0"/>
              <a:t> </a:t>
            </a:r>
            <a:r>
              <a:rPr lang="en-US" sz="3200" dirty="0"/>
              <a:t>)</a:t>
            </a:r>
          </a:p>
          <a:p>
            <a:pPr lvl="1" algn="ctr">
              <a:buNone/>
            </a:pPr>
            <a:endParaRPr lang="en-US" dirty="0"/>
          </a:p>
          <a:p>
            <a:pPr lvl="1"/>
            <a:r>
              <a:rPr lang="th-TH" dirty="0"/>
              <a:t>โดย</a:t>
            </a:r>
            <a:r>
              <a:rPr lang="th-TH" b="1" dirty="0"/>
              <a:t> </a:t>
            </a:r>
            <a:r>
              <a:rPr lang="en-US" b="1" dirty="0" err="1"/>
              <a:t>args</a:t>
            </a:r>
            <a:r>
              <a:rPr lang="en-US" dirty="0"/>
              <a:t>  </a:t>
            </a:r>
            <a:r>
              <a:rPr lang="th-TH" dirty="0"/>
              <a:t>ที่เป็น </a:t>
            </a:r>
            <a:r>
              <a:rPr lang="en-US" dirty="0"/>
              <a:t>parameter </a:t>
            </a:r>
            <a:r>
              <a:rPr lang="th-TH" dirty="0"/>
              <a:t>ของ </a:t>
            </a:r>
            <a:r>
              <a:rPr lang="en-US" dirty="0"/>
              <a:t>function main </a:t>
            </a:r>
            <a:r>
              <a:rPr lang="th-TH" dirty="0"/>
              <a:t>จะเป็นตัวรับค่า </a:t>
            </a:r>
            <a:r>
              <a:rPr lang="en-US" dirty="0"/>
              <a:t>arguments </a:t>
            </a:r>
            <a:r>
              <a:rPr lang="th-TH" dirty="0"/>
              <a:t>จาก </a:t>
            </a:r>
            <a:r>
              <a:rPr lang="en-US" dirty="0"/>
              <a:t>command line </a:t>
            </a:r>
            <a:r>
              <a:rPr lang="th-TH" dirty="0"/>
              <a:t>ซึ่งจะอยู่ในรูป </a:t>
            </a:r>
            <a:r>
              <a:rPr lang="en-US" dirty="0"/>
              <a:t>array </a:t>
            </a:r>
            <a:r>
              <a:rPr lang="th-TH" dirty="0"/>
              <a:t>ของ </a:t>
            </a:r>
            <a:r>
              <a:rPr lang="en-US" dirty="0"/>
              <a:t>string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  <a:endParaRPr lang="th-TH" dirty="0"/>
          </a:p>
        </p:txBody>
      </p:sp>
      <p:pic>
        <p:nvPicPr>
          <p:cNvPr id="4" name="รูปภาพ 5" descr="testjavasr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8414563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รูปภาพ 4" descr="testjav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149080"/>
            <a:ext cx="4877164" cy="2479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เนื่องจากการรับ </a:t>
            </a:r>
            <a:r>
              <a:rPr lang="en-US" dirty="0"/>
              <a:t>argument </a:t>
            </a:r>
            <a:r>
              <a:rPr lang="th-TH" dirty="0"/>
              <a:t>จาก </a:t>
            </a:r>
            <a:r>
              <a:rPr lang="en-US" dirty="0"/>
              <a:t>command line </a:t>
            </a:r>
            <a:r>
              <a:rPr lang="th-TH" dirty="0"/>
              <a:t>นั้นจะอยู่ในรูป </a:t>
            </a:r>
            <a:r>
              <a:rPr lang="en-US" dirty="0"/>
              <a:t>String </a:t>
            </a:r>
            <a:endParaRPr lang="th-TH" dirty="0"/>
          </a:p>
          <a:p>
            <a:r>
              <a:rPr lang="th-TH" dirty="0"/>
              <a:t>ดังนั้นถ้าอยากรับค่าที่เป็นตัวเลขเพื่อใช้ในการคำนวณจะต้องแปลง </a:t>
            </a:r>
            <a:r>
              <a:rPr lang="en-US" dirty="0"/>
              <a:t>String </a:t>
            </a:r>
            <a:r>
              <a:rPr lang="th-TH" dirty="0"/>
              <a:t>เป็น </a:t>
            </a:r>
            <a:r>
              <a:rPr lang="en-US" dirty="0"/>
              <a:t>data type </a:t>
            </a:r>
            <a:r>
              <a:rPr lang="th-TH" dirty="0"/>
              <a:t>ที่เป็นตัวเลข สามารถเรียกใช้จาก </a:t>
            </a:r>
            <a:r>
              <a:rPr lang="en-US" dirty="0"/>
              <a:t>static class </a:t>
            </a:r>
            <a:r>
              <a:rPr lang="th-TH" dirty="0"/>
              <a:t>ต่างๆ ต่อไปนี้เช่น</a:t>
            </a:r>
          </a:p>
          <a:p>
            <a:pPr lvl="1"/>
            <a:r>
              <a:rPr lang="en-US" b="1" dirty="0" err="1"/>
              <a:t>Integer.parseInt</a:t>
            </a:r>
            <a:r>
              <a:rPr lang="en-US" dirty="0"/>
              <a:t>(String   </a:t>
            </a:r>
            <a:r>
              <a:rPr lang="en-US" dirty="0" err="1"/>
              <a:t>intValue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Float.parseFloat</a:t>
            </a:r>
            <a:r>
              <a:rPr lang="en-US" b="1" dirty="0"/>
              <a:t>(</a:t>
            </a:r>
            <a:r>
              <a:rPr lang="en-US" dirty="0"/>
              <a:t>String   </a:t>
            </a:r>
            <a:r>
              <a:rPr lang="en-US" dirty="0" err="1"/>
              <a:t>floatValue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Double.parseDouble</a:t>
            </a:r>
            <a:r>
              <a:rPr lang="en-US" dirty="0"/>
              <a:t>(String   </a:t>
            </a:r>
            <a:r>
              <a:rPr lang="en-US" dirty="0" err="1"/>
              <a:t>doubleValue</a:t>
            </a:r>
            <a:r>
              <a:rPr lang="en-US" dirty="0"/>
              <a:t>)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3C6DF6-F093-4D68-AA6A-5C975BAF571F}"/>
</file>

<file path=customXml/itemProps2.xml><?xml version="1.0" encoding="utf-8"?>
<ds:datastoreItem xmlns:ds="http://schemas.openxmlformats.org/officeDocument/2006/customXml" ds:itemID="{AD826A42-F1C2-4178-AFA1-805BB55A988E}"/>
</file>

<file path=customXml/itemProps3.xml><?xml version="1.0" encoding="utf-8"?>
<ds:datastoreItem xmlns:ds="http://schemas.openxmlformats.org/officeDocument/2006/customXml" ds:itemID="{55AA3968-07BF-4115-A5B3-5E461C4F23BE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4256</TotalTime>
  <Words>964</Words>
  <Application>Microsoft Office PowerPoint</Application>
  <PresentationFormat>On-screen Show (4:3)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FreesiaUPC</vt:lpstr>
      <vt:lpstr>Tw Cen MT</vt:lpstr>
      <vt:lpstr>Wingdings</vt:lpstr>
      <vt:lpstr>Wingdings 2</vt:lpstr>
      <vt:lpstr>ตรงกลาง</vt:lpstr>
      <vt:lpstr>Overview Java</vt:lpstr>
      <vt:lpstr>Introduction</vt:lpstr>
      <vt:lpstr>ตรวจสอบความพร้อมของเครื่องที่ใช้พัฒนา Java</vt:lpstr>
      <vt:lpstr>โครงสร้างภาษา Java</vt:lpstr>
      <vt:lpstr>Java Package ที่จำเป็น</vt:lpstr>
      <vt:lpstr>Java API</vt:lpstr>
      <vt:lpstr>Java Command Line</vt:lpstr>
      <vt:lpstr>Arguments</vt:lpstr>
      <vt:lpstr>Type Conversion</vt:lpstr>
      <vt:lpstr>ตัวอย่าง: Type Conversion</vt:lpstr>
      <vt:lpstr>แบบฝึกหัด</vt:lpstr>
      <vt:lpstr>Java  try-catch</vt:lpstr>
      <vt:lpstr>ตัวอย่าง Class IOException</vt:lpstr>
      <vt:lpstr>ตัวอย่าง Class Exception</vt:lpstr>
      <vt:lpstr>ตัวอย่างการดู API ใน Java</vt:lpstr>
      <vt:lpstr>ตัวอย่างโปรแกรมที่ไม่มีการดัก Exception</vt:lpstr>
      <vt:lpstr>แก้ปัญหา ArrayIndexOutofBoundsException</vt:lpstr>
      <vt:lpstr>แก้ปัญหา NumberFormatException</vt:lpstr>
      <vt:lpstr>วิธีเขียนดักที่ Class 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DAMRONGKIAT LIM</cp:lastModifiedBy>
  <cp:revision>192</cp:revision>
  <dcterms:created xsi:type="dcterms:W3CDTF">2010-02-28T04:09:14Z</dcterms:created>
  <dcterms:modified xsi:type="dcterms:W3CDTF">2023-07-11T00:44:42Z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