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70" r:id="rId11"/>
    <p:sldId id="269" r:id="rId12"/>
    <p:sldId id="271" r:id="rId13"/>
    <p:sldId id="262" r:id="rId14"/>
    <p:sldId id="268" r:id="rId15"/>
    <p:sldId id="273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29/01/58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/io/FileNotFoundException.html" TargetMode="External"/><Relationship Id="rId2" Type="http://schemas.openxmlformats.org/officeDocument/2006/relationships/hyperlink" Target="http://download.oracle.com/javase/1.4.2/docs/api/java/io/Fi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I/O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030523313 </a:t>
            </a:r>
            <a:r>
              <a:rPr lang="en-US" smtClean="0"/>
              <a:t>- </a:t>
            </a:r>
            <a:r>
              <a:rPr lang="en-US" dirty="0" smtClean="0"/>
              <a:t>Network programming</a:t>
            </a:r>
          </a:p>
          <a:p>
            <a:r>
              <a:rPr lang="en-US" dirty="0" smtClean="0"/>
              <a:t>Asst. Prof. Dr. </a:t>
            </a:r>
            <a:r>
              <a:rPr lang="en-US" dirty="0" err="1" smtClean="0"/>
              <a:t>Choopan</a:t>
            </a:r>
            <a:r>
              <a:rPr lang="en-US" dirty="0" smtClean="0"/>
              <a:t> </a:t>
            </a:r>
            <a:r>
              <a:rPr lang="en-US" dirty="0" err="1" smtClean="0"/>
              <a:t>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</a:t>
            </a:r>
            <a:r>
              <a:rPr lang="en-US" dirty="0" smtClean="0"/>
              <a:t>/</a:t>
            </a:r>
            <a:r>
              <a:rPr lang="th-TH" dirty="0" smtClean="0"/>
              <a:t>อ่าน แฟ้มข้อมูลด้วยจาวา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ในการเขียนหรืออ่านแฟ้มข้อมูลด้วยจาวานั้น จะใช้ </a:t>
            </a:r>
            <a:r>
              <a:rPr lang="en-US" dirty="0" smtClean="0"/>
              <a:t>Class</a:t>
            </a:r>
          </a:p>
          <a:p>
            <a:pPr lvl="1"/>
            <a:r>
              <a:rPr lang="th-TH" dirty="0" smtClean="0"/>
              <a:t>ในการอ่านข้อมูล</a:t>
            </a:r>
          </a:p>
          <a:p>
            <a:pPr lvl="1" algn="ctr">
              <a:buNone/>
            </a:pPr>
            <a:r>
              <a:rPr lang="en-US" sz="2000" dirty="0" smtClean="0"/>
              <a:t>public  </a:t>
            </a:r>
            <a:r>
              <a:rPr lang="en-US" sz="2000" b="1" dirty="0" err="1" smtClean="0"/>
              <a:t>FileInputStream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tooltip="class in java.io"/>
              </a:rPr>
              <a:t>File</a:t>
            </a:r>
            <a:r>
              <a:rPr lang="en-US" sz="2000" dirty="0" smtClean="0"/>
              <a:t> </a:t>
            </a:r>
            <a:r>
              <a:rPr lang="en-US" sz="2000" dirty="0" err="1" smtClean="0"/>
              <a:t>file</a:t>
            </a:r>
            <a:r>
              <a:rPr lang="en-US" sz="2000" dirty="0" smtClean="0"/>
              <a:t>)  throws </a:t>
            </a:r>
            <a:r>
              <a:rPr lang="en-US" sz="2000" dirty="0" err="1" smtClean="0">
                <a:hlinkClick r:id="rId3" tooltip="class in java.io"/>
              </a:rPr>
              <a:t>FileNotFoundException</a:t>
            </a:r>
            <a:r>
              <a:rPr lang="en-US" sz="2000" dirty="0" smtClean="0"/>
              <a:t> </a:t>
            </a:r>
            <a:r>
              <a:rPr lang="th-TH" sz="2000" dirty="0" smtClean="0"/>
              <a:t>      </a:t>
            </a:r>
          </a:p>
          <a:p>
            <a:pPr lvl="1"/>
            <a:r>
              <a:rPr lang="th-TH" dirty="0" smtClean="0"/>
              <a:t>ในการเขียนข้อมูล</a:t>
            </a:r>
          </a:p>
          <a:p>
            <a:pPr lvl="1" algn="ctr">
              <a:buNone/>
            </a:pPr>
            <a:r>
              <a:rPr lang="en-US" sz="2000" dirty="0" smtClean="0"/>
              <a:t>public  </a:t>
            </a:r>
            <a:r>
              <a:rPr lang="en-US" sz="2000" b="1" dirty="0" err="1" smtClean="0"/>
              <a:t>FileOutputStream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tooltip="class in java.io"/>
              </a:rPr>
              <a:t>File</a:t>
            </a:r>
            <a:r>
              <a:rPr lang="en-US" sz="2000" dirty="0" smtClean="0"/>
              <a:t> </a:t>
            </a:r>
            <a:r>
              <a:rPr lang="en-US" sz="2000" dirty="0" err="1" smtClean="0"/>
              <a:t>file</a:t>
            </a:r>
            <a:r>
              <a:rPr lang="en-US" sz="2000" dirty="0" smtClean="0"/>
              <a:t>)  throws </a:t>
            </a:r>
            <a:r>
              <a:rPr lang="en-US" sz="2000" dirty="0" err="1" smtClean="0">
                <a:hlinkClick r:id="rId3" tooltip="class in java.io"/>
              </a:rPr>
              <a:t>FileNotFoundException</a:t>
            </a:r>
            <a:r>
              <a:rPr lang="en-US" sz="2000" dirty="0" smtClean="0"/>
              <a:t> </a:t>
            </a:r>
            <a:r>
              <a:rPr lang="th-TH" sz="2000" dirty="0" smtClean="0"/>
              <a:t>      </a:t>
            </a:r>
          </a:p>
          <a:p>
            <a:pPr lvl="1">
              <a:buNone/>
            </a:pPr>
            <a:endParaRPr lang="th-TH" dirty="0" smtClean="0"/>
          </a:p>
          <a:p>
            <a:r>
              <a:rPr lang="th-TH" dirty="0" smtClean="0"/>
              <a:t>ทั้ง 2 </a:t>
            </a:r>
            <a:r>
              <a:rPr lang="en-US" dirty="0" smtClean="0"/>
              <a:t>Class </a:t>
            </a:r>
            <a:r>
              <a:rPr lang="th-TH" dirty="0" smtClean="0"/>
              <a:t>นี้สืบทอดมาจาก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</a:p>
          <a:p>
            <a:r>
              <a:rPr lang="th-TH" dirty="0" smtClean="0"/>
              <a:t>ทั้ง 2 </a:t>
            </a:r>
            <a:r>
              <a:rPr lang="en-US" dirty="0" smtClean="0"/>
              <a:t>Class </a:t>
            </a:r>
            <a:r>
              <a:rPr lang="th-TH" dirty="0" smtClean="0"/>
              <a:t>นี้จึงสามารถใช้ </a:t>
            </a:r>
            <a:r>
              <a:rPr lang="en-US" dirty="0" smtClean="0"/>
              <a:t>method </a:t>
            </a:r>
            <a:r>
              <a:rPr lang="th-TH" dirty="0" smtClean="0"/>
              <a:t>ต่างๆ ของ </a:t>
            </a:r>
            <a:r>
              <a:rPr lang="en-US" dirty="0" smtClean="0"/>
              <a:t>Class </a:t>
            </a:r>
            <a:r>
              <a:rPr lang="th-TH" dirty="0" smtClean="0"/>
              <a:t>แม่ได้หมด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การอ่านข้อมูลจากแฟ้มข้อมูล</a:t>
            </a:r>
            <a:endParaRPr lang="th-TH" dirty="0"/>
          </a:p>
        </p:txBody>
      </p:sp>
      <p:pic>
        <p:nvPicPr>
          <p:cNvPr id="6" name="Content Placeholder 5" descr="javare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570533" y="1625702"/>
            <a:ext cx="8105923" cy="4899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การเขียนข้อมูลลงแฟ้มข้อมูล</a:t>
            </a:r>
            <a:endParaRPr lang="th-TH" dirty="0"/>
          </a:p>
        </p:txBody>
      </p:sp>
      <p:pic>
        <p:nvPicPr>
          <p:cNvPr id="4" name="Content Placeholder 3" descr="javawrit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127474" y="1798712"/>
            <a:ext cx="8837014" cy="3862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Stream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ทั้ง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low-level API </a:t>
            </a:r>
            <a:r>
              <a:rPr lang="th-TH" dirty="0" smtClean="0"/>
              <a:t>ซึ่งสามารถอ่าน และ เขียน ข้อมูลในระดับไบต์</a:t>
            </a:r>
          </a:p>
          <a:p>
            <a:r>
              <a:rPr lang="th-TH" dirty="0" smtClean="0"/>
              <a:t>ถ้าต้องการรับและส่งข้อมูลที่เป็นตัวอักษร หรือตัวเลข อย่างง่ายสามารถใช้ </a:t>
            </a:r>
            <a:r>
              <a:rPr lang="en-US" dirty="0" smtClean="0"/>
              <a:t>Class </a:t>
            </a:r>
            <a:r>
              <a:rPr lang="th-TH" dirty="0" smtClean="0"/>
              <a:t>ของ </a:t>
            </a:r>
            <a:r>
              <a:rPr lang="en-US" dirty="0" smtClean="0"/>
              <a:t>Java </a:t>
            </a:r>
            <a:r>
              <a:rPr lang="th-TH" dirty="0" smtClean="0"/>
              <a:t>ที่ออกแบบมาเพื่อให้ใช้งานง่ายขึ้น คือ</a:t>
            </a:r>
          </a:p>
          <a:p>
            <a:pPr lvl="1"/>
            <a:r>
              <a:rPr lang="en-US" dirty="0" err="1" smtClean="0"/>
              <a:t>PrintWriter</a:t>
            </a:r>
            <a:endParaRPr lang="en-US" dirty="0" smtClean="0"/>
          </a:p>
          <a:p>
            <a:pPr lvl="2"/>
            <a:r>
              <a:rPr lang="th-TH" dirty="0" smtClean="0"/>
              <a:t>สำหรับเขียนข้อมูล</a:t>
            </a:r>
          </a:p>
          <a:p>
            <a:pPr lvl="1"/>
            <a:r>
              <a:rPr lang="en-US" dirty="0" err="1" smtClean="0"/>
              <a:t>BufferedReader</a:t>
            </a:r>
            <a:endParaRPr lang="en-US" dirty="0" smtClean="0"/>
          </a:p>
          <a:p>
            <a:pPr lvl="2"/>
            <a:r>
              <a:rPr lang="th-TH" dirty="0" smtClean="0"/>
              <a:t>สำหรับอ่านข้อมูล</a:t>
            </a:r>
          </a:p>
          <a:p>
            <a:pPr lvl="1"/>
            <a:r>
              <a:rPr lang="en-US" dirty="0" smtClean="0"/>
              <a:t>Class </a:t>
            </a:r>
            <a:r>
              <a:rPr lang="th-TH" dirty="0" smtClean="0"/>
              <a:t>ทั้ง 2 นี้จะซ่อนความยุ่งยากของ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th-TH" dirty="0" smtClean="0"/>
              <a:t>เอาไว้</a:t>
            </a:r>
            <a:endParaRPr lang="th-T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Class </a:t>
            </a:r>
            <a:r>
              <a:rPr lang="en-US" b="1" dirty="0" err="1" smtClean="0">
                <a:solidFill>
                  <a:srgbClr val="002060"/>
                </a:solidFill>
              </a:rPr>
              <a:t>PrintWriter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Constructor </a:t>
            </a:r>
          </a:p>
          <a:p>
            <a:pPr lvl="2"/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PrintWriter</a:t>
            </a:r>
            <a:r>
              <a:rPr lang="en-US" b="1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OutputStream</a:t>
            </a:r>
            <a:r>
              <a:rPr lang="en-US" i="1" dirty="0" smtClean="0"/>
              <a:t>  out)</a:t>
            </a:r>
          </a:p>
          <a:p>
            <a:pPr lvl="2">
              <a:buNone/>
            </a:pPr>
            <a:endParaRPr lang="en-US" i="1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</a:t>
            </a:r>
            <a:r>
              <a:rPr lang="th-TH" dirty="0" smtClean="0"/>
              <a:t>ในการเขียนค่า </a:t>
            </a:r>
            <a:r>
              <a:rPr lang="en-US" dirty="0" smtClean="0"/>
              <a:t>String</a:t>
            </a:r>
          </a:p>
          <a:p>
            <a:pPr lvl="2"/>
            <a:r>
              <a:rPr lang="en-US" i="1" dirty="0" smtClean="0"/>
              <a:t>public void </a:t>
            </a:r>
            <a:r>
              <a:rPr lang="en-US" b="1" dirty="0" smtClean="0"/>
              <a:t>print</a:t>
            </a:r>
            <a:r>
              <a:rPr lang="en-US" dirty="0" smtClean="0"/>
              <a:t>(String   s)</a:t>
            </a:r>
          </a:p>
          <a:p>
            <a:pPr lvl="2"/>
            <a:r>
              <a:rPr lang="en-US" i="1" dirty="0" smtClean="0"/>
              <a:t>public void </a:t>
            </a:r>
            <a:r>
              <a:rPr lang="en-US" b="1" dirty="0" err="1" smtClean="0"/>
              <a:t>println</a:t>
            </a:r>
            <a:r>
              <a:rPr lang="en-US" dirty="0" smtClean="0"/>
              <a:t>(String  x)</a:t>
            </a:r>
          </a:p>
          <a:p>
            <a:pPr lvl="2"/>
            <a:r>
              <a:rPr lang="en-US" i="1" dirty="0" smtClean="0"/>
              <a:t>public</a:t>
            </a:r>
            <a:r>
              <a:rPr lang="en-US" dirty="0" smtClean="0"/>
              <a:t> void </a:t>
            </a:r>
            <a:r>
              <a:rPr lang="en-US" b="1" dirty="0" smtClean="0"/>
              <a:t>flush</a:t>
            </a:r>
            <a:r>
              <a:rPr lang="en-US" dirty="0" smtClean="0"/>
              <a:t>();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err="1" smtClean="0"/>
              <a:t>PrintWriter</a:t>
            </a:r>
            <a:endParaRPr lang="th-TH" dirty="0"/>
          </a:p>
        </p:txBody>
      </p:sp>
      <p:pic>
        <p:nvPicPr>
          <p:cNvPr id="4" name="Content Placeholder 3" descr="p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51520" y="1700808"/>
            <a:ext cx="8702027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Class </a:t>
            </a:r>
            <a:r>
              <a:rPr lang="en-US" sz="2800" b="1" dirty="0" err="1" smtClean="0"/>
              <a:t>InputStreamReader</a:t>
            </a:r>
            <a:r>
              <a:rPr lang="en-US" sz="2800" b="1" dirty="0" smtClean="0"/>
              <a:t> (</a:t>
            </a:r>
            <a:r>
              <a:rPr lang="th-TH" sz="2800" b="1" dirty="0" smtClean="0"/>
              <a:t>เป็น </a:t>
            </a:r>
            <a:r>
              <a:rPr lang="en-US" sz="2800" b="1" dirty="0" smtClean="0"/>
              <a:t>Class </a:t>
            </a:r>
            <a:r>
              <a:rPr lang="th-TH" sz="2800" b="1" dirty="0" smtClean="0"/>
              <a:t>ลูกของ </a:t>
            </a:r>
            <a:r>
              <a:rPr lang="en-US" sz="2800" b="1" dirty="0" smtClean="0"/>
              <a:t>Reader)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Constructor</a:t>
            </a:r>
          </a:p>
          <a:p>
            <a:pPr lvl="2"/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    in)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sz="2800" b="1" dirty="0" smtClean="0"/>
              <a:t>Class </a:t>
            </a:r>
            <a:r>
              <a:rPr lang="en-US" sz="2800" b="1" dirty="0" err="1" smtClean="0"/>
              <a:t>BufferedReader</a:t>
            </a:r>
            <a:endParaRPr lang="en-US" sz="2800" b="1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Constructor</a:t>
            </a:r>
          </a:p>
          <a:p>
            <a:pPr lvl="2"/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BufferedReader</a:t>
            </a:r>
            <a:r>
              <a:rPr lang="en-US" dirty="0" smtClean="0"/>
              <a:t>(Reader    in)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Method</a:t>
            </a:r>
          </a:p>
          <a:p>
            <a:pPr lvl="2"/>
            <a:r>
              <a:rPr lang="en-US" i="1" dirty="0" smtClean="0"/>
              <a:t>public String </a:t>
            </a:r>
            <a:r>
              <a:rPr lang="en-US" b="1" dirty="0" err="1" smtClean="0"/>
              <a:t>readLine</a:t>
            </a:r>
            <a:r>
              <a:rPr lang="en-US" dirty="0" smtClean="0"/>
              <a:t>() </a:t>
            </a:r>
            <a:r>
              <a:rPr lang="en-US" i="1" dirty="0" smtClean="0"/>
              <a:t>throws </a:t>
            </a:r>
            <a:r>
              <a:rPr lang="en-US" i="1" dirty="0" err="1" smtClean="0"/>
              <a:t>IOException</a:t>
            </a:r>
            <a:endParaRPr lang="en-US" i="1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err="1" smtClean="0"/>
              <a:t>BufferedReader</a:t>
            </a:r>
            <a:r>
              <a:rPr lang="en-US" dirty="0" smtClean="0"/>
              <a:t> (1)</a:t>
            </a:r>
            <a:endParaRPr lang="th-TH" dirty="0"/>
          </a:p>
        </p:txBody>
      </p:sp>
      <p:pic>
        <p:nvPicPr>
          <p:cNvPr id="4" name="Content Placeholder 3" descr="b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51520" y="1633456"/>
            <a:ext cx="8654997" cy="4963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err="1" smtClean="0"/>
              <a:t>BufferedReader</a:t>
            </a:r>
            <a:r>
              <a:rPr lang="en-US" smtClean="0"/>
              <a:t> (2)</a:t>
            </a:r>
            <a:endParaRPr lang="th-TH" dirty="0"/>
          </a:p>
        </p:txBody>
      </p:sp>
      <p:pic>
        <p:nvPicPr>
          <p:cNvPr id="4" name="Content Placeholder 3" descr="br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249316" y="1664009"/>
            <a:ext cx="8633004" cy="4645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th-TH" dirty="0" smtClean="0"/>
              <a:t>โปรแกรมระบบเครือข่ายการทำงานส่วนใหญ่จะแบ่งออกเป็น 2 ส่วน</a:t>
            </a:r>
          </a:p>
          <a:p>
            <a:pPr lvl="1"/>
            <a:r>
              <a:rPr lang="th-TH" dirty="0" smtClean="0"/>
              <a:t>การส่งข้อมูล</a:t>
            </a:r>
          </a:p>
          <a:p>
            <a:pPr lvl="1"/>
            <a:r>
              <a:rPr lang="th-TH" dirty="0" smtClean="0"/>
              <a:t>การรับข้อมูล</a:t>
            </a:r>
          </a:p>
          <a:p>
            <a:r>
              <a:rPr lang="th-TH" dirty="0" smtClean="0"/>
              <a:t>การรับ</a:t>
            </a:r>
            <a:r>
              <a:rPr lang="en-US" dirty="0" smtClean="0"/>
              <a:t>/</a:t>
            </a:r>
            <a:r>
              <a:rPr lang="th-TH" dirty="0" smtClean="0"/>
              <a:t>ส่งข้อมูลข้ามเครื่องคอมพิวเตอร์ผ่านระบบเครือข่ายนั้น มีลักษณะการรับ</a:t>
            </a:r>
            <a:r>
              <a:rPr lang="en-US" dirty="0" smtClean="0"/>
              <a:t>/</a:t>
            </a:r>
            <a:r>
              <a:rPr lang="th-TH" dirty="0" smtClean="0"/>
              <a:t>ส่งเป็นไบต์</a:t>
            </a:r>
          </a:p>
          <a:p>
            <a:r>
              <a:rPr lang="th-TH" dirty="0" smtClean="0"/>
              <a:t>การรับข้อมูลข้ามเครื่องคอมพิวเตอร์ มีลักษณะการทำงานคล้ายคลึงกับการอ่านแฟ้มข้อมูล</a:t>
            </a:r>
          </a:p>
          <a:p>
            <a:r>
              <a:rPr lang="th-TH" dirty="0" smtClean="0"/>
              <a:t>การส่งข้อมูลข้ามเครื่องคอมพิวเตอร์ มีลักษณะการทำงานคล้ายคลึงกับการเขียนแฟ้มข้อมูล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th-TH" dirty="0" smtClean="0"/>
              <a:t>ในภาษา</a:t>
            </a:r>
            <a:r>
              <a:rPr lang="en-US" dirty="0" smtClean="0"/>
              <a:t> Java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</a:t>
            </a:r>
            <a:r>
              <a:rPr lang="th-TH" dirty="0" smtClean="0"/>
              <a:t>ในภาษา </a:t>
            </a:r>
            <a:r>
              <a:rPr lang="en-US" dirty="0" smtClean="0"/>
              <a:t>Java </a:t>
            </a:r>
            <a:r>
              <a:rPr lang="th-TH" dirty="0" smtClean="0"/>
              <a:t>มีการทำงานแบบ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Input stream (</a:t>
            </a:r>
            <a:r>
              <a:rPr lang="th-TH" dirty="0" smtClean="0"/>
              <a:t>ท่อขาเข้า</a:t>
            </a:r>
            <a:r>
              <a:rPr lang="en-US" dirty="0" smtClean="0"/>
              <a:t>) </a:t>
            </a:r>
            <a:r>
              <a:rPr lang="th-TH" dirty="0" smtClean="0"/>
              <a:t>เอาไว้อ่านข้อมูล</a:t>
            </a:r>
          </a:p>
          <a:p>
            <a:pPr lvl="1"/>
            <a:r>
              <a:rPr lang="en-US" dirty="0" smtClean="0"/>
              <a:t>Output stream (</a:t>
            </a:r>
            <a:r>
              <a:rPr lang="th-TH" dirty="0" smtClean="0"/>
              <a:t>ท่อขาออก</a:t>
            </a:r>
            <a:r>
              <a:rPr lang="en-US" dirty="0" smtClean="0"/>
              <a:t>)</a:t>
            </a:r>
            <a:r>
              <a:rPr lang="th-TH" dirty="0" smtClean="0"/>
              <a:t> เอาไปสำหรับเขียนข้อมูล</a:t>
            </a:r>
          </a:p>
          <a:p>
            <a:pPr algn="just"/>
            <a:r>
              <a:rPr lang="th-TH" dirty="0" smtClean="0"/>
              <a:t>ใน </a:t>
            </a:r>
            <a:r>
              <a:rPr lang="en-US" dirty="0" smtClean="0"/>
              <a:t>Java </a:t>
            </a:r>
            <a:r>
              <a:rPr lang="th-TH" dirty="0" smtClean="0"/>
              <a:t>สามารถสร้าง </a:t>
            </a:r>
            <a:r>
              <a:rPr lang="en-US" dirty="0" smtClean="0"/>
              <a:t>I/O </a:t>
            </a:r>
            <a:r>
              <a:rPr lang="th-TH" dirty="0" smtClean="0"/>
              <a:t>โดยการสร้าง </a:t>
            </a:r>
            <a:r>
              <a:rPr lang="en-US" dirty="0" smtClean="0"/>
              <a:t>object </a:t>
            </a:r>
            <a:r>
              <a:rPr lang="th-TH" dirty="0" smtClean="0"/>
              <a:t>ของ </a:t>
            </a:r>
            <a:r>
              <a:rPr lang="en-US" dirty="0" smtClean="0"/>
              <a:t>Class</a:t>
            </a:r>
          </a:p>
          <a:p>
            <a:pPr lvl="1" algn="just"/>
            <a:r>
              <a:rPr lang="en-US" dirty="0" err="1" smtClean="0"/>
              <a:t>InputStream</a:t>
            </a:r>
            <a:endParaRPr lang="en-US" dirty="0" smtClean="0"/>
          </a:p>
          <a:p>
            <a:pPr lvl="1" algn="just"/>
            <a:r>
              <a:rPr lang="en-US" dirty="0" err="1" smtClean="0"/>
              <a:t>OutputStream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923928" y="4201924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th-TH" dirty="0"/>
          </a:p>
        </p:txBody>
      </p:sp>
      <p:sp>
        <p:nvSpPr>
          <p:cNvPr id="5" name="Right Arrow 4"/>
          <p:cNvSpPr/>
          <p:nvPr/>
        </p:nvSpPr>
        <p:spPr>
          <a:xfrm>
            <a:off x="5940152" y="4561964"/>
            <a:ext cx="194421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ight Arrow 5"/>
          <p:cNvSpPr/>
          <p:nvPr/>
        </p:nvSpPr>
        <p:spPr>
          <a:xfrm rot="10800000">
            <a:off x="5940152" y="5066020"/>
            <a:ext cx="194421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915178" y="4129916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OutputStream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6139725" y="535405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InputStream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th-TH" dirty="0" smtClean="0"/>
              <a:t>พื้นฐานสำหรับการส่งข้อมูลคือ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java.io.OutputStream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th-TH" dirty="0" smtClean="0"/>
              <a:t>ซึ่งมี </a:t>
            </a:r>
            <a:r>
              <a:rPr lang="en-US" dirty="0" smtClean="0"/>
              <a:t>method </a:t>
            </a:r>
            <a:r>
              <a:rPr lang="th-TH" dirty="0" smtClean="0"/>
              <a:t>สำคัญที่ใช้งานคือ</a:t>
            </a:r>
          </a:p>
          <a:p>
            <a:pPr lvl="1"/>
            <a:r>
              <a:rPr lang="en-US" dirty="0" smtClean="0"/>
              <a:t>public abstract void </a:t>
            </a:r>
            <a:r>
              <a:rPr lang="en-US" b="1" dirty="0" smtClean="0"/>
              <a:t>write(</a:t>
            </a:r>
            <a:r>
              <a:rPr lang="en-US" b="1" dirty="0" err="1" smtClean="0"/>
              <a:t>int</a:t>
            </a:r>
            <a:r>
              <a:rPr lang="en-US" b="1" dirty="0" smtClean="0"/>
              <a:t> b)</a:t>
            </a:r>
            <a:r>
              <a:rPr lang="en-US" dirty="0" smtClean="0"/>
              <a:t>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write(byte[ ] data)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write(byte[ ] data, </a:t>
            </a:r>
            <a:r>
              <a:rPr lang="en-US" b="1" dirty="0" err="1" smtClean="0"/>
              <a:t>int</a:t>
            </a:r>
            <a:r>
              <a:rPr lang="en-US" b="1" dirty="0" smtClean="0"/>
              <a:t> offset, </a:t>
            </a:r>
            <a:r>
              <a:rPr lang="en-US" b="1" dirty="0" err="1" smtClean="0"/>
              <a:t>int</a:t>
            </a:r>
            <a:r>
              <a:rPr lang="en-US" b="1" dirty="0" smtClean="0"/>
              <a:t> length)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flush( 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close( )</a:t>
            </a:r>
            <a:r>
              <a:rPr lang="en-US" dirty="0" smtClean="0"/>
              <a:t> throws </a:t>
            </a:r>
            <a:r>
              <a:rPr lang="en-US" dirty="0" err="1" smtClean="0"/>
              <a:t>IOException</a:t>
            </a:r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th-TH" dirty="0" smtClean="0"/>
              <a:t>พื้นฐานสำหรับการรับข้อมูลคือ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java.io.InputStream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th-TH" dirty="0" smtClean="0"/>
              <a:t>ซึ่งมี </a:t>
            </a:r>
            <a:r>
              <a:rPr lang="en-US" dirty="0" smtClean="0"/>
              <a:t>method </a:t>
            </a:r>
            <a:r>
              <a:rPr lang="th-TH" dirty="0" smtClean="0"/>
              <a:t>สำคัญที่ใช้งานคือ</a:t>
            </a:r>
          </a:p>
          <a:p>
            <a:pPr lvl="1"/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read( )</a:t>
            </a:r>
            <a:r>
              <a:rPr lang="en-US" dirty="0" smtClean="0"/>
              <a:t>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read(byte[ ] input)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read(byte[ ] input, </a:t>
            </a:r>
            <a:r>
              <a:rPr lang="en-US" b="1" dirty="0" err="1" smtClean="0"/>
              <a:t>int</a:t>
            </a:r>
            <a:r>
              <a:rPr lang="en-US" b="1" dirty="0" smtClean="0"/>
              <a:t> offset, </a:t>
            </a:r>
            <a:r>
              <a:rPr lang="en-US" b="1" dirty="0" err="1" smtClean="0"/>
              <a:t>int</a:t>
            </a:r>
            <a:r>
              <a:rPr lang="en-US" b="1" dirty="0" smtClean="0"/>
              <a:t> length)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long </a:t>
            </a:r>
            <a:r>
              <a:rPr lang="en-US" b="1" dirty="0" smtClean="0"/>
              <a:t>skip(long  n)</a:t>
            </a:r>
            <a:r>
              <a:rPr lang="en-US" dirty="0" smtClean="0"/>
              <a:t>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available( 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b="1" dirty="0" smtClean="0"/>
              <a:t>close( )</a:t>
            </a:r>
            <a:r>
              <a:rPr lang="en-US" dirty="0" smtClean="0"/>
              <a:t> throws </a:t>
            </a:r>
            <a:r>
              <a:rPr lang="en-US" dirty="0" err="1" smtClean="0"/>
              <a:t>IOException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th-TH" dirty="0" smtClean="0"/>
              <a:t>กับ แฟ้มข้อมูล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การจัดการกับแฟ้มข้อมูลใน </a:t>
            </a:r>
            <a:r>
              <a:rPr lang="en-US" dirty="0" smtClean="0">
                <a:cs typeface="Cordia New" pitchFamily="34" charset="-34"/>
              </a:rPr>
              <a:t>Java </a:t>
            </a:r>
            <a:r>
              <a:rPr lang="th-TH" dirty="0" smtClean="0"/>
              <a:t>สามารถทำได้หลายวิธี</a:t>
            </a:r>
          </a:p>
          <a:p>
            <a:r>
              <a:rPr lang="th-TH" dirty="0" smtClean="0"/>
              <a:t>วิธีที่ง่ายที่สุดคือการใช้ </a:t>
            </a:r>
            <a:r>
              <a:rPr lang="en-US" b="1" dirty="0" smtClean="0">
                <a:cs typeface="Cordia New" pitchFamily="34" charset="-34"/>
              </a:rPr>
              <a:t>Class File</a:t>
            </a:r>
          </a:p>
          <a:p>
            <a:r>
              <a:rPr lang="th-TH" b="1" u="sng" dirty="0" smtClean="0"/>
              <a:t>ตัวอย่าง </a:t>
            </a:r>
            <a:r>
              <a:rPr lang="en-US" b="1" u="sng" dirty="0" smtClean="0">
                <a:cs typeface="Cordia New" pitchFamily="34" charset="-34"/>
              </a:rPr>
              <a:t>: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File  f  = new File(String  </a:t>
            </a:r>
            <a:r>
              <a:rPr lang="th-TH" dirty="0" smtClean="0"/>
              <a:t>ชื่อไฟล์</a:t>
            </a:r>
            <a:r>
              <a:rPr lang="en-US" dirty="0" smtClean="0">
                <a:cs typeface="Cordia New" pitchFamily="34" charset="-34"/>
              </a:rPr>
              <a:t>);   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File  f  =</a:t>
            </a:r>
            <a:r>
              <a:rPr lang="th-TH" dirty="0" smtClean="0"/>
              <a:t> </a:t>
            </a:r>
            <a:r>
              <a:rPr lang="en-US" dirty="0" smtClean="0">
                <a:cs typeface="Cordia New" pitchFamily="34" charset="-34"/>
              </a:rPr>
              <a:t>new File(String </a:t>
            </a:r>
            <a:r>
              <a:rPr lang="th-TH" dirty="0" smtClean="0"/>
              <a:t>ชื่อ</a:t>
            </a:r>
            <a:r>
              <a:rPr lang="en-US" dirty="0" smtClean="0">
                <a:cs typeface="Cordia New" pitchFamily="34" charset="-34"/>
              </a:rPr>
              <a:t>path, String </a:t>
            </a:r>
            <a:r>
              <a:rPr lang="th-TH" dirty="0" smtClean="0"/>
              <a:t>ชื่อไฟล์</a:t>
            </a:r>
            <a:r>
              <a:rPr lang="en-US" dirty="0" smtClean="0">
                <a:cs typeface="Cordia New" pitchFamily="34" charset="-34"/>
              </a:rPr>
              <a:t>);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File  f  = new File(File path,  String </a:t>
            </a:r>
            <a:r>
              <a:rPr lang="th-TH" dirty="0" smtClean="0">
                <a:cs typeface="+mj-cs"/>
              </a:rPr>
              <a:t>ชื่อไฟล์</a:t>
            </a:r>
            <a:r>
              <a:rPr lang="en-US" dirty="0" smtClean="0">
                <a:cs typeface="Cordia New" pitchFamily="34" charset="-34"/>
              </a:rPr>
              <a:t>);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File Methods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รายละเอียดเกี่ยวกับทุก </a:t>
            </a:r>
            <a:r>
              <a:rPr lang="en-US" dirty="0" smtClean="0">
                <a:cs typeface="Cordia New" pitchFamily="34" charset="-34"/>
              </a:rPr>
              <a:t>method </a:t>
            </a:r>
            <a:r>
              <a:rPr lang="th-TH" dirty="0" smtClean="0"/>
              <a:t>ดูได้จาก </a:t>
            </a:r>
            <a:r>
              <a:rPr lang="en-US" dirty="0" err="1" smtClean="0">
                <a:cs typeface="Cordia New" pitchFamily="34" charset="-34"/>
              </a:rPr>
              <a:t>JavaDoc</a:t>
            </a:r>
            <a:r>
              <a:rPr lang="en-US" dirty="0" smtClean="0">
                <a:cs typeface="Cordia New" pitchFamily="34" charset="-34"/>
              </a:rPr>
              <a:t> manual</a:t>
            </a:r>
          </a:p>
          <a:p>
            <a:r>
              <a:rPr lang="en-US" dirty="0" smtClean="0">
                <a:cs typeface="Cordia New" pitchFamily="34" charset="-34"/>
              </a:rPr>
              <a:t>Method </a:t>
            </a:r>
            <a:r>
              <a:rPr lang="th-TH" dirty="0" smtClean="0"/>
              <a:t>ที่สำคัญๆ มีดังนี้</a:t>
            </a:r>
            <a:endParaRPr lang="en-US" dirty="0" smtClean="0"/>
          </a:p>
          <a:p>
            <a:pPr lvl="1"/>
            <a:r>
              <a:rPr lang="en-US" dirty="0" err="1" smtClean="0">
                <a:cs typeface="Cordia New" pitchFamily="34" charset="-34"/>
              </a:rPr>
              <a:t>boolean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en-US" b="1" dirty="0" smtClean="0">
                <a:cs typeface="Cordia New" pitchFamily="34" charset="-34"/>
              </a:rPr>
              <a:t>delete</a:t>
            </a:r>
            <a:r>
              <a:rPr lang="en-US" dirty="0" smtClean="0">
                <a:cs typeface="Cordia New" pitchFamily="34" charset="-34"/>
              </a:rPr>
              <a:t>();	</a:t>
            </a:r>
            <a:r>
              <a:rPr lang="th-TH" dirty="0" smtClean="0"/>
              <a:t>     ลบแฟ้มข้อมูล</a:t>
            </a:r>
          </a:p>
          <a:p>
            <a:pPr lvl="1"/>
            <a:r>
              <a:rPr lang="en-US" dirty="0" err="1" smtClean="0">
                <a:cs typeface="Cordia New" pitchFamily="34" charset="-34"/>
              </a:rPr>
              <a:t>boolean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b="1" dirty="0" smtClean="0">
                <a:cs typeface="Cordia New" pitchFamily="34" charset="-34"/>
              </a:rPr>
              <a:t>exists</a:t>
            </a:r>
            <a:r>
              <a:rPr lang="en-US" dirty="0" smtClean="0">
                <a:cs typeface="Cordia New" pitchFamily="34" charset="-34"/>
              </a:rPr>
              <a:t>();             </a:t>
            </a:r>
            <a:r>
              <a:rPr lang="th-TH" dirty="0" smtClean="0"/>
              <a:t>ตรวจสอบว่ามีแฟ้มข้อมูลอยู่หรือไม่</a:t>
            </a:r>
          </a:p>
          <a:p>
            <a:pPr lvl="1"/>
            <a:r>
              <a:rPr lang="en-US" dirty="0" err="1" smtClean="0">
                <a:cs typeface="Cordia New" pitchFamily="34" charset="-34"/>
              </a:rPr>
              <a:t>boolean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b="1" dirty="0" err="1" smtClean="0">
                <a:cs typeface="Cordia New" pitchFamily="34" charset="-34"/>
              </a:rPr>
              <a:t>isDirectory</a:t>
            </a:r>
            <a:r>
              <a:rPr lang="en-US" dirty="0" smtClean="0">
                <a:cs typeface="Cordia New" pitchFamily="34" charset="-34"/>
              </a:rPr>
              <a:t>();     </a:t>
            </a:r>
            <a:r>
              <a:rPr lang="th-TH" dirty="0" smtClean="0"/>
              <a:t>ตรวจสอบว่าเป็น </a:t>
            </a:r>
            <a:r>
              <a:rPr lang="en-US" dirty="0" smtClean="0">
                <a:cs typeface="Cordia New" pitchFamily="34" charset="-34"/>
              </a:rPr>
              <a:t>directory </a:t>
            </a:r>
            <a:r>
              <a:rPr lang="th-TH" dirty="0" smtClean="0"/>
              <a:t>หรือไม่</a:t>
            </a:r>
          </a:p>
          <a:p>
            <a:pPr lvl="1"/>
            <a:r>
              <a:rPr lang="en-US" dirty="0" err="1" smtClean="0">
                <a:cs typeface="Cordia New" pitchFamily="34" charset="-34"/>
              </a:rPr>
              <a:t>boolean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en-US" b="1" dirty="0" err="1" smtClean="0">
                <a:cs typeface="Cordia New" pitchFamily="34" charset="-34"/>
              </a:rPr>
              <a:t>isFile</a:t>
            </a:r>
            <a:r>
              <a:rPr lang="en-US" dirty="0" smtClean="0">
                <a:cs typeface="Cordia New" pitchFamily="34" charset="-34"/>
              </a:rPr>
              <a:t>();</a:t>
            </a:r>
            <a:r>
              <a:rPr lang="th-TH" dirty="0" smtClean="0"/>
              <a:t>                 ตรวจสอบว่าเป็น </a:t>
            </a:r>
            <a:r>
              <a:rPr lang="en-US" dirty="0" smtClean="0">
                <a:cs typeface="Cordia New" pitchFamily="34" charset="-34"/>
              </a:rPr>
              <a:t>file </a:t>
            </a:r>
            <a:r>
              <a:rPr lang="th-TH" dirty="0" smtClean="0"/>
              <a:t>หรือไม่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long    </a:t>
            </a:r>
            <a:r>
              <a:rPr lang="en-US" b="1" dirty="0" smtClean="0">
                <a:cs typeface="Cordia New" pitchFamily="34" charset="-34"/>
              </a:rPr>
              <a:t>length</a:t>
            </a:r>
            <a:r>
              <a:rPr lang="en-US" dirty="0" smtClean="0">
                <a:cs typeface="Cordia New" pitchFamily="34" charset="-34"/>
              </a:rPr>
              <a:t>();               </a:t>
            </a:r>
            <a:r>
              <a:rPr lang="th-TH" dirty="0" smtClean="0"/>
              <a:t>คืนขนาดของแฟ้มข้อมูล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File[]   </a:t>
            </a:r>
            <a:r>
              <a:rPr lang="en-US" b="1" dirty="0" err="1" smtClean="0">
                <a:cs typeface="Cordia New" pitchFamily="34" charset="-34"/>
              </a:rPr>
              <a:t>listFiles</a:t>
            </a:r>
            <a:r>
              <a:rPr lang="en-US" dirty="0" smtClean="0">
                <a:cs typeface="Cordia New" pitchFamily="34" charset="-34"/>
              </a:rPr>
              <a:t>();             </a:t>
            </a:r>
            <a:r>
              <a:rPr lang="th-TH" dirty="0" smtClean="0"/>
              <a:t>คืนชื่อ </a:t>
            </a:r>
            <a:r>
              <a:rPr lang="en-US" dirty="0" smtClean="0">
                <a:cs typeface="Cordia New" pitchFamily="34" charset="-34"/>
              </a:rPr>
              <a:t>file </a:t>
            </a:r>
            <a:r>
              <a:rPr lang="th-TH" dirty="0" smtClean="0"/>
              <a:t>ที่อยู่ใน </a:t>
            </a:r>
            <a:r>
              <a:rPr lang="en-US" dirty="0" smtClean="0">
                <a:cs typeface="Cordia New" pitchFamily="34" charset="-34"/>
              </a:rPr>
              <a:t>directory </a:t>
            </a:r>
            <a:r>
              <a:rPr lang="th-TH" dirty="0" smtClean="0"/>
              <a:t>นั้น</a:t>
            </a:r>
            <a:endParaRPr lang="en-US" dirty="0" smtClean="0">
              <a:cs typeface="Cordia New" pitchFamily="34" charset="-34"/>
            </a:endParaRPr>
          </a:p>
          <a:p>
            <a:pPr lvl="1"/>
            <a:r>
              <a:rPr lang="en-US" dirty="0" smtClean="0">
                <a:cs typeface="Cordia New" pitchFamily="34" charset="-34"/>
              </a:rPr>
              <a:t>String[]  </a:t>
            </a:r>
            <a:r>
              <a:rPr lang="en-US" b="1" dirty="0" smtClean="0">
                <a:cs typeface="Cordia New" pitchFamily="34" charset="-34"/>
              </a:rPr>
              <a:t>list</a:t>
            </a:r>
            <a:r>
              <a:rPr lang="en-US" dirty="0" smtClean="0">
                <a:cs typeface="Cordia New" pitchFamily="34" charset="-34"/>
              </a:rPr>
              <a:t>(); </a:t>
            </a:r>
            <a:r>
              <a:rPr lang="th-TH" dirty="0" smtClean="0"/>
              <a:t>                     คืนชื่อ </a:t>
            </a:r>
            <a:r>
              <a:rPr lang="en-US" dirty="0" smtClean="0">
                <a:cs typeface="Cordia New" pitchFamily="34" charset="-34"/>
              </a:rPr>
              <a:t>file </a:t>
            </a:r>
            <a:r>
              <a:rPr lang="th-TH" dirty="0" smtClean="0"/>
              <a:t>ที่อยู่ใน </a:t>
            </a:r>
            <a:r>
              <a:rPr lang="en-US" dirty="0" smtClean="0">
                <a:cs typeface="Cordia New" pitchFamily="34" charset="-34"/>
              </a:rPr>
              <a:t>directory </a:t>
            </a:r>
            <a:r>
              <a:rPr lang="th-TH" dirty="0" smtClean="0"/>
              <a:t>นั้น</a:t>
            </a:r>
            <a:r>
              <a:rPr lang="en-US" dirty="0" smtClean="0">
                <a:cs typeface="Cordia New" pitchFamily="34" charset="-34"/>
              </a:rPr>
              <a:t> </a:t>
            </a:r>
          </a:p>
          <a:p>
            <a:pPr lvl="1"/>
            <a:r>
              <a:rPr lang="en-US" dirty="0" smtClean="0">
                <a:cs typeface="Cordia New" pitchFamily="34" charset="-34"/>
              </a:rPr>
              <a:t>String </a:t>
            </a:r>
            <a:r>
              <a:rPr lang="en-US" b="1" dirty="0" err="1" smtClean="0">
                <a:cs typeface="Cordia New" pitchFamily="34" charset="-34"/>
              </a:rPr>
              <a:t>getName</a:t>
            </a:r>
            <a:r>
              <a:rPr lang="en-US" dirty="0" smtClean="0">
                <a:cs typeface="Cordia New" pitchFamily="34" charset="-34"/>
              </a:rPr>
              <a:t>();            </a:t>
            </a:r>
            <a:r>
              <a:rPr lang="th-TH" dirty="0" smtClean="0"/>
              <a:t>เอาชื่อ </a:t>
            </a:r>
            <a:r>
              <a:rPr lang="en-US" dirty="0" smtClean="0">
                <a:cs typeface="Cordia New" pitchFamily="34" charset="-34"/>
              </a:rPr>
              <a:t>file </a:t>
            </a:r>
            <a:r>
              <a:rPr lang="th-TH" dirty="0" smtClean="0"/>
              <a:t>ออกมา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 1</a:t>
            </a:r>
            <a:endParaRPr lang="th-TH" b="1" dirty="0"/>
          </a:p>
        </p:txBody>
      </p:sp>
      <p:pic>
        <p:nvPicPr>
          <p:cNvPr id="4" name="ตัวยึดเนื้อหา 3" descr="exam1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07274" y="1577112"/>
            <a:ext cx="7601470" cy="5066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 2</a:t>
            </a:r>
            <a:endParaRPr lang="th-TH" b="1" dirty="0"/>
          </a:p>
        </p:txBody>
      </p:sp>
      <p:pic>
        <p:nvPicPr>
          <p:cNvPr id="4" name="ตัวยึดเนื้อหา 3" descr="exam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1560" y="1615832"/>
            <a:ext cx="8064896" cy="4981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046C9C-92DD-4D2F-AE2E-5436DF947B2E}"/>
</file>

<file path=customXml/itemProps2.xml><?xml version="1.0" encoding="utf-8"?>
<ds:datastoreItem xmlns:ds="http://schemas.openxmlformats.org/officeDocument/2006/customXml" ds:itemID="{BC2BD087-C82F-41D6-8656-F3F828AED64C}"/>
</file>

<file path=customXml/itemProps3.xml><?xml version="1.0" encoding="utf-8"?>
<ds:datastoreItem xmlns:ds="http://schemas.openxmlformats.org/officeDocument/2006/customXml" ds:itemID="{F512C8FC-9063-4B4B-881B-C5435C229026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1379</TotalTime>
  <Words>407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Cordia New</vt:lpstr>
      <vt:lpstr>FreesiaUPC</vt:lpstr>
      <vt:lpstr>Tw Cen MT</vt:lpstr>
      <vt:lpstr>Wingdings</vt:lpstr>
      <vt:lpstr>Wingdings 2</vt:lpstr>
      <vt:lpstr>ตรงกลาง</vt:lpstr>
      <vt:lpstr>Java I/O</vt:lpstr>
      <vt:lpstr>Introduction</vt:lpstr>
      <vt:lpstr>I/O ในภาษา Java</vt:lpstr>
      <vt:lpstr>OutputStream</vt:lpstr>
      <vt:lpstr>InputStream</vt:lpstr>
      <vt:lpstr>Java กับ แฟ้มข้อมูล</vt:lpstr>
      <vt:lpstr>Java File Methods</vt:lpstr>
      <vt:lpstr>ตัวอย่าง 1</vt:lpstr>
      <vt:lpstr>ตัวอย่าง 2</vt:lpstr>
      <vt:lpstr>การเขียน/อ่าน แฟ้มข้อมูลด้วยจาวา</vt:lpstr>
      <vt:lpstr>การอ่านข้อมูลจากแฟ้มข้อมูล</vt:lpstr>
      <vt:lpstr>การเขียนข้อมูลลงแฟ้มข้อมูล</vt:lpstr>
      <vt:lpstr>Filter Stream</vt:lpstr>
      <vt:lpstr>PrintWriter</vt:lpstr>
      <vt:lpstr>ตัวอย่างการใช้งาน PrintWriter</vt:lpstr>
      <vt:lpstr>BufferedReader</vt:lpstr>
      <vt:lpstr>ตัวอย่างการใช้งาน BufferedReader (1)</vt:lpstr>
      <vt:lpstr>ตัวอย่างการใช้งาน BufferedReader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136</cp:revision>
  <dcterms:created xsi:type="dcterms:W3CDTF">2010-02-28T04:09:14Z</dcterms:created>
  <dcterms:modified xsi:type="dcterms:W3CDTF">2015-01-29T10:01:19Z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