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80" r:id="rId20"/>
    <p:sldId id="279" r:id="rId21"/>
    <p:sldId id="281" r:id="rId22"/>
    <p:sldId id="282" r:id="rId23"/>
    <p:sldId id="283" r:id="rId24"/>
    <p:sldId id="277" r:id="rId25"/>
    <p:sldId id="287" r:id="rId26"/>
    <p:sldId id="288" r:id="rId27"/>
    <p:sldId id="289" r:id="rId28"/>
    <p:sldId id="290" r:id="rId29"/>
    <p:sldId id="291" r:id="rId30"/>
    <p:sldId id="285" r:id="rId31"/>
    <p:sldId id="292" r:id="rId3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20/08/64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20/08/64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200BC8-F64B-4CE0-A41F-FDAF29A98050}" type="datetimeFigureOut">
              <a:rPr lang="th-TH" smtClean="0"/>
              <a:pPr/>
              <a:t>20/08/64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20/08/64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20/08/64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8" name="ตัวยึดวันที่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20/08/64</a:t>
            </a:fld>
            <a:endParaRPr lang="th-TH"/>
          </a:p>
        </p:txBody>
      </p: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2" name="ตัวยึดท้ายกระดา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20/08/64</a:t>
            </a:fld>
            <a:endParaRPr lang="th-TH"/>
          </a:p>
        </p:txBody>
      </p:sp>
      <p:sp>
        <p:nvSpPr>
          <p:cNvPr id="12" name="ตัวยึดหมายเลขภาพนิ่ง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  <p:sp>
        <p:nvSpPr>
          <p:cNvPr id="16" name="ตัวยึดข้อความ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15" name="ตัวยึดข้อความ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20/08/64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20/08/64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20/08/64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สี่เหลี่ยมผืนผ้า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200BC8-F64B-4CE0-A41F-FDAF29A98050}" type="datetimeFigureOut">
              <a:rPr lang="th-TH" smtClean="0"/>
              <a:pPr/>
              <a:t>20/08/64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/>
              <a:t>ระดับที่สอง</a:t>
            </a:r>
          </a:p>
          <a:p>
            <a:pPr lvl="2" eaLnBrk="1" latinLnBrk="0" hangingPunct="1"/>
            <a:r>
              <a:rPr kumimoji="0" lang="th-TH"/>
              <a:t>ระดับที่สาม</a:t>
            </a:r>
          </a:p>
          <a:p>
            <a:pPr lvl="3" eaLnBrk="1" latinLnBrk="0" hangingPunct="1"/>
            <a:r>
              <a:rPr kumimoji="0" lang="th-TH"/>
              <a:t>ระดับที่สี่</a:t>
            </a:r>
          </a:p>
          <a:p>
            <a:pPr lvl="4" eaLnBrk="1" latinLnBrk="0" hangingPunct="1"/>
            <a:r>
              <a:rPr kumimoji="0" lang="th-TH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20/08/64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Thread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030523313 - </a:t>
            </a:r>
            <a:r>
              <a:rPr lang="en-US" dirty="0"/>
              <a:t>Network programming</a:t>
            </a:r>
          </a:p>
          <a:p>
            <a:r>
              <a:rPr lang="en-US" dirty="0"/>
              <a:t>Asst. Prof. Dr. </a:t>
            </a:r>
            <a:r>
              <a:rPr lang="en-US" dirty="0" err="1"/>
              <a:t>Choopan</a:t>
            </a:r>
            <a:r>
              <a:rPr lang="en-US" dirty="0"/>
              <a:t> </a:t>
            </a:r>
            <a:r>
              <a:rPr lang="en-US" dirty="0" err="1"/>
              <a:t>Rattanapoka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 </a:t>
            </a:r>
            <a:r>
              <a:rPr lang="en-US" dirty="0"/>
              <a:t>delay </a:t>
            </a:r>
            <a:r>
              <a:rPr lang="th-TH" dirty="0"/>
              <a:t>หรือ </a:t>
            </a:r>
            <a:r>
              <a:rPr lang="en-US" dirty="0"/>
              <a:t>sleep </a:t>
            </a:r>
            <a:r>
              <a:rPr lang="th-TH" dirty="0"/>
              <a:t>ในภาษาจาวา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h-TH" dirty="0"/>
              <a:t>ในการทำงานบางอย่าง โปรแกรมจำเป็นต้องมีการ </a:t>
            </a:r>
            <a:r>
              <a:rPr lang="en-US" dirty="0"/>
              <a:t>delay </a:t>
            </a:r>
            <a:r>
              <a:rPr lang="th-TH" dirty="0"/>
              <a:t>หรือ </a:t>
            </a:r>
            <a:r>
              <a:rPr lang="en-US" dirty="0"/>
              <a:t>sleep </a:t>
            </a:r>
            <a:r>
              <a:rPr lang="th-TH" dirty="0"/>
              <a:t>รอ </a:t>
            </a:r>
          </a:p>
          <a:p>
            <a:pPr>
              <a:buNone/>
            </a:pPr>
            <a:r>
              <a:rPr lang="th-TH" sz="2800" dirty="0">
                <a:solidFill>
                  <a:srgbClr val="C00000"/>
                </a:solidFill>
              </a:rPr>
              <a:t>     </a:t>
            </a:r>
            <a:r>
              <a:rPr lang="en-US" sz="2800" dirty="0">
                <a:solidFill>
                  <a:srgbClr val="C00000"/>
                </a:solidFill>
              </a:rPr>
              <a:t>long </a:t>
            </a:r>
            <a:r>
              <a:rPr lang="en-US" sz="2800" dirty="0" err="1">
                <a:solidFill>
                  <a:srgbClr val="C00000"/>
                </a:solidFill>
              </a:rPr>
              <a:t>startTime</a:t>
            </a:r>
            <a:r>
              <a:rPr lang="en-US" sz="2800" dirty="0">
                <a:solidFill>
                  <a:srgbClr val="C00000"/>
                </a:solidFill>
              </a:rPr>
              <a:t> = </a:t>
            </a:r>
            <a:r>
              <a:rPr lang="en-US" sz="2800" dirty="0" err="1">
                <a:solidFill>
                  <a:srgbClr val="C00000"/>
                </a:solidFill>
              </a:rPr>
              <a:t>System.currentTimeMillis</a:t>
            </a:r>
            <a:r>
              <a:rPr lang="en-US" sz="2800" dirty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	 long </a:t>
            </a:r>
            <a:r>
              <a:rPr lang="en-US" sz="2800" dirty="0" err="1">
                <a:solidFill>
                  <a:srgbClr val="C00000"/>
                </a:solidFill>
              </a:rPr>
              <a:t>stopTime</a:t>
            </a:r>
            <a:r>
              <a:rPr lang="en-US" sz="2800" dirty="0">
                <a:solidFill>
                  <a:srgbClr val="C00000"/>
                </a:solidFill>
              </a:rPr>
              <a:t>  = </a:t>
            </a:r>
            <a:r>
              <a:rPr lang="en-US" sz="2800" dirty="0" err="1">
                <a:solidFill>
                  <a:srgbClr val="C00000"/>
                </a:solidFill>
              </a:rPr>
              <a:t>System.currentTimeMillis</a:t>
            </a:r>
            <a:r>
              <a:rPr lang="en-US" sz="2800" dirty="0">
                <a:solidFill>
                  <a:srgbClr val="C00000"/>
                </a:solidFill>
              </a:rPr>
              <a:t>()+6000;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    while(</a:t>
            </a:r>
            <a:r>
              <a:rPr lang="en-US" sz="2800" dirty="0" err="1">
                <a:solidFill>
                  <a:srgbClr val="C00000"/>
                </a:solidFill>
              </a:rPr>
              <a:t>System.currentTimeMillis</a:t>
            </a:r>
            <a:r>
              <a:rPr lang="en-US" sz="2800" dirty="0">
                <a:solidFill>
                  <a:srgbClr val="C00000"/>
                </a:solidFill>
              </a:rPr>
              <a:t>() &lt; </a:t>
            </a:r>
            <a:r>
              <a:rPr lang="en-US" sz="2800" dirty="0" err="1">
                <a:solidFill>
                  <a:srgbClr val="C00000"/>
                </a:solidFill>
              </a:rPr>
              <a:t>stopTime</a:t>
            </a:r>
            <a:r>
              <a:rPr lang="en-US" sz="2800" dirty="0">
                <a:solidFill>
                  <a:srgbClr val="C00000"/>
                </a:solidFill>
              </a:rPr>
              <a:t>) { }</a:t>
            </a:r>
          </a:p>
          <a:p>
            <a:r>
              <a:rPr lang="th-TH" sz="2800" dirty="0"/>
              <a:t>การทำแบบนี้จะให้ </a:t>
            </a:r>
            <a:r>
              <a:rPr lang="en-US" sz="2800" dirty="0"/>
              <a:t>CPU </a:t>
            </a:r>
            <a:r>
              <a:rPr lang="th-TH" sz="2800" dirty="0"/>
              <a:t>ทำงานตลอดเวลา และสิ้นเปลืองทรัพยากร</a:t>
            </a:r>
          </a:p>
          <a:p>
            <a:r>
              <a:rPr lang="th-TH" dirty="0"/>
              <a:t>ถ้าต้องการให้โปรแกรม </a:t>
            </a:r>
            <a:r>
              <a:rPr lang="en-US" dirty="0"/>
              <a:t>delay </a:t>
            </a:r>
            <a:r>
              <a:rPr lang="th-TH" dirty="0"/>
              <a:t>หรือ </a:t>
            </a:r>
            <a:r>
              <a:rPr lang="en-US" dirty="0"/>
              <a:t>sleep </a:t>
            </a:r>
            <a:r>
              <a:rPr lang="th-TH" dirty="0"/>
              <a:t>จะต้องสั่งผ่าน </a:t>
            </a:r>
            <a:r>
              <a:rPr lang="en-US" dirty="0"/>
              <a:t>Class Thread</a:t>
            </a:r>
          </a:p>
          <a:p>
            <a:pPr algn="ctr">
              <a:buNone/>
            </a:pPr>
            <a:r>
              <a:rPr lang="en-US" b="1" dirty="0" err="1">
                <a:solidFill>
                  <a:srgbClr val="0070C0"/>
                </a:solidFill>
              </a:rPr>
              <a:t>Thread.sleep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th-TH" b="1" dirty="0">
                <a:solidFill>
                  <a:srgbClr val="0070C0"/>
                </a:solidFill>
              </a:rPr>
              <a:t>เวลาเป็น </a:t>
            </a:r>
            <a:r>
              <a:rPr lang="en-US" b="1" dirty="0">
                <a:solidFill>
                  <a:srgbClr val="0070C0"/>
                </a:solidFill>
              </a:rPr>
              <a:t>ms);</a:t>
            </a:r>
          </a:p>
          <a:p>
            <a:r>
              <a:rPr lang="th-TH" dirty="0"/>
              <a:t>เนื่องจากเมธอด </a:t>
            </a:r>
            <a:r>
              <a:rPr lang="en-US" dirty="0"/>
              <a:t>sleep </a:t>
            </a:r>
            <a:r>
              <a:rPr lang="th-TH" dirty="0"/>
              <a:t>จะมีการโยน </a:t>
            </a:r>
            <a:r>
              <a:rPr lang="en-US" dirty="0"/>
              <a:t>Exception </a:t>
            </a:r>
            <a:r>
              <a:rPr lang="th-TH" dirty="0"/>
              <a:t>ดังนั้นต้องนำ </a:t>
            </a:r>
            <a:r>
              <a:rPr lang="en-US" dirty="0"/>
              <a:t>try-catch </a:t>
            </a:r>
            <a:r>
              <a:rPr lang="th-TH" dirty="0"/>
              <a:t>มาครอบคำสั่งเอาไว้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 </a:t>
            </a:r>
            <a:r>
              <a:rPr lang="en-US" dirty="0"/>
              <a:t>Sleep</a:t>
            </a:r>
            <a:endParaRPr lang="th-TH" dirty="0"/>
          </a:p>
        </p:txBody>
      </p:sp>
      <p:pic>
        <p:nvPicPr>
          <p:cNvPr id="4" name="Content Placeholder 3" descr="sleep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539552" y="1700808"/>
            <a:ext cx="8056412" cy="4706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ตัวอย่างการทำงานหลาย </a:t>
            </a:r>
            <a:r>
              <a:rPr lang="en-US" dirty="0"/>
              <a:t>Thread </a:t>
            </a:r>
            <a:r>
              <a:rPr lang="th-TH" dirty="0"/>
              <a:t>กับ </a:t>
            </a:r>
            <a:r>
              <a:rPr lang="en-US" dirty="0"/>
              <a:t>Sleep</a:t>
            </a:r>
            <a:endParaRPr lang="th-TH" dirty="0"/>
          </a:p>
        </p:txBody>
      </p:sp>
      <p:pic>
        <p:nvPicPr>
          <p:cNvPr id="6" name="Content Placeholder 5" descr="sleep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611560" y="1556792"/>
            <a:ext cx="5221039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930680" y="1556792"/>
            <a:ext cx="1457744" cy="6046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th-TH" sz="2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ผลการรัน</a:t>
            </a:r>
          </a:p>
        </p:txBody>
      </p:sp>
      <p:pic>
        <p:nvPicPr>
          <p:cNvPr id="8" name="Picture 7" descr="sleep2 -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8304" y="2060848"/>
            <a:ext cx="463674" cy="4565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ข้อเสียของการใช้ </a:t>
            </a:r>
            <a:r>
              <a:rPr lang="en-US" dirty="0"/>
              <a:t>Extends Thread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h-TH" dirty="0"/>
              <a:t>ในการใช้งาน </a:t>
            </a:r>
            <a:r>
              <a:rPr lang="en-US" dirty="0"/>
              <a:t>Thread </a:t>
            </a:r>
            <a:r>
              <a:rPr lang="th-TH" dirty="0"/>
              <a:t>ผ่านวิธี </a:t>
            </a:r>
            <a:r>
              <a:rPr lang="en-US" dirty="0"/>
              <a:t>extends Thread </a:t>
            </a:r>
            <a:r>
              <a:rPr lang="th-TH" dirty="0"/>
              <a:t>นั้นใช้งานง่าย</a:t>
            </a:r>
          </a:p>
          <a:p>
            <a:r>
              <a:rPr lang="th-TH" dirty="0"/>
              <a:t>แต่มีข้อจำกัดของภาษาจาวา </a:t>
            </a:r>
            <a:r>
              <a:rPr lang="th-TH" b="1" dirty="0">
                <a:solidFill>
                  <a:srgbClr val="FF0000"/>
                </a:solidFill>
              </a:rPr>
              <a:t>ที่กัน </a:t>
            </a:r>
            <a:r>
              <a:rPr lang="th-TH" dirty="0"/>
              <a:t>การสืบทอดจากหลาย</a:t>
            </a:r>
            <a:r>
              <a:rPr lang="en-US" dirty="0"/>
              <a:t> Class</a:t>
            </a:r>
          </a:p>
          <a:p>
            <a:pPr lvl="1"/>
            <a:r>
              <a:rPr lang="th-TH" dirty="0"/>
              <a:t>ภาษาจาวาอนุญาตให้มีการสืบทอด </a:t>
            </a:r>
            <a:r>
              <a:rPr lang="en-US" dirty="0"/>
              <a:t>Class </a:t>
            </a:r>
            <a:r>
              <a:rPr lang="th-TH" dirty="0"/>
              <a:t>มาจาก </a:t>
            </a:r>
            <a:r>
              <a:rPr lang="en-US" dirty="0"/>
              <a:t>Class </a:t>
            </a:r>
            <a:r>
              <a:rPr lang="th-TH" dirty="0"/>
              <a:t>แม่เพียง</a:t>
            </a:r>
            <a:r>
              <a:rPr lang="en-US" dirty="0"/>
              <a:t> Class </a:t>
            </a:r>
            <a:r>
              <a:rPr lang="th-TH" dirty="0"/>
              <a:t>เดียวเท่านั้น ซึ่งเป็นการแก้ปัญหาที่เกิดขึ้นจากการสืบทอด </a:t>
            </a:r>
            <a:r>
              <a:rPr lang="en-US" dirty="0"/>
              <a:t>Class </a:t>
            </a:r>
            <a:r>
              <a:rPr lang="th-TH" dirty="0"/>
              <a:t>หลาย </a:t>
            </a:r>
            <a:r>
              <a:rPr lang="en-US" dirty="0"/>
              <a:t>Class </a:t>
            </a:r>
            <a:r>
              <a:rPr lang="th-TH" dirty="0"/>
              <a:t>จากภาษา </a:t>
            </a:r>
            <a:r>
              <a:rPr lang="en-US" dirty="0"/>
              <a:t>C++</a:t>
            </a:r>
          </a:p>
          <a:p>
            <a:r>
              <a:rPr lang="th-TH" dirty="0"/>
              <a:t>ทำให้การทำใช้งานบางประเภทไม่สามารถทำได้</a:t>
            </a:r>
          </a:p>
          <a:p>
            <a:pPr lvl="1"/>
            <a:r>
              <a:rPr lang="th-TH" dirty="0"/>
              <a:t>เช่น </a:t>
            </a:r>
            <a:r>
              <a:rPr lang="en-US" dirty="0"/>
              <a:t>Class </a:t>
            </a:r>
            <a:r>
              <a:rPr lang="th-TH" dirty="0"/>
              <a:t>ที่ทำ </a:t>
            </a:r>
            <a:r>
              <a:rPr lang="en-US" dirty="0"/>
              <a:t>GUI </a:t>
            </a:r>
            <a:r>
              <a:rPr lang="th-TH" dirty="0"/>
              <a:t>เช่น </a:t>
            </a:r>
            <a:r>
              <a:rPr lang="en-US" dirty="0" err="1"/>
              <a:t>JComponent</a:t>
            </a:r>
            <a:r>
              <a:rPr lang="en-US" dirty="0"/>
              <a:t>  </a:t>
            </a:r>
            <a:r>
              <a:rPr lang="th-TH" dirty="0"/>
              <a:t>โปรแกรมจำเป็นต้องเขียน</a:t>
            </a:r>
          </a:p>
          <a:p>
            <a:pPr lvl="1">
              <a:buNone/>
            </a:pPr>
            <a:r>
              <a:rPr lang="th-TH" dirty="0"/>
              <a:t>	</a:t>
            </a:r>
            <a:r>
              <a:rPr lang="en-US" dirty="0"/>
              <a:t>extends </a:t>
            </a:r>
            <a:r>
              <a:rPr lang="en-US" dirty="0" err="1"/>
              <a:t>JComponent</a:t>
            </a:r>
            <a:r>
              <a:rPr lang="en-US" dirty="0"/>
              <a:t> </a:t>
            </a:r>
            <a:r>
              <a:rPr lang="th-TH" dirty="0"/>
              <a:t>เพื่อใช้งาน ทำให้ไม่สามารถเขียน </a:t>
            </a:r>
            <a:r>
              <a:rPr lang="en-US" dirty="0"/>
              <a:t>extends Thread </a:t>
            </a:r>
            <a:r>
              <a:rPr lang="th-TH" dirty="0"/>
              <a:t>ได้</a:t>
            </a:r>
          </a:p>
          <a:p>
            <a:r>
              <a:rPr lang="th-TH" dirty="0"/>
              <a:t>วิธีแก้ไขคือต้องเขียน </a:t>
            </a:r>
            <a:r>
              <a:rPr lang="en-US" dirty="0"/>
              <a:t>Thread </a:t>
            </a:r>
            <a:r>
              <a:rPr lang="th-TH" dirty="0"/>
              <a:t>ด้วยวิธีที่ 2 คือ </a:t>
            </a:r>
            <a:r>
              <a:rPr lang="en-US" dirty="0"/>
              <a:t>implements </a:t>
            </a:r>
            <a:r>
              <a:rPr lang="en-US" dirty="0" err="1"/>
              <a:t>Runnable</a:t>
            </a:r>
            <a:endParaRPr lang="th-TH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dirty="0"/>
              <a:t>การสร้าง </a:t>
            </a:r>
            <a:r>
              <a:rPr lang="en-US" sz="3600" dirty="0"/>
              <a:t>Thread </a:t>
            </a:r>
            <a:r>
              <a:rPr lang="th-TH" sz="3600" dirty="0"/>
              <a:t>ด้วยวิธี </a:t>
            </a:r>
            <a:r>
              <a:rPr lang="en-US" sz="3600" dirty="0"/>
              <a:t>implements </a:t>
            </a:r>
            <a:r>
              <a:rPr lang="en-US" sz="3600" dirty="0" err="1"/>
              <a:t>Runnable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h-TH" dirty="0"/>
              <a:t>การสร้าง</a:t>
            </a:r>
            <a:r>
              <a:rPr lang="en-US" dirty="0"/>
              <a:t> Class </a:t>
            </a:r>
            <a:r>
              <a:rPr lang="th-TH" dirty="0"/>
              <a:t>ที่สามารถทำงานเป็น </a:t>
            </a:r>
            <a:r>
              <a:rPr lang="en-US" dirty="0"/>
              <a:t>Thread </a:t>
            </a:r>
            <a:r>
              <a:rPr lang="th-TH" dirty="0"/>
              <a:t>ให้เพิ่มคำว่า </a:t>
            </a:r>
            <a:r>
              <a:rPr lang="en-US" b="1" dirty="0">
                <a:solidFill>
                  <a:srgbClr val="0070C0"/>
                </a:solidFill>
              </a:rPr>
              <a:t>implements </a:t>
            </a:r>
            <a:r>
              <a:rPr lang="en-US" b="1" dirty="0" err="1">
                <a:solidFill>
                  <a:srgbClr val="0070C0"/>
                </a:solidFill>
              </a:rPr>
              <a:t>Runnable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th-TH" dirty="0"/>
              <a:t>ไปข้างหลังชื่อ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th-TH" dirty="0"/>
              <a:t>จะต้องทำการ </a:t>
            </a:r>
            <a:r>
              <a:rPr lang="en-US" dirty="0"/>
              <a:t>Override </a:t>
            </a:r>
            <a:r>
              <a:rPr lang="th-TH" dirty="0"/>
              <a:t>เมธอดที่ชื่อว่า </a:t>
            </a:r>
            <a:r>
              <a:rPr lang="en-US" dirty="0"/>
              <a:t>run( ) 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th-TH" dirty="0">
                <a:solidFill>
                  <a:srgbClr val="FF0000"/>
                </a:solidFill>
              </a:rPr>
              <a:t>เหมือนวิธี </a:t>
            </a:r>
            <a:r>
              <a:rPr lang="en-US" dirty="0">
                <a:solidFill>
                  <a:srgbClr val="FF0000"/>
                </a:solidFill>
              </a:rPr>
              <a:t>extends]</a:t>
            </a:r>
          </a:p>
          <a:p>
            <a:pPr lvl="1"/>
            <a:r>
              <a:rPr lang="en-US" dirty="0"/>
              <a:t>public  void  run( )  {  }</a:t>
            </a:r>
          </a:p>
          <a:p>
            <a:pPr lvl="1"/>
            <a:r>
              <a:rPr lang="th-TH" dirty="0"/>
              <a:t>เมธอดนี้เป็นจุดเริ่มต้นการทำงานของ </a:t>
            </a:r>
            <a:r>
              <a:rPr lang="en-US" dirty="0"/>
              <a:t>Thread</a:t>
            </a:r>
          </a:p>
          <a:p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331640" y="2564904"/>
            <a:ext cx="6912768" cy="18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   public  class </a:t>
            </a:r>
            <a:r>
              <a:rPr lang="en-US" sz="2400" dirty="0" err="1">
                <a:solidFill>
                  <a:schemeClr val="tx1"/>
                </a:solidFill>
              </a:rPr>
              <a:t>TwoThread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implements  </a:t>
            </a:r>
            <a:r>
              <a:rPr lang="en-US" sz="2400" b="1" dirty="0" err="1">
                <a:solidFill>
                  <a:srgbClr val="0070C0"/>
                </a:solidFill>
              </a:rPr>
              <a:t>Runnable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		….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		….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ตัวอย่างการสร้าง </a:t>
            </a:r>
            <a:r>
              <a:rPr lang="en-US" dirty="0"/>
              <a:t>Class </a:t>
            </a:r>
            <a:r>
              <a:rPr lang="th-TH" dirty="0"/>
              <a:t>ที่สามารถทำ </a:t>
            </a:r>
            <a:r>
              <a:rPr lang="en-US" dirty="0"/>
              <a:t>Thread</a:t>
            </a:r>
            <a:endParaRPr lang="th-T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4797152"/>
            <a:ext cx="8153400" cy="18002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</a:t>
            </a:r>
            <a:r>
              <a:rPr lang="en-US" sz="2900" dirty="0"/>
              <a:t>s </a:t>
            </a:r>
            <a:r>
              <a:rPr lang="en-US" sz="2900" dirty="0" err="1"/>
              <a:t>TwoThread</a:t>
            </a:r>
            <a:r>
              <a:rPr lang="en-US" sz="2900" dirty="0"/>
              <a:t> </a:t>
            </a:r>
            <a:r>
              <a:rPr lang="th-TH" sz="2900" dirty="0"/>
              <a:t>มีการ </a:t>
            </a:r>
            <a:r>
              <a:rPr lang="en-US" sz="2900" dirty="0"/>
              <a:t>implements </a:t>
            </a:r>
            <a:r>
              <a:rPr lang="en-US" sz="2900" dirty="0" err="1"/>
              <a:t>Runnable</a:t>
            </a:r>
            <a:endParaRPr lang="en-US" sz="2900" dirty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th-TH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มีการ</a:t>
            </a:r>
            <a:r>
              <a:rPr kumimoji="0" lang="th-TH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override </a:t>
            </a:r>
            <a:r>
              <a:rPr kumimoji="0" lang="th-TH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เมธอด </a:t>
            </a:r>
            <a:r>
              <a:rPr kumimoji="0" lang="en-US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run( 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th-TH" sz="2900" baseline="0" dirty="0"/>
              <a:t>การทำงานของ</a:t>
            </a:r>
            <a:r>
              <a:rPr lang="th-TH" sz="2900" dirty="0"/>
              <a:t> </a:t>
            </a:r>
            <a:r>
              <a:rPr lang="en-US" sz="2900" dirty="0"/>
              <a:t>Thread </a:t>
            </a:r>
            <a:r>
              <a:rPr lang="th-TH" sz="2900" dirty="0"/>
              <a:t>จะวนลูป 10 รอบเพื่อพิมพ์คำว่า </a:t>
            </a:r>
            <a:r>
              <a:rPr lang="en-US" sz="2900" dirty="0"/>
              <a:t>“New Thread”</a:t>
            </a:r>
            <a:endParaRPr kumimoji="0" lang="th-TH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 descr="runnabl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539552" y="1628800"/>
            <a:ext cx="8178287" cy="2952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dirty="0"/>
              <a:t>การเรียกใช้งาน </a:t>
            </a:r>
            <a:r>
              <a:rPr lang="en-US" sz="2800" dirty="0"/>
              <a:t>Thread </a:t>
            </a:r>
            <a:r>
              <a:rPr lang="th-TH" sz="2800" dirty="0"/>
              <a:t>จาก </a:t>
            </a:r>
            <a:r>
              <a:rPr lang="en-US" sz="2800" dirty="0"/>
              <a:t>Class </a:t>
            </a:r>
            <a:r>
              <a:rPr lang="th-TH" sz="2800" dirty="0"/>
              <a:t>ที่</a:t>
            </a:r>
            <a:r>
              <a:rPr lang="en-US" sz="2800" dirty="0"/>
              <a:t> implements </a:t>
            </a:r>
            <a:r>
              <a:rPr lang="en-US" sz="2800" dirty="0" err="1"/>
              <a:t>Runnable</a:t>
            </a:r>
            <a:endParaRPr lang="th-T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/>
              <a:t>สร้าง</a:t>
            </a:r>
            <a:r>
              <a:rPr lang="en-US" dirty="0"/>
              <a:t> Object </a:t>
            </a:r>
            <a:r>
              <a:rPr lang="th-TH" dirty="0"/>
              <a:t>ของ </a:t>
            </a:r>
            <a:r>
              <a:rPr lang="en-US" dirty="0"/>
              <a:t>Class </a:t>
            </a:r>
            <a:r>
              <a:rPr lang="th-TH" dirty="0"/>
              <a:t>นั้นตามปกติ</a:t>
            </a:r>
          </a:p>
          <a:p>
            <a:endParaRPr lang="th-TH" sz="900" dirty="0"/>
          </a:p>
          <a:p>
            <a:pPr algn="ctr">
              <a:buNone/>
            </a:pPr>
            <a:r>
              <a:rPr lang="th-TH" dirty="0"/>
              <a:t>	</a:t>
            </a:r>
            <a:r>
              <a:rPr lang="en-US" dirty="0" err="1">
                <a:solidFill>
                  <a:srgbClr val="0070C0"/>
                </a:solidFill>
              </a:rPr>
              <a:t>TwoThread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tt</a:t>
            </a:r>
            <a:r>
              <a:rPr lang="en-US" dirty="0">
                <a:solidFill>
                  <a:srgbClr val="0070C0"/>
                </a:solidFill>
              </a:rPr>
              <a:t>  =  new </a:t>
            </a:r>
            <a:r>
              <a:rPr lang="en-US" dirty="0" err="1">
                <a:solidFill>
                  <a:srgbClr val="0070C0"/>
                </a:solidFill>
              </a:rPr>
              <a:t>TwoThread</a:t>
            </a:r>
            <a:r>
              <a:rPr lang="en-US" dirty="0">
                <a:solidFill>
                  <a:srgbClr val="0070C0"/>
                </a:solidFill>
              </a:rPr>
              <a:t>( );</a:t>
            </a:r>
          </a:p>
          <a:p>
            <a:pPr algn="ctr">
              <a:buNone/>
            </a:pPr>
            <a:endParaRPr lang="en-US" sz="900" dirty="0"/>
          </a:p>
          <a:p>
            <a:r>
              <a:rPr lang="th-TH" dirty="0"/>
              <a:t>สร้าง </a:t>
            </a:r>
            <a:r>
              <a:rPr lang="en-US" dirty="0"/>
              <a:t>Object Thread </a:t>
            </a:r>
            <a:r>
              <a:rPr lang="th-TH" dirty="0"/>
              <a:t>สำหรับ </a:t>
            </a:r>
            <a:r>
              <a:rPr lang="en-US" dirty="0"/>
              <a:t>Class </a:t>
            </a:r>
            <a:r>
              <a:rPr lang="th-TH" dirty="0"/>
              <a:t>นั้น</a:t>
            </a:r>
          </a:p>
          <a:p>
            <a:endParaRPr lang="th-TH" sz="1000" dirty="0"/>
          </a:p>
          <a:p>
            <a:pPr algn="ctr">
              <a:buNone/>
            </a:pPr>
            <a:r>
              <a:rPr lang="th-TH" dirty="0"/>
              <a:t>	</a:t>
            </a:r>
            <a:r>
              <a:rPr lang="en-US" dirty="0">
                <a:solidFill>
                  <a:srgbClr val="0070C0"/>
                </a:solidFill>
              </a:rPr>
              <a:t>Thread   t  =  new Thread(</a:t>
            </a:r>
            <a:r>
              <a:rPr lang="en-US" dirty="0" err="1">
                <a:solidFill>
                  <a:srgbClr val="0070C0"/>
                </a:solidFill>
              </a:rPr>
              <a:t>tt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algn="ctr">
              <a:buNone/>
            </a:pPr>
            <a:endParaRPr lang="en-US" sz="900" dirty="0">
              <a:solidFill>
                <a:srgbClr val="0070C0"/>
              </a:solidFill>
            </a:endParaRPr>
          </a:p>
          <a:p>
            <a:r>
              <a:rPr lang="th-TH" dirty="0"/>
              <a:t>เรียกใช้งาน </a:t>
            </a:r>
            <a:r>
              <a:rPr lang="en-US" dirty="0"/>
              <a:t>Thread </a:t>
            </a:r>
            <a:r>
              <a:rPr lang="th-TH" dirty="0"/>
              <a:t>ผ่าน </a:t>
            </a:r>
            <a:r>
              <a:rPr lang="en-US" dirty="0"/>
              <a:t>Object Thread </a:t>
            </a:r>
            <a:r>
              <a:rPr lang="th-TH" dirty="0"/>
              <a:t>ที่สร้างขึ้น</a:t>
            </a:r>
          </a:p>
          <a:p>
            <a:pPr>
              <a:buNone/>
            </a:pPr>
            <a:endParaRPr lang="th-TH" sz="900" dirty="0"/>
          </a:p>
          <a:p>
            <a:pPr algn="ctr">
              <a:buNone/>
            </a:pPr>
            <a:r>
              <a:rPr lang="th-TH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t.start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algn="ctr">
              <a:buNone/>
            </a:pPr>
            <a:endParaRPr lang="en-US" sz="900" dirty="0"/>
          </a:p>
          <a:p>
            <a:r>
              <a:rPr lang="th-TH" dirty="0"/>
              <a:t>หลังจากนั้น </a:t>
            </a:r>
            <a:r>
              <a:rPr lang="en-US" dirty="0"/>
              <a:t>Thread </a:t>
            </a:r>
            <a:r>
              <a:rPr lang="th-TH" dirty="0"/>
              <a:t>จะเริ่มทำงานในเมธอด </a:t>
            </a:r>
            <a:r>
              <a:rPr lang="en-US" dirty="0"/>
              <a:t>run( ) </a:t>
            </a:r>
            <a:r>
              <a:rPr lang="th-TH" dirty="0"/>
              <a:t>ในขณะที่ผู้เรียกก็ทำงานคำสั่งถัดไปต่อได้ทันที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ตัวอย่างการเรียกใช้งาน </a:t>
            </a:r>
            <a:r>
              <a:rPr lang="en-US" dirty="0"/>
              <a:t>Thread</a:t>
            </a:r>
            <a:endParaRPr lang="th-TH" dirty="0"/>
          </a:p>
        </p:txBody>
      </p:sp>
      <p:pic>
        <p:nvPicPr>
          <p:cNvPr id="7" name="Content Placeholder 6" descr="runnable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1043608" y="1631879"/>
            <a:ext cx="7128792" cy="4965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ข้อแตกต่างของ 2 วิธีในการสร้างและใช้งาน </a:t>
            </a:r>
            <a:r>
              <a:rPr lang="en-US" dirty="0"/>
              <a:t>Thread</a:t>
            </a:r>
            <a:endParaRPr lang="th-TH" dirty="0"/>
          </a:p>
        </p:txBody>
      </p:sp>
      <p:pic>
        <p:nvPicPr>
          <p:cNvPr id="4" name="Content Placeholder 3" descr="thread2.png"/>
          <p:cNvPicPr>
            <a:picLocks noChangeAspect="1"/>
          </p:cNvPicPr>
          <p:nvPr/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107504" y="1825186"/>
            <a:ext cx="4896544" cy="31159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Content Placeholder 6" descr="runnable2.png"/>
          <p:cNvPicPr>
            <a:picLocks noChangeAspect="1"/>
          </p:cNvPicPr>
          <p:nvPr/>
        </p:nvPicPr>
        <p:blipFill>
          <a:blip r:embed="rId3" cstate="print">
            <a:lum bright="10000"/>
          </a:blip>
          <a:stretch>
            <a:fillRect/>
          </a:stretch>
        </p:blipFill>
        <p:spPr>
          <a:xfrm>
            <a:off x="4281021" y="2996952"/>
            <a:ext cx="4755475" cy="3312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87624" y="1486242"/>
            <a:ext cx="2357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(1) </a:t>
            </a:r>
            <a:r>
              <a:rPr lang="th-TH" sz="2000" dirty="0"/>
              <a:t>วิธี </a:t>
            </a:r>
            <a:r>
              <a:rPr lang="en-US" sz="2000" dirty="0"/>
              <a:t>extends Thread</a:t>
            </a:r>
            <a:endParaRPr lang="th-TH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6309320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(2) </a:t>
            </a:r>
            <a:r>
              <a:rPr lang="th-TH" sz="2000" dirty="0"/>
              <a:t>วิธี </a:t>
            </a:r>
            <a:r>
              <a:rPr lang="en-US" sz="2000" dirty="0"/>
              <a:t>implements </a:t>
            </a:r>
            <a:r>
              <a:rPr lang="en-US" sz="2000" dirty="0" err="1"/>
              <a:t>Runnable</a:t>
            </a:r>
            <a:endParaRPr lang="th-TH" sz="2000" dirty="0"/>
          </a:p>
        </p:txBody>
      </p:sp>
      <p:sp>
        <p:nvSpPr>
          <p:cNvPr id="8" name="Rectangle 7"/>
          <p:cNvSpPr/>
          <p:nvPr/>
        </p:nvSpPr>
        <p:spPr>
          <a:xfrm>
            <a:off x="2010192" y="2225184"/>
            <a:ext cx="122413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6156176" y="3377312"/>
            <a:ext cx="1574016" cy="246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Left-Right Arrow 9"/>
          <p:cNvSpPr/>
          <p:nvPr/>
        </p:nvSpPr>
        <p:spPr>
          <a:xfrm>
            <a:off x="3265696" y="2204864"/>
            <a:ext cx="2026384" cy="2058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Up-Down Arrow 10"/>
          <p:cNvSpPr/>
          <p:nvPr/>
        </p:nvSpPr>
        <p:spPr>
          <a:xfrm>
            <a:off x="6804248" y="2780928"/>
            <a:ext cx="216024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ounded Rectangle 11"/>
          <p:cNvSpPr/>
          <p:nvPr/>
        </p:nvSpPr>
        <p:spPr>
          <a:xfrm>
            <a:off x="5292080" y="1700808"/>
            <a:ext cx="3672408" cy="10801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การเขียน </a:t>
            </a:r>
            <a:r>
              <a:rPr lang="en-US" sz="2000" dirty="0">
                <a:solidFill>
                  <a:schemeClr val="tx1"/>
                </a:solidFill>
              </a:rPr>
              <a:t>Class</a:t>
            </a:r>
          </a:p>
          <a:p>
            <a:pPr marL="971550" lvl="1" indent="-514350">
              <a:buAutoNum type="arabicParenBoth"/>
            </a:pPr>
            <a:r>
              <a:rPr lang="en-US" sz="2000" dirty="0">
                <a:solidFill>
                  <a:schemeClr val="tx1"/>
                </a:solidFill>
              </a:rPr>
              <a:t>extends  Thread</a:t>
            </a:r>
          </a:p>
          <a:p>
            <a:pPr marL="971550" lvl="1" indent="-514350">
              <a:buAutoNum type="arabicParenBoth"/>
            </a:pPr>
            <a:r>
              <a:rPr lang="en-US" sz="2000" dirty="0">
                <a:solidFill>
                  <a:schemeClr val="tx1"/>
                </a:solidFill>
              </a:rPr>
              <a:t>implements  </a:t>
            </a:r>
            <a:r>
              <a:rPr lang="en-US" sz="2000" dirty="0" err="1">
                <a:solidFill>
                  <a:schemeClr val="tx1"/>
                </a:solidFill>
              </a:rPr>
              <a:t>Runnable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35016" y="3552696"/>
            <a:ext cx="2520280" cy="381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5580112" y="4725144"/>
            <a:ext cx="252028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Up-Down Arrow 14"/>
          <p:cNvSpPr/>
          <p:nvPr/>
        </p:nvSpPr>
        <p:spPr>
          <a:xfrm>
            <a:off x="2339752" y="3933056"/>
            <a:ext cx="216024" cy="12241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ounded Rectangle 15"/>
          <p:cNvSpPr/>
          <p:nvPr/>
        </p:nvSpPr>
        <p:spPr>
          <a:xfrm>
            <a:off x="827584" y="5157192"/>
            <a:ext cx="3024336" cy="10801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การสร้างและเรียกใช้งาน </a:t>
            </a:r>
            <a:r>
              <a:rPr lang="en-US" sz="2000" dirty="0">
                <a:solidFill>
                  <a:schemeClr val="tx1"/>
                </a:solidFill>
              </a:rPr>
              <a:t>Object </a:t>
            </a:r>
            <a:r>
              <a:rPr lang="th-TH" sz="2000" dirty="0">
                <a:solidFill>
                  <a:schemeClr val="tx1"/>
                </a:solidFill>
              </a:rPr>
              <a:t>ของ </a:t>
            </a:r>
            <a:r>
              <a:rPr lang="en-US" sz="2000" dirty="0">
                <a:solidFill>
                  <a:schemeClr val="tx1"/>
                </a:solidFill>
              </a:rPr>
              <a:t>Thread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 rot="20173094">
            <a:off x="3792629" y="5248243"/>
            <a:ext cx="1845449" cy="2457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โปรแกรมหา </a:t>
            </a:r>
            <a:r>
              <a:rPr lang="en-US" dirty="0"/>
              <a:t>summation</a:t>
            </a:r>
            <a:endParaRPr lang="th-TH" dirty="0"/>
          </a:p>
        </p:txBody>
      </p:sp>
      <p:pic>
        <p:nvPicPr>
          <p:cNvPr id="5" name="Picture 4" descr="sum.png"/>
          <p:cNvPicPr>
            <a:picLocks noChangeAspect="1"/>
          </p:cNvPicPr>
          <p:nvPr/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2130896" y="1549889"/>
            <a:ext cx="5609456" cy="52431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อะไรคือ </a:t>
            </a:r>
            <a:r>
              <a:rPr lang="en-US" dirty="0"/>
              <a:t>Thread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/>
          </a:bodyPr>
          <a:lstStyle/>
          <a:p>
            <a:r>
              <a:rPr lang="th-TH" dirty="0"/>
              <a:t>ในระบบปฎิบัติการสมัยใหม่ เวลาเรียกใช้งานโปรแกรมก็คือก็สร้าง </a:t>
            </a:r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/>
              <a:t> </a:t>
            </a:r>
            <a:r>
              <a:rPr lang="th-TH" dirty="0"/>
              <a:t>ของโปรแกรมนั้น</a:t>
            </a:r>
            <a:r>
              <a:rPr lang="en-US" dirty="0"/>
              <a:t> </a:t>
            </a:r>
          </a:p>
          <a:p>
            <a:r>
              <a:rPr lang="en-US" dirty="0"/>
              <a:t>Process </a:t>
            </a:r>
            <a:r>
              <a:rPr lang="th-TH" dirty="0"/>
              <a:t>คือ โปรแกรมที่กำลังทำงานอยู่ในระบบ</a:t>
            </a:r>
          </a:p>
          <a:p>
            <a:r>
              <a:rPr lang="th-TH" dirty="0"/>
              <a:t>แต่ละ </a:t>
            </a:r>
            <a:r>
              <a:rPr lang="en-US" dirty="0"/>
              <a:t>Process </a:t>
            </a:r>
            <a:r>
              <a:rPr lang="th-TH" dirty="0"/>
              <a:t>จะมีอย่างน้อย 1 </a:t>
            </a:r>
            <a:r>
              <a:rPr lang="en-US" dirty="0"/>
              <a:t>Thread </a:t>
            </a:r>
            <a:r>
              <a:rPr lang="th-TH" dirty="0"/>
              <a:t>ที่ทำงานอยู่</a:t>
            </a:r>
          </a:p>
          <a:p>
            <a:r>
              <a:rPr lang="en-US" dirty="0"/>
              <a:t>Thread </a:t>
            </a:r>
            <a:r>
              <a:rPr lang="th-TH" dirty="0"/>
              <a:t>เรียกอีกอย่างว่า </a:t>
            </a:r>
            <a:r>
              <a:rPr lang="en-US" b="1" dirty="0">
                <a:solidFill>
                  <a:srgbClr val="FF0000"/>
                </a:solidFill>
              </a:rPr>
              <a:t>lightweight process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403648" y="4437112"/>
            <a:ext cx="20882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Process 1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3707904" y="4437112"/>
            <a:ext cx="20882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Process 2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6012160" y="4437112"/>
            <a:ext cx="20882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Process 3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1733208" y="4869160"/>
            <a:ext cx="36004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thread1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67744" y="4869160"/>
            <a:ext cx="36004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thread2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71800" y="4869160"/>
            <a:ext cx="36004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thread3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4869160"/>
            <a:ext cx="36004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thread1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39912" y="4869160"/>
            <a:ext cx="36004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thread1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43968" y="4869160"/>
            <a:ext cx="36004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thread2</a:t>
            </a:r>
            <a:endParaRPr lang="th-TH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นำ </a:t>
            </a:r>
            <a:r>
              <a:rPr lang="en-US" dirty="0"/>
              <a:t>Thread </a:t>
            </a:r>
            <a:r>
              <a:rPr lang="th-TH" dirty="0"/>
              <a:t>มาประยุกต์ใช้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จากตัวอย่าง เป็นการหา </a:t>
            </a:r>
            <a:r>
              <a:rPr lang="en-US" dirty="0"/>
              <a:t>Summation </a:t>
            </a:r>
            <a:r>
              <a:rPr lang="th-TH" dirty="0"/>
              <a:t>ของตัวเลข 0-1000000 โดยใช้ </a:t>
            </a:r>
          </a:p>
          <a:p>
            <a:r>
              <a:rPr lang="th-TH" dirty="0"/>
              <a:t>เราสามารถใช้นำ </a:t>
            </a:r>
            <a:r>
              <a:rPr lang="en-US" dirty="0"/>
              <a:t>Thread </a:t>
            </a:r>
            <a:r>
              <a:rPr lang="th-TH" dirty="0"/>
              <a:t>มาประยุกต์ใช้ได้ เช่น </a:t>
            </a:r>
          </a:p>
          <a:p>
            <a:pPr lvl="1"/>
            <a:r>
              <a:rPr lang="th-TH" dirty="0"/>
              <a:t>แบ่งการทำงานของ </a:t>
            </a:r>
            <a:r>
              <a:rPr lang="en-US" dirty="0"/>
              <a:t>Summation </a:t>
            </a:r>
            <a:r>
              <a:rPr lang="th-TH" dirty="0"/>
              <a:t>ของเป็น 2 ส่วน คือ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Summation </a:t>
            </a:r>
            <a:r>
              <a:rPr lang="th-TH" dirty="0">
                <a:solidFill>
                  <a:schemeClr val="accent2">
                    <a:lumMod val="75000"/>
                  </a:schemeClr>
                </a:solidFill>
              </a:rPr>
              <a:t>ของ 0 – 499999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(Thread 1)</a:t>
            </a:r>
            <a:endParaRPr lang="th-TH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Summation </a:t>
            </a:r>
            <a:r>
              <a:rPr lang="th-TH" dirty="0">
                <a:solidFill>
                  <a:schemeClr val="bg2">
                    <a:lumMod val="25000"/>
                  </a:schemeClr>
                </a:solidFill>
              </a:rPr>
              <a:t>ของ 500000 – 1000000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(Thread 2)</a:t>
            </a:r>
            <a:endParaRPr lang="th-TH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th-TH" dirty="0"/>
              <a:t>จากนั้นนำผลลัพธ์ของทั้ง 2 </a:t>
            </a:r>
            <a:r>
              <a:rPr lang="en-US" dirty="0"/>
              <a:t>Thread </a:t>
            </a:r>
            <a:r>
              <a:rPr lang="th-TH" dirty="0"/>
              <a:t>มารวมกันเป็นคำตอบ</a:t>
            </a:r>
          </a:p>
          <a:p>
            <a:r>
              <a:rPr lang="th-TH" b="1" u="sng" dirty="0">
                <a:solidFill>
                  <a:srgbClr val="FF0000"/>
                </a:solidFill>
              </a:rPr>
              <a:t>คำเตือน </a:t>
            </a:r>
            <a:r>
              <a:rPr lang="th-TH" dirty="0"/>
              <a:t>ประสิทธิภาพที่ได้จากการแบ่งการทำงานเป็น </a:t>
            </a:r>
            <a:r>
              <a:rPr lang="en-US" dirty="0"/>
              <a:t>2 Thread </a:t>
            </a:r>
            <a:r>
              <a:rPr lang="th-TH" dirty="0"/>
              <a:t>ของ </a:t>
            </a:r>
            <a:r>
              <a:rPr lang="en-US" dirty="0"/>
              <a:t>Summation </a:t>
            </a:r>
            <a:r>
              <a:rPr lang="th-TH" dirty="0"/>
              <a:t>นี้ เวลาที่ใช้ประมวลผลจะไม่แตกต่างกันมากนัก แต่ถ้าเปลี่ยนจากการทำ </a:t>
            </a:r>
            <a:r>
              <a:rPr lang="en-US" dirty="0"/>
              <a:t>Summation </a:t>
            </a:r>
            <a:r>
              <a:rPr lang="th-TH" dirty="0"/>
              <a:t>เป็นการประมวลผลอย่างอื่นที่ใช้เวลานานๆ การทำงานแบบ </a:t>
            </a:r>
            <a:r>
              <a:rPr lang="en-US" dirty="0"/>
              <a:t>Multi-thread </a:t>
            </a:r>
            <a:r>
              <a:rPr lang="th-TH" dirty="0"/>
              <a:t>จะใช้เวลาน้อยกว่า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 </a:t>
            </a:r>
            <a:r>
              <a:rPr lang="en-US" dirty="0"/>
              <a:t>Thread </a:t>
            </a:r>
            <a:r>
              <a:rPr lang="th-TH" dirty="0"/>
              <a:t>มาประยุกต์ใช้</a:t>
            </a:r>
          </a:p>
        </p:txBody>
      </p:sp>
      <p:pic>
        <p:nvPicPr>
          <p:cNvPr id="4" name="Content Placeholder 3" descr="sumthreadwron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rcRect b="41398"/>
          <a:stretch>
            <a:fillRect/>
          </a:stretch>
        </p:blipFill>
        <p:spPr>
          <a:xfrm>
            <a:off x="107504" y="1569024"/>
            <a:ext cx="5904656" cy="3732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sumthreadwrong.png"/>
          <p:cNvPicPr>
            <a:picLocks noChangeAspect="1"/>
          </p:cNvPicPr>
          <p:nvPr/>
        </p:nvPicPr>
        <p:blipFill>
          <a:blip r:embed="rId2" cstate="print">
            <a:lum bright="10000"/>
          </a:blip>
          <a:srcRect t="58205"/>
          <a:stretch>
            <a:fillRect/>
          </a:stretch>
        </p:blipFill>
        <p:spPr>
          <a:xfrm>
            <a:off x="3203848" y="4151533"/>
            <a:ext cx="5904656" cy="2661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860032" y="2132856"/>
            <a:ext cx="410445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</a:rPr>
              <a:t>มีปัญหาในการรวมค่าของ 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Thread 1 </a:t>
            </a:r>
            <a:r>
              <a:rPr lang="th-TH" b="1" dirty="0">
                <a:solidFill>
                  <a:schemeClr val="tx1"/>
                </a:solidFill>
              </a:rPr>
              <a:t>และ </a:t>
            </a:r>
            <a:r>
              <a:rPr lang="en-US" b="1" dirty="0">
                <a:solidFill>
                  <a:schemeClr val="tx1"/>
                </a:solidFill>
              </a:rPr>
              <a:t>Thread 2</a:t>
            </a:r>
            <a:endParaRPr lang="th-TH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การหยุดรอ </a:t>
            </a:r>
            <a:r>
              <a:rPr lang="en-US" dirty="0"/>
              <a:t>Thread </a:t>
            </a:r>
            <a:r>
              <a:rPr lang="th-TH" dirty="0"/>
              <a:t>ให้ทำงานเสร็จ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ในการทำงานกับ </a:t>
            </a:r>
            <a:r>
              <a:rPr lang="en-US" dirty="0"/>
              <a:t>Thread </a:t>
            </a:r>
            <a:r>
              <a:rPr lang="th-TH" dirty="0"/>
              <a:t>ใน </a:t>
            </a:r>
            <a:r>
              <a:rPr lang="en-US" dirty="0"/>
              <a:t>Java </a:t>
            </a:r>
            <a:r>
              <a:rPr lang="th-TH" dirty="0"/>
              <a:t>ในกรณีที่เราต้องการรอจนกว่า </a:t>
            </a:r>
            <a:r>
              <a:rPr lang="en-US" dirty="0"/>
              <a:t>Thread </a:t>
            </a:r>
            <a:r>
              <a:rPr lang="th-TH" dirty="0"/>
              <a:t>จะทำงานเสร็จ จะใช้ เมธอด </a:t>
            </a:r>
            <a:r>
              <a:rPr lang="en-US" dirty="0"/>
              <a:t>join()</a:t>
            </a:r>
          </a:p>
          <a:p>
            <a:r>
              <a:rPr lang="en-US" dirty="0"/>
              <a:t>Thread </a:t>
            </a:r>
            <a:r>
              <a:rPr lang="th-TH" dirty="0"/>
              <a:t>ที่เรียกใช้งาน </a:t>
            </a:r>
            <a:r>
              <a:rPr lang="en-US" dirty="0"/>
              <a:t>join() </a:t>
            </a:r>
            <a:r>
              <a:rPr lang="th-TH" dirty="0"/>
              <a:t>จะหยุดรอจนกระทั่ง </a:t>
            </a:r>
            <a:r>
              <a:rPr lang="en-US" dirty="0"/>
              <a:t>Thread </a:t>
            </a:r>
            <a:r>
              <a:rPr lang="th-TH" dirty="0"/>
              <a:t>ที่รอนั้นเสร็จสิ้นการทำงาน หรือ ตาย </a:t>
            </a:r>
          </a:p>
          <a:p>
            <a:r>
              <a:rPr lang="th-TH" dirty="0"/>
              <a:t>จากนั้น </a:t>
            </a:r>
            <a:r>
              <a:rPr lang="en-US" dirty="0"/>
              <a:t>Thread </a:t>
            </a:r>
            <a:r>
              <a:rPr lang="th-TH" dirty="0"/>
              <a:t>ที่เรียกใช้งาน </a:t>
            </a:r>
            <a:r>
              <a:rPr lang="en-US" dirty="0"/>
              <a:t>join() </a:t>
            </a:r>
            <a:r>
              <a:rPr lang="th-TH" dirty="0"/>
              <a:t>จึงจะสามารถทำงานต่อไปได้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 </a:t>
            </a:r>
            <a:r>
              <a:rPr lang="en-US" dirty="0"/>
              <a:t>join( )</a:t>
            </a:r>
            <a:endParaRPr lang="th-TH" dirty="0"/>
          </a:p>
        </p:txBody>
      </p:sp>
      <p:pic>
        <p:nvPicPr>
          <p:cNvPr id="4" name="Content Placeholder 3" descr="sumthrea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rcRect b="43941"/>
          <a:stretch>
            <a:fillRect/>
          </a:stretch>
        </p:blipFill>
        <p:spPr>
          <a:xfrm>
            <a:off x="416173" y="1556792"/>
            <a:ext cx="5163939" cy="3816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sumthread.png"/>
          <p:cNvPicPr>
            <a:picLocks noChangeAspect="1"/>
          </p:cNvPicPr>
          <p:nvPr/>
        </p:nvPicPr>
        <p:blipFill>
          <a:blip r:embed="rId2" cstate="print">
            <a:lum bright="10000"/>
          </a:blip>
          <a:srcRect t="56693"/>
          <a:stretch>
            <a:fillRect/>
          </a:stretch>
        </p:blipFill>
        <p:spPr>
          <a:xfrm>
            <a:off x="4139952" y="4097504"/>
            <a:ext cx="4756858" cy="2715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940152" y="5681568"/>
            <a:ext cx="1728192" cy="15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Concurrency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การทำงานแบบ </a:t>
            </a:r>
            <a:r>
              <a:rPr lang="en-US" dirty="0"/>
              <a:t>Multithread</a:t>
            </a:r>
            <a:r>
              <a:rPr lang="th-TH" dirty="0"/>
              <a:t> ควรจะให้ความสำคัญกับคำว่า </a:t>
            </a:r>
            <a:r>
              <a:rPr lang="en-US" dirty="0"/>
              <a:t>“Thread safe”</a:t>
            </a:r>
          </a:p>
          <a:p>
            <a:r>
              <a:rPr lang="th-TH" dirty="0"/>
              <a:t>ซึ่งหมายถึงเมื่อมี </a:t>
            </a:r>
            <a:r>
              <a:rPr lang="en-US" dirty="0"/>
              <a:t>Thread </a:t>
            </a:r>
            <a:r>
              <a:rPr lang="th-TH" dirty="0"/>
              <a:t>ทำงานพร้อมกันหลายตัว และแต่ละตัวมีการเปลี่ยนแปลงค่าตัวแปรตัวเดียวกัน ถ้าไม่มีการจัดการให้ดี อาจจะทำให้ค่าตัวแปรนั้นผิดไป</a:t>
            </a:r>
          </a:p>
          <a:p>
            <a:r>
              <a:rPr lang="th-TH" dirty="0"/>
              <a:t>ในภาษา </a:t>
            </a:r>
            <a:r>
              <a:rPr lang="en-US" dirty="0"/>
              <a:t>Java </a:t>
            </a:r>
            <a:r>
              <a:rPr lang="th-TH" dirty="0"/>
              <a:t>มีคำขยายชื่อ </a:t>
            </a:r>
            <a:r>
              <a:rPr lang="en-US" dirty="0"/>
              <a:t>synchronized </a:t>
            </a:r>
            <a:r>
              <a:rPr lang="th-TH" dirty="0"/>
              <a:t>ขึ้นมาเพื่อทำงานกับ </a:t>
            </a:r>
            <a:r>
              <a:rPr lang="en-US" dirty="0"/>
              <a:t>critical region.</a:t>
            </a:r>
          </a:p>
          <a:p>
            <a:r>
              <a:rPr lang="en-US" dirty="0"/>
              <a:t>Critical region </a:t>
            </a:r>
            <a:r>
              <a:rPr lang="th-TH" dirty="0"/>
              <a:t>คือส่วนของโปรแกรมที่ควรอนุญาตให้ </a:t>
            </a:r>
            <a:r>
              <a:rPr lang="en-US" dirty="0"/>
              <a:t>Thread</a:t>
            </a:r>
            <a:r>
              <a:rPr lang="th-TH" dirty="0"/>
              <a:t> สามารถเข้าช่วงนี้ได้ทีละ 1 </a:t>
            </a:r>
            <a:r>
              <a:rPr lang="en-US" dirty="0"/>
              <a:t>thread </a:t>
            </a:r>
            <a:r>
              <a:rPr lang="th-TH" dirty="0"/>
              <a:t>เท่านั้น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ตัวอย่างปัญหาของ </a:t>
            </a:r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ตัวอย่างการทำงานของธนาคารโดยจะมี </a:t>
            </a:r>
            <a:r>
              <a:rPr lang="en-US" dirty="0"/>
              <a:t>Class </a:t>
            </a:r>
            <a:r>
              <a:rPr lang="th-TH" dirty="0"/>
              <a:t>อยู่ 3 </a:t>
            </a:r>
            <a:r>
              <a:rPr lang="en-US" dirty="0"/>
              <a:t>Class</a:t>
            </a:r>
          </a:p>
          <a:p>
            <a:pPr lvl="1"/>
            <a:r>
              <a:rPr lang="en-US" dirty="0" err="1"/>
              <a:t>BankAccount</a:t>
            </a:r>
            <a:r>
              <a:rPr lang="en-US" dirty="0"/>
              <a:t> : </a:t>
            </a:r>
            <a:r>
              <a:rPr lang="th-TH" dirty="0"/>
              <a:t>เก็บเงินในบัญชี</a:t>
            </a:r>
            <a:endParaRPr lang="en-US" dirty="0"/>
          </a:p>
          <a:p>
            <a:pPr lvl="1"/>
            <a:r>
              <a:rPr lang="en-US" dirty="0" err="1"/>
              <a:t>BankBranch</a:t>
            </a:r>
            <a:r>
              <a:rPr lang="th-TH" dirty="0"/>
              <a:t> </a:t>
            </a:r>
            <a:r>
              <a:rPr lang="en-US" dirty="0"/>
              <a:t>: </a:t>
            </a:r>
            <a:r>
              <a:rPr lang="th-TH" dirty="0"/>
              <a:t>เหมือนสาขาหรือตู้ </a:t>
            </a:r>
            <a:r>
              <a:rPr lang="en-US" dirty="0"/>
              <a:t>ATM </a:t>
            </a:r>
            <a:r>
              <a:rPr lang="th-TH" dirty="0"/>
              <a:t>ที่รับฝาก/ถอนเงินในบัญชี</a:t>
            </a:r>
            <a:endParaRPr lang="en-US" dirty="0"/>
          </a:p>
          <a:p>
            <a:pPr lvl="1"/>
            <a:r>
              <a:rPr lang="en-US" dirty="0" err="1"/>
              <a:t>BadThread</a:t>
            </a:r>
            <a:r>
              <a:rPr lang="th-TH" dirty="0"/>
              <a:t> </a:t>
            </a:r>
            <a:r>
              <a:rPr lang="en-US" dirty="0"/>
              <a:t>: </a:t>
            </a:r>
            <a:r>
              <a:rPr lang="th-TH" dirty="0"/>
              <a:t>คลาส </a:t>
            </a:r>
            <a:r>
              <a:rPr lang="en-US" dirty="0"/>
              <a:t>main </a:t>
            </a:r>
            <a:r>
              <a:rPr lang="th-TH" dirty="0"/>
              <a:t>ยกตัวอย่างการทำงาน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7664" y="4581128"/>
            <a:ext cx="208823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0032" y="5844930"/>
            <a:ext cx="2088232" cy="68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BankBranch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60032" y="4804478"/>
            <a:ext cx="2088232" cy="68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BankBranch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0032" y="3764026"/>
            <a:ext cx="2088232" cy="68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BankBranch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  <a:endCxn id="4" idx="3"/>
          </p:cNvCxnSpPr>
          <p:nvPr/>
        </p:nvCxnSpPr>
        <p:spPr>
          <a:xfrm flipH="1">
            <a:off x="3635896" y="4104233"/>
            <a:ext cx="1224136" cy="101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  <a:endCxn id="4" idx="3"/>
          </p:cNvCxnSpPr>
          <p:nvPr/>
        </p:nvCxnSpPr>
        <p:spPr>
          <a:xfrm flipH="1" flipV="1">
            <a:off x="3635896" y="5121188"/>
            <a:ext cx="1224136" cy="23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4" idx="3"/>
          </p:cNvCxnSpPr>
          <p:nvPr/>
        </p:nvCxnSpPr>
        <p:spPr>
          <a:xfrm flipH="1" flipV="1">
            <a:off x="3635896" y="5121188"/>
            <a:ext cx="1224136" cy="106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47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: </a:t>
            </a:r>
            <a:r>
              <a:rPr lang="en-US" dirty="0" err="1"/>
              <a:t>BankAccount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56792"/>
            <a:ext cx="4176464" cy="5238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651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: </a:t>
            </a:r>
            <a:r>
              <a:rPr lang="en-US" dirty="0" err="1"/>
              <a:t>BankBranch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5"/>
          <a:stretch/>
        </p:blipFill>
        <p:spPr>
          <a:xfrm>
            <a:off x="899592" y="1556792"/>
            <a:ext cx="7099051" cy="51125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713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</a:t>
            </a:r>
            <a:r>
              <a:rPr lang="en-US" dirty="0" err="1"/>
              <a:t>BadThread</a:t>
            </a:r>
            <a:r>
              <a:rPr lang="en-US" dirty="0"/>
              <a:t> (main)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6" y="1700808"/>
            <a:ext cx="8328098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8851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ผลการทำงานไม่เหมือนกันในแต่ละครั้ง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66"/>
          <a:stretch/>
        </p:blipFill>
        <p:spPr>
          <a:xfrm>
            <a:off x="1281212" y="2060848"/>
            <a:ext cx="2642716" cy="331236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33"/>
          <a:stretch/>
        </p:blipFill>
        <p:spPr>
          <a:xfrm>
            <a:off x="5097636" y="1916832"/>
            <a:ext cx="2642716" cy="28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4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?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แล้วทำไมถึงต้องมีการใช้ </a:t>
            </a:r>
            <a:r>
              <a:rPr lang="en-US" dirty="0"/>
              <a:t>Thread </a:t>
            </a:r>
            <a:r>
              <a:rPr lang="th-TH" dirty="0"/>
              <a:t>หลาย </a:t>
            </a:r>
            <a:r>
              <a:rPr lang="en-US" dirty="0"/>
              <a:t>Thread </a:t>
            </a:r>
            <a:r>
              <a:rPr lang="th-TH" dirty="0"/>
              <a:t>ใน </a:t>
            </a:r>
            <a:r>
              <a:rPr lang="en-US" dirty="0"/>
              <a:t>process </a:t>
            </a:r>
            <a:r>
              <a:rPr lang="th-TH" dirty="0"/>
              <a:t>เดียว</a:t>
            </a:r>
          </a:p>
          <a:p>
            <a:pPr lvl="1"/>
            <a:r>
              <a:rPr lang="th-TH" dirty="0"/>
              <a:t>การตอบสนองของโปรแกรมที่ดีกับผู้ใช้</a:t>
            </a:r>
          </a:p>
          <a:p>
            <a:pPr lvl="2"/>
            <a:r>
              <a:rPr lang="th-TH" dirty="0"/>
              <a:t>โปรแกรม </a:t>
            </a:r>
            <a:r>
              <a:rPr lang="en-US" dirty="0"/>
              <a:t>GUI </a:t>
            </a:r>
            <a:r>
              <a:rPr lang="th-TH" dirty="0"/>
              <a:t>เช่น </a:t>
            </a:r>
            <a:r>
              <a:rPr lang="en-US" dirty="0" err="1"/>
              <a:t>winzip</a:t>
            </a:r>
            <a:r>
              <a:rPr lang="en-US" dirty="0"/>
              <a:t> </a:t>
            </a:r>
            <a:r>
              <a:rPr lang="th-TH" dirty="0"/>
              <a:t>ขณะที่ทำการบีบอัดแฟ้มข้อมูลถ้าไม่มี </a:t>
            </a:r>
            <a:r>
              <a:rPr lang="en-US" dirty="0"/>
              <a:t>Thread </a:t>
            </a:r>
            <a:r>
              <a:rPr lang="th-TH" dirty="0"/>
              <a:t>ตัวหน้าโปรแกรม </a:t>
            </a:r>
            <a:r>
              <a:rPr lang="en-US" dirty="0"/>
              <a:t>GUI </a:t>
            </a:r>
            <a:r>
              <a:rPr lang="th-TH" dirty="0"/>
              <a:t>จะค้างจนกว่าการบีบอัดแฟ้มข้อมูลจะเสร็จสิ้น</a:t>
            </a:r>
          </a:p>
          <a:p>
            <a:pPr lvl="1"/>
            <a:r>
              <a:rPr lang="th-TH" dirty="0"/>
              <a:t>สำหรับงานที่สามารถทำพร้อมกันได้</a:t>
            </a:r>
          </a:p>
          <a:p>
            <a:pPr lvl="2"/>
            <a:r>
              <a:rPr lang="th-TH" dirty="0"/>
              <a:t>โปรแกรมเซิฟเวอร์ เช่น </a:t>
            </a:r>
            <a:r>
              <a:rPr lang="en-US" dirty="0"/>
              <a:t>Web server </a:t>
            </a:r>
            <a:r>
              <a:rPr lang="th-TH" dirty="0"/>
              <a:t>สามารถรองรับผู้ใช้หลายคนพร้อมกันได้</a:t>
            </a:r>
          </a:p>
          <a:p>
            <a:pPr lvl="1"/>
            <a:r>
              <a:rPr lang="th-TH" dirty="0"/>
              <a:t>ใช้ประโยชน์จาก </a:t>
            </a:r>
            <a:r>
              <a:rPr lang="en-US" sz="2400" dirty="0"/>
              <a:t>CPU</a:t>
            </a:r>
            <a:r>
              <a:rPr lang="en-US" dirty="0"/>
              <a:t> </a:t>
            </a:r>
            <a:r>
              <a:rPr lang="th-TH" dirty="0"/>
              <a:t>แบบ </a:t>
            </a:r>
            <a:r>
              <a:rPr lang="en-US" sz="2400" dirty="0" err="1"/>
              <a:t>multicore</a:t>
            </a:r>
            <a:r>
              <a:rPr lang="en-US" dirty="0"/>
              <a:t>, </a:t>
            </a:r>
            <a:r>
              <a:rPr lang="th-TH" dirty="0"/>
              <a:t>หรือ </a:t>
            </a:r>
            <a:r>
              <a:rPr lang="en-US" sz="2400" dirty="0"/>
              <a:t>Multiple CPU </a:t>
            </a:r>
            <a:r>
              <a:rPr lang="th-TH" dirty="0"/>
              <a:t>อย่างเต็มประสิทธิภาพ</a:t>
            </a:r>
          </a:p>
          <a:p>
            <a:pPr lvl="2"/>
            <a:r>
              <a:rPr lang="th-TH" dirty="0"/>
              <a:t>โปรแกรมเช่น สร้างภาพ 3 มิติ สามารถใช้หลาย </a:t>
            </a:r>
            <a:r>
              <a:rPr lang="en-US" dirty="0"/>
              <a:t>Thread </a:t>
            </a:r>
            <a:r>
              <a:rPr lang="th-TH" dirty="0"/>
              <a:t>ช่วยกันประมวลผลได้</a:t>
            </a:r>
            <a:endParaRPr lang="en-US" dirty="0"/>
          </a:p>
          <a:p>
            <a:pPr lvl="2"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dirty="0"/>
              <a:t>การแก้ไขปัญหาการแย่งกันเข้าถึงข้อมูลของ </a:t>
            </a:r>
            <a:r>
              <a:rPr lang="en-US" sz="3600" dirty="0"/>
              <a:t>Thread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4495800"/>
          </a:xfrm>
        </p:spPr>
        <p:txBody>
          <a:bodyPr>
            <a:normAutofit/>
          </a:bodyPr>
          <a:lstStyle/>
          <a:p>
            <a:r>
              <a:rPr lang="th-TH" sz="2400" b="1" dirty="0"/>
              <a:t>วิธีที่ 1</a:t>
            </a:r>
            <a:r>
              <a:rPr lang="th-TH" sz="2400" dirty="0"/>
              <a:t> ใส่ </a:t>
            </a:r>
            <a:r>
              <a:rPr lang="en-US" sz="2400" dirty="0"/>
              <a:t>synchronized </a:t>
            </a:r>
            <a:r>
              <a:rPr lang="th-TH" sz="2400" dirty="0"/>
              <a:t>ในเมธอดที่ต้องการทำ </a:t>
            </a:r>
            <a:r>
              <a:rPr lang="en-US" sz="2400" dirty="0"/>
              <a:t>Critical Region</a:t>
            </a:r>
            <a:endParaRPr lang="th-TH" sz="2400" dirty="0"/>
          </a:p>
          <a:p>
            <a:pPr lvl="1"/>
            <a:r>
              <a:rPr lang="th-TH" sz="2000" dirty="0"/>
              <a:t>ทุก </a:t>
            </a:r>
            <a:r>
              <a:rPr lang="en-US" sz="2000" dirty="0"/>
              <a:t>method </a:t>
            </a:r>
            <a:r>
              <a:rPr lang="th-TH" sz="2000" dirty="0"/>
              <a:t>ที่มี </a:t>
            </a:r>
            <a:r>
              <a:rPr lang="en-US" sz="2000" dirty="0"/>
              <a:t>synchronized </a:t>
            </a:r>
            <a:r>
              <a:rPr lang="th-TH" sz="2000" dirty="0"/>
              <a:t>จะถูก </a:t>
            </a:r>
            <a:r>
              <a:rPr lang="en-US" sz="2000" dirty="0"/>
              <a:t>block </a:t>
            </a:r>
            <a:r>
              <a:rPr lang="th-TH" sz="2000" dirty="0"/>
              <a:t>ทั้งหมดเพื่อให้ </a:t>
            </a:r>
            <a:r>
              <a:rPr lang="en-US" sz="2000" dirty="0"/>
              <a:t>thread </a:t>
            </a:r>
            <a:r>
              <a:rPr lang="th-TH" sz="2000" dirty="0"/>
              <a:t>เพียงตัวเดียวเข้าใช้งานเพียง </a:t>
            </a:r>
            <a:r>
              <a:rPr lang="en-US" sz="2000" dirty="0"/>
              <a:t>method </a:t>
            </a:r>
            <a:r>
              <a:rPr lang="th-TH" sz="2000" dirty="0"/>
              <a:t>ใด </a:t>
            </a:r>
            <a:r>
              <a:rPr lang="en-US" sz="2000" dirty="0"/>
              <a:t>method </a:t>
            </a:r>
            <a:r>
              <a:rPr lang="th-TH" sz="2000" dirty="0"/>
              <a:t>หนึ่ง</a:t>
            </a:r>
          </a:p>
          <a:p>
            <a:pPr lvl="1"/>
            <a:r>
              <a:rPr lang="th-TH" sz="2000" dirty="0"/>
              <a:t>รูปแบบตัวอย่าง   </a:t>
            </a:r>
            <a:endParaRPr lang="en-US" sz="2000" dirty="0"/>
          </a:p>
          <a:p>
            <a:pPr marL="365760" lvl="1" indent="0">
              <a:buNone/>
            </a:pPr>
            <a:r>
              <a:rPr lang="en-US" sz="2000" dirty="0"/>
              <a:t>	public </a:t>
            </a:r>
            <a:r>
              <a:rPr lang="en-US" sz="2000" b="1" dirty="0">
                <a:solidFill>
                  <a:srgbClr val="FF0000"/>
                </a:solidFill>
              </a:rPr>
              <a:t>synchronized</a:t>
            </a:r>
            <a:r>
              <a:rPr lang="en-US" sz="2000" dirty="0"/>
              <a:t> void deposit(int money)</a:t>
            </a:r>
          </a:p>
          <a:p>
            <a:pPr lvl="1"/>
            <a:r>
              <a:rPr lang="th-TH" sz="2000" dirty="0"/>
              <a:t>ควรจะใส่ที่ตรงไหนบ้าง เพื่อป้องกันปัญหา </a:t>
            </a:r>
            <a:r>
              <a:rPr lang="en-US" sz="2000" dirty="0"/>
              <a:t>race condition ?</a:t>
            </a:r>
          </a:p>
          <a:p>
            <a:r>
              <a:rPr lang="th-TH" sz="2400" b="1" dirty="0"/>
              <a:t>วิธีที่ 2  </a:t>
            </a:r>
            <a:r>
              <a:rPr lang="th-TH" sz="2400" dirty="0"/>
              <a:t>เลือกทำ</a:t>
            </a:r>
            <a:r>
              <a:rPr lang="en-US" sz="2400" dirty="0"/>
              <a:t> Critical Region </a:t>
            </a:r>
            <a:r>
              <a:rPr lang="th-TH" sz="2400" dirty="0"/>
              <a:t>เฉพาะบางส่วนของเมธอด</a:t>
            </a:r>
            <a:r>
              <a:rPr lang="en-US" sz="2400" dirty="0"/>
              <a:t> </a:t>
            </a:r>
            <a:r>
              <a:rPr lang="th-TH" sz="2400" dirty="0"/>
              <a:t>วิธีนี้จะทำให้ยืดหยุ่นและสามารถเลือก </a:t>
            </a:r>
            <a:r>
              <a:rPr lang="en-US" sz="2400" dirty="0"/>
              <a:t>lock </a:t>
            </a:r>
            <a:r>
              <a:rPr lang="th-TH" sz="2400" dirty="0"/>
              <a:t>แยกสำหรับกรณีที่เข้าถึงตัวแปรคนละตัวได้</a:t>
            </a:r>
          </a:p>
          <a:p>
            <a:pPr lvl="1"/>
            <a:r>
              <a:rPr lang="th-TH" sz="2000" dirty="0"/>
              <a:t>จะต้องสร้าง </a:t>
            </a:r>
            <a:r>
              <a:rPr lang="en-US" sz="2000" dirty="0"/>
              <a:t>Class </a:t>
            </a:r>
            <a:r>
              <a:rPr lang="th-TH" sz="2000" dirty="0"/>
              <a:t>ที่เป็น </a:t>
            </a:r>
            <a:r>
              <a:rPr lang="en-US" sz="2000" dirty="0"/>
              <a:t>Object </a:t>
            </a:r>
            <a:r>
              <a:rPr lang="th-TH" sz="2000" dirty="0"/>
              <a:t>เพื่อใช้ในการ </a:t>
            </a:r>
            <a:r>
              <a:rPr lang="en-US" sz="2000" dirty="0"/>
              <a:t>lock</a:t>
            </a:r>
          </a:p>
          <a:p>
            <a:pPr lvl="1"/>
            <a:r>
              <a:rPr lang="th-TH" sz="2000" dirty="0"/>
              <a:t>ตัวอย่าง </a:t>
            </a:r>
            <a:r>
              <a:rPr lang="en-US" sz="2200" dirty="0"/>
              <a:t>:   </a:t>
            </a:r>
            <a:endParaRPr lang="th-TH" sz="2200" dirty="0"/>
          </a:p>
          <a:p>
            <a:endParaRPr lang="th-TH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941168"/>
            <a:ext cx="4516592" cy="18495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ทบทวนเรื่อง </a:t>
            </a:r>
            <a:r>
              <a:rPr lang="en-US" dirty="0"/>
              <a:t>Keyword </a:t>
            </a:r>
            <a:r>
              <a:rPr lang="th-TH" dirty="0"/>
              <a:t>หน้าชื่อตัวแปร</a:t>
            </a:r>
            <a:endParaRPr lang="en-US" dirty="0"/>
          </a:p>
          <a:p>
            <a:pPr lvl="1"/>
            <a:r>
              <a:rPr lang="en-US" dirty="0"/>
              <a:t>volatile</a:t>
            </a:r>
            <a:endParaRPr lang="th-TH" dirty="0"/>
          </a:p>
          <a:p>
            <a:pPr lvl="2"/>
            <a:r>
              <a:rPr lang="th-TH" b="1" dirty="0"/>
              <a:t>ตัวอย่าง</a:t>
            </a:r>
            <a:r>
              <a:rPr lang="en-US" b="1" dirty="0"/>
              <a:t>:</a:t>
            </a:r>
            <a:r>
              <a:rPr lang="en-US" b="1" dirty="0">
                <a:solidFill>
                  <a:srgbClr val="0070C0"/>
                </a:solidFill>
              </a:rPr>
              <a:t> volatile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lvl="2"/>
            <a:r>
              <a:rPr lang="th-TH" dirty="0"/>
              <a:t>เป็นการประกาศตัวแปรที่จะบังคับให้เหมือนมีการเปลี่ยนแปลงข้อมูลใน </a:t>
            </a:r>
            <a:r>
              <a:rPr lang="en-US" dirty="0"/>
              <a:t>cache </a:t>
            </a:r>
            <a:r>
              <a:rPr lang="th-TH" dirty="0"/>
              <a:t>ให้เขียนกลับลงไปในหน่วยความจำหลักทันที และเตือน </a:t>
            </a:r>
            <a:r>
              <a:rPr lang="en-US" dirty="0"/>
              <a:t>thread </a:t>
            </a:r>
            <a:r>
              <a:rPr lang="th-TH" dirty="0"/>
              <a:t>อื่นที่มีการใช้งานตัวแปรนี้ให้อัพเดพข้อมูลจากหน่วยความจำหลัก</a:t>
            </a:r>
          </a:p>
          <a:p>
            <a:pPr lvl="2"/>
            <a:r>
              <a:rPr lang="th-TH" dirty="0"/>
              <a:t>สามารถใช้ในการควบคุม </a:t>
            </a:r>
            <a:r>
              <a:rPr lang="en-US" dirty="0"/>
              <a:t>race condition </a:t>
            </a:r>
            <a:r>
              <a:rPr lang="th-TH" dirty="0"/>
              <a:t>เบี้องต้นได้ แต่ในงานทั่วไปควรใช้คู่กับ </a:t>
            </a:r>
            <a:r>
              <a:rPr lang="en-US" dirty="0"/>
              <a:t>synchronized </a:t>
            </a:r>
            <a:r>
              <a:rPr lang="th-TH" dirty="0"/>
              <a:t>แต่ถ้าใช้มากไปจะทำให้การทำงานโดยรวมของโปรแกรมช้าลง</a:t>
            </a:r>
            <a:endParaRPr lang="en-US" dirty="0"/>
          </a:p>
          <a:p>
            <a:pPr lvl="1"/>
            <a:r>
              <a:rPr lang="en-US" dirty="0"/>
              <a:t>static</a:t>
            </a:r>
            <a:endParaRPr lang="th-TH" dirty="0"/>
          </a:p>
          <a:p>
            <a:pPr lvl="2"/>
            <a:r>
              <a:rPr lang="th-TH" dirty="0"/>
              <a:t>ตัวอย่าง</a:t>
            </a:r>
            <a:r>
              <a:rPr lang="en-US" dirty="0"/>
              <a:t>:  static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lvl="2"/>
            <a:r>
              <a:rPr lang="th-TH" dirty="0"/>
              <a:t>เป็นการประกาศตัวแปรที่มีที่เก็บข้อมูลเพียงที่เดียว และทุก </a:t>
            </a:r>
            <a:r>
              <a:rPr lang="en-US" dirty="0"/>
              <a:t>Object </a:t>
            </a:r>
            <a:r>
              <a:rPr lang="th-TH" dirty="0"/>
              <a:t>จะอ้างอิงถึงที่เก็บข้อมูลที่เดียวกัน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0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 </a:t>
            </a:r>
            <a:r>
              <a:rPr lang="en-US" dirty="0"/>
              <a:t>Thread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th-TH" dirty="0"/>
              <a:t>มีข้อดีหลายอย่าง แต่ก็ไม่เหมาะสำหรับงานบางประเภท</a:t>
            </a:r>
          </a:p>
          <a:p>
            <a:r>
              <a:rPr lang="th-TH" dirty="0"/>
              <a:t>การใช้ </a:t>
            </a:r>
            <a:r>
              <a:rPr lang="en-US" dirty="0"/>
              <a:t>Thread </a:t>
            </a:r>
            <a:r>
              <a:rPr lang="th-TH" dirty="0"/>
              <a:t>เป็นการเพิ่มการใช้งานทรัพยากรของระบบ</a:t>
            </a:r>
          </a:p>
          <a:p>
            <a:pPr lvl="1"/>
            <a:r>
              <a:rPr lang="en-US" dirty="0"/>
              <a:t>RAM </a:t>
            </a:r>
            <a:r>
              <a:rPr lang="th-TH" dirty="0"/>
              <a:t>ที่ใช้เก็บตัวแปรต่างๆ ของแต่ละ </a:t>
            </a:r>
            <a:r>
              <a:rPr lang="en-US" dirty="0"/>
              <a:t>thread</a:t>
            </a:r>
          </a:p>
          <a:p>
            <a:pPr lvl="1"/>
            <a:r>
              <a:rPr lang="en-US" dirty="0"/>
              <a:t>Overhead </a:t>
            </a:r>
            <a:r>
              <a:rPr lang="th-TH" dirty="0"/>
              <a:t>ของการทำ </a:t>
            </a:r>
            <a:r>
              <a:rPr lang="en-US" dirty="0"/>
              <a:t>context switch </a:t>
            </a:r>
            <a:r>
              <a:rPr lang="th-TH" dirty="0"/>
              <a:t>ของ </a:t>
            </a:r>
            <a:r>
              <a:rPr lang="en-US" dirty="0"/>
              <a:t>CPU</a:t>
            </a:r>
          </a:p>
          <a:p>
            <a:r>
              <a:rPr lang="th-TH" dirty="0"/>
              <a:t>ตัวอย่าง โปรแกรมที่ไม่จำเป็นต้องใช้</a:t>
            </a:r>
            <a:r>
              <a:rPr lang="en-US" dirty="0"/>
              <a:t> Thread</a:t>
            </a:r>
          </a:p>
          <a:p>
            <a:pPr lvl="1"/>
            <a:r>
              <a:rPr lang="th-TH" dirty="0"/>
              <a:t>โปรแกรมตรวจสอบ </a:t>
            </a:r>
            <a:r>
              <a:rPr lang="en-US" dirty="0"/>
              <a:t>e-mail </a:t>
            </a:r>
            <a:r>
              <a:rPr lang="th-TH" dirty="0"/>
              <a:t>ทุกๆ 5 นาที </a:t>
            </a:r>
          </a:p>
          <a:p>
            <a:pPr lvl="1"/>
            <a:r>
              <a:rPr lang="th-TH" dirty="0"/>
              <a:t>เราสามารถจะใช้ 1 </a:t>
            </a:r>
            <a:r>
              <a:rPr lang="en-US" dirty="0"/>
              <a:t>thread </a:t>
            </a:r>
            <a:r>
              <a:rPr lang="th-TH" dirty="0"/>
              <a:t>หลับรอแล้วตื่นขึ้นทุกๆ 5 นาทีเพื่อตรวจสอบ </a:t>
            </a:r>
            <a:r>
              <a:rPr lang="en-US" dirty="0"/>
              <a:t>e-mail </a:t>
            </a:r>
            <a:r>
              <a:rPr lang="th-TH" dirty="0"/>
              <a:t>ซึ่งจะดีกว่า สร้าง </a:t>
            </a:r>
            <a:r>
              <a:rPr lang="en-US" dirty="0"/>
              <a:t>thread </a:t>
            </a:r>
            <a:r>
              <a:rPr lang="th-TH" dirty="0"/>
              <a:t>ใหม่ทุกครั้งเมื่อครบ 5 นาที</a:t>
            </a:r>
          </a:p>
          <a:p>
            <a:r>
              <a:rPr lang="en-US" dirty="0"/>
              <a:t>Thread </a:t>
            </a:r>
            <a:r>
              <a:rPr lang="th-TH" dirty="0"/>
              <a:t>เป็นเรื่องง่ายในการเริ่มต้นใช้งาน แต่ยากมากที่จะชำนาญ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 </a:t>
            </a:r>
            <a:r>
              <a:rPr lang="en-US" dirty="0"/>
              <a:t>Thread </a:t>
            </a:r>
            <a:r>
              <a:rPr lang="th-TH" dirty="0"/>
              <a:t>ใน </a:t>
            </a:r>
            <a:r>
              <a:rPr lang="en-US" dirty="0"/>
              <a:t>Java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การสร้างและใช้งาน </a:t>
            </a:r>
            <a:r>
              <a:rPr lang="en-US" dirty="0"/>
              <a:t>Thread </a:t>
            </a:r>
            <a:r>
              <a:rPr lang="th-TH" dirty="0"/>
              <a:t>ในภาษา </a:t>
            </a:r>
            <a:r>
              <a:rPr lang="en-US" dirty="0"/>
              <a:t>Java </a:t>
            </a:r>
            <a:r>
              <a:rPr lang="th-TH" dirty="0"/>
              <a:t>มีด้วยกัน 2 วิธี</a:t>
            </a:r>
          </a:p>
          <a:p>
            <a:pPr lvl="1"/>
            <a:r>
              <a:rPr lang="th-TH" dirty="0"/>
              <a:t>สร้าง </a:t>
            </a:r>
            <a:r>
              <a:rPr lang="en-US" dirty="0"/>
              <a:t>class </a:t>
            </a:r>
            <a:r>
              <a:rPr lang="th-TH" dirty="0"/>
              <a:t>ที่ </a:t>
            </a:r>
            <a:r>
              <a:rPr lang="en-US" dirty="0"/>
              <a:t>extends </a:t>
            </a:r>
            <a:r>
              <a:rPr lang="th-TH" dirty="0"/>
              <a:t>มาจาก </a:t>
            </a:r>
            <a:r>
              <a:rPr lang="en-US" dirty="0"/>
              <a:t>Class Thread</a:t>
            </a:r>
          </a:p>
          <a:p>
            <a:pPr lvl="2"/>
            <a:r>
              <a:rPr lang="th-TH" dirty="0"/>
              <a:t>เป็นวิธีที่ง่ายที่สุดในการเขียนโปรแกรมเพื่อใช้ </a:t>
            </a:r>
            <a:r>
              <a:rPr lang="en-US" dirty="0"/>
              <a:t>Thread </a:t>
            </a:r>
            <a:r>
              <a:rPr lang="th-TH" dirty="0"/>
              <a:t>ในภาษา </a:t>
            </a:r>
            <a:r>
              <a:rPr lang="en-US" dirty="0"/>
              <a:t>Java</a:t>
            </a:r>
          </a:p>
          <a:p>
            <a:pPr lvl="1"/>
            <a:r>
              <a:rPr lang="th-TH" dirty="0"/>
              <a:t>สร้าง </a:t>
            </a:r>
            <a:r>
              <a:rPr lang="en-US" dirty="0"/>
              <a:t>class </a:t>
            </a:r>
            <a:r>
              <a:rPr lang="th-TH" dirty="0"/>
              <a:t>ที่ </a:t>
            </a:r>
            <a:r>
              <a:rPr lang="en-US" dirty="0"/>
              <a:t>implements </a:t>
            </a:r>
            <a:r>
              <a:rPr lang="en-US" dirty="0" err="1"/>
              <a:t>Runnable</a:t>
            </a:r>
            <a:r>
              <a:rPr lang="en-US" dirty="0"/>
              <a:t> </a:t>
            </a:r>
            <a:r>
              <a:rPr lang="en-US" dirty="0" err="1"/>
              <a:t>Inteface</a:t>
            </a:r>
            <a:endParaRPr lang="en-US" dirty="0"/>
          </a:p>
          <a:p>
            <a:pPr lvl="2"/>
            <a:r>
              <a:rPr lang="th-TH" dirty="0"/>
              <a:t>เป็นวิธีที่ถูกใช้งานมากที่สุดในโปรแกรมทั่วไป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</a:t>
            </a:r>
            <a:r>
              <a:rPr lang="th-TH" dirty="0"/>
              <a:t>จาก </a:t>
            </a:r>
            <a:r>
              <a:rPr lang="en-US" dirty="0"/>
              <a:t>Class </a:t>
            </a:r>
            <a:r>
              <a:rPr lang="en-US" dirty="0" err="1"/>
              <a:t>java.lang.Thread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th-TH" dirty="0"/>
              <a:t>การสร้าง</a:t>
            </a:r>
            <a:r>
              <a:rPr lang="en-US" dirty="0"/>
              <a:t> Class </a:t>
            </a:r>
            <a:r>
              <a:rPr lang="th-TH" dirty="0"/>
              <a:t>ที่สามารถทำงานเป็น </a:t>
            </a:r>
            <a:r>
              <a:rPr lang="en-US" dirty="0"/>
              <a:t>Thread </a:t>
            </a:r>
            <a:r>
              <a:rPr lang="th-TH" dirty="0"/>
              <a:t>ให้เพิ่มคำว่า </a:t>
            </a:r>
            <a:r>
              <a:rPr lang="en-US" b="1" dirty="0">
                <a:solidFill>
                  <a:srgbClr val="0070C0"/>
                </a:solidFill>
              </a:rPr>
              <a:t>extends Thread</a:t>
            </a:r>
            <a:r>
              <a:rPr lang="en-US" dirty="0"/>
              <a:t> </a:t>
            </a:r>
            <a:r>
              <a:rPr lang="th-TH" dirty="0"/>
              <a:t>ไปข้างหลังชื่อ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th-TH" dirty="0"/>
              <a:t>จะต้องทำการ </a:t>
            </a:r>
            <a:r>
              <a:rPr lang="en-US" dirty="0"/>
              <a:t>Override </a:t>
            </a:r>
            <a:r>
              <a:rPr lang="th-TH" dirty="0"/>
              <a:t>เมธอดที่ชื่อว่า </a:t>
            </a:r>
            <a:r>
              <a:rPr lang="en-US" dirty="0"/>
              <a:t>run( )</a:t>
            </a:r>
          </a:p>
          <a:p>
            <a:pPr lvl="1"/>
            <a:r>
              <a:rPr lang="en-US" dirty="0"/>
              <a:t>public  void  run( )  {  }</a:t>
            </a:r>
          </a:p>
          <a:p>
            <a:pPr lvl="1"/>
            <a:r>
              <a:rPr lang="th-TH" dirty="0"/>
              <a:t>เมธอดนี้เป็นจุดเริ่มต้นการทำงานของ </a:t>
            </a:r>
            <a:r>
              <a:rPr lang="en-US" dirty="0"/>
              <a:t>Thread</a:t>
            </a:r>
          </a:p>
          <a:p>
            <a:endParaRPr lang="en-US" dirty="0"/>
          </a:p>
          <a:p>
            <a:pPr>
              <a:buNone/>
            </a:pP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331640" y="2564904"/>
            <a:ext cx="6912768" cy="18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   public  class </a:t>
            </a:r>
            <a:r>
              <a:rPr lang="en-US" sz="2400" dirty="0" err="1">
                <a:solidFill>
                  <a:schemeClr val="tx1"/>
                </a:solidFill>
              </a:rPr>
              <a:t>TwoThread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extends  Thread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		….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		….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ตัวอย่างการสร้าง </a:t>
            </a:r>
            <a:r>
              <a:rPr lang="en-US" dirty="0"/>
              <a:t>Class </a:t>
            </a:r>
            <a:r>
              <a:rPr lang="th-TH" dirty="0"/>
              <a:t>ที่สามารถทำ </a:t>
            </a:r>
            <a:r>
              <a:rPr lang="en-US" dirty="0"/>
              <a:t>Thread</a:t>
            </a:r>
            <a:endParaRPr lang="th-TH" dirty="0"/>
          </a:p>
        </p:txBody>
      </p:sp>
      <p:pic>
        <p:nvPicPr>
          <p:cNvPr id="4" name="Content Placeholder 3" descr="thread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467544" y="1628800"/>
            <a:ext cx="8259692" cy="2952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4797152"/>
            <a:ext cx="8153400" cy="18002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</a:t>
            </a:r>
            <a:r>
              <a:rPr lang="en-US" sz="2900" dirty="0"/>
              <a:t>s </a:t>
            </a:r>
            <a:r>
              <a:rPr lang="en-US" sz="2900" dirty="0" err="1"/>
              <a:t>TwoThread</a:t>
            </a:r>
            <a:r>
              <a:rPr lang="en-US" sz="2900" dirty="0"/>
              <a:t> </a:t>
            </a:r>
            <a:r>
              <a:rPr lang="th-TH" sz="2900" dirty="0"/>
              <a:t>มีการ </a:t>
            </a:r>
            <a:r>
              <a:rPr lang="en-US" sz="2900" dirty="0"/>
              <a:t>extends Thread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th-TH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มีการ</a:t>
            </a:r>
            <a:r>
              <a:rPr kumimoji="0" lang="th-TH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override </a:t>
            </a:r>
            <a:r>
              <a:rPr kumimoji="0" lang="th-TH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เมธอด </a:t>
            </a:r>
            <a:r>
              <a:rPr kumimoji="0" lang="en-US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run( 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th-TH" sz="2900" baseline="0" dirty="0"/>
              <a:t>การทำงานของ</a:t>
            </a:r>
            <a:r>
              <a:rPr lang="th-TH" sz="2900" dirty="0"/>
              <a:t> </a:t>
            </a:r>
            <a:r>
              <a:rPr lang="en-US" sz="2900" dirty="0"/>
              <a:t>Thread </a:t>
            </a:r>
            <a:r>
              <a:rPr lang="th-TH" sz="2900" dirty="0"/>
              <a:t>จะวนลูป 10 รอบเพื่อพิมพ์คำว่า </a:t>
            </a:r>
            <a:r>
              <a:rPr lang="en-US" sz="2900" dirty="0"/>
              <a:t>“New Thread”</a:t>
            </a:r>
            <a:endParaRPr kumimoji="0" lang="th-TH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การเรียกใช้งาน </a:t>
            </a:r>
            <a:r>
              <a:rPr lang="en-US" dirty="0"/>
              <a:t>Thread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การสร้าง </a:t>
            </a:r>
            <a:r>
              <a:rPr lang="en-US" dirty="0"/>
              <a:t>Thread </a:t>
            </a:r>
            <a:r>
              <a:rPr lang="th-TH" dirty="0"/>
              <a:t>ขึ้นในโปรแกรม </a:t>
            </a:r>
            <a:r>
              <a:rPr lang="en-US" dirty="0"/>
              <a:t>(Spawning) </a:t>
            </a:r>
            <a:r>
              <a:rPr lang="th-TH" dirty="0"/>
              <a:t>จะต้องสร้างขึ้นจาก </a:t>
            </a:r>
            <a:r>
              <a:rPr lang="en-US" dirty="0"/>
              <a:t>Thread </a:t>
            </a:r>
            <a:r>
              <a:rPr lang="th-TH" dirty="0"/>
              <a:t>ที่กำลังทำงานอยู่ </a:t>
            </a:r>
          </a:p>
          <a:p>
            <a:r>
              <a:rPr lang="th-TH" dirty="0"/>
              <a:t>การสร้าง </a:t>
            </a:r>
            <a:r>
              <a:rPr lang="en-US" dirty="0"/>
              <a:t>Thread </a:t>
            </a:r>
            <a:r>
              <a:rPr lang="th-TH" dirty="0"/>
              <a:t>นั้นเหมือนกับการสร้าง </a:t>
            </a:r>
            <a:r>
              <a:rPr lang="en-US" dirty="0"/>
              <a:t>Object </a:t>
            </a:r>
            <a:r>
              <a:rPr lang="th-TH" dirty="0"/>
              <a:t>ปกติในภาษาจาวา</a:t>
            </a:r>
          </a:p>
          <a:p>
            <a:endParaRPr lang="th-TH" sz="900" dirty="0"/>
          </a:p>
          <a:p>
            <a:pPr algn="ctr">
              <a:buNone/>
            </a:pPr>
            <a:r>
              <a:rPr lang="th-TH" dirty="0"/>
              <a:t>	</a:t>
            </a:r>
            <a:r>
              <a:rPr lang="en-US" dirty="0" err="1">
                <a:solidFill>
                  <a:srgbClr val="0070C0"/>
                </a:solidFill>
              </a:rPr>
              <a:t>TwoThread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tt</a:t>
            </a:r>
            <a:r>
              <a:rPr lang="en-US" dirty="0">
                <a:solidFill>
                  <a:srgbClr val="0070C0"/>
                </a:solidFill>
              </a:rPr>
              <a:t>  =  new </a:t>
            </a:r>
            <a:r>
              <a:rPr lang="en-US" dirty="0" err="1">
                <a:solidFill>
                  <a:srgbClr val="0070C0"/>
                </a:solidFill>
              </a:rPr>
              <a:t>TwoThread</a:t>
            </a:r>
            <a:r>
              <a:rPr lang="en-US" dirty="0">
                <a:solidFill>
                  <a:srgbClr val="0070C0"/>
                </a:solidFill>
              </a:rPr>
              <a:t>( );</a:t>
            </a:r>
          </a:p>
          <a:p>
            <a:pPr algn="ctr">
              <a:buNone/>
            </a:pPr>
            <a:endParaRPr lang="en-US" sz="900" dirty="0"/>
          </a:p>
          <a:p>
            <a:r>
              <a:rPr lang="th-TH" dirty="0"/>
              <a:t>เมื่อต้องการให้ </a:t>
            </a:r>
            <a:r>
              <a:rPr lang="en-US" dirty="0"/>
              <a:t>Thread </a:t>
            </a:r>
            <a:r>
              <a:rPr lang="th-TH" dirty="0"/>
              <a:t>ทำงาน ก็เรียกใช้เมธอด</a:t>
            </a:r>
            <a:r>
              <a:rPr lang="en-US" dirty="0"/>
              <a:t> start( ) </a:t>
            </a:r>
            <a:r>
              <a:rPr lang="th-TH" dirty="0"/>
              <a:t>ของ </a:t>
            </a:r>
            <a:r>
              <a:rPr lang="en-US" dirty="0"/>
              <a:t>Object </a:t>
            </a:r>
            <a:r>
              <a:rPr lang="th-TH" dirty="0"/>
              <a:t>นั้น</a:t>
            </a:r>
          </a:p>
          <a:p>
            <a:pPr>
              <a:buNone/>
            </a:pPr>
            <a:endParaRPr lang="th-TH" sz="900" dirty="0"/>
          </a:p>
          <a:p>
            <a:pPr algn="ctr">
              <a:buNone/>
            </a:pPr>
            <a:r>
              <a:rPr lang="th-TH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tt.start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algn="ctr">
              <a:buNone/>
            </a:pPr>
            <a:endParaRPr lang="en-US" sz="900" dirty="0"/>
          </a:p>
          <a:p>
            <a:r>
              <a:rPr lang="th-TH" dirty="0"/>
              <a:t>หลังจากนั้น </a:t>
            </a:r>
            <a:r>
              <a:rPr lang="en-US" dirty="0"/>
              <a:t>Thread </a:t>
            </a:r>
            <a:r>
              <a:rPr lang="th-TH" dirty="0"/>
              <a:t>จะเริ่มทำงานในเมธอด </a:t>
            </a:r>
            <a:r>
              <a:rPr lang="en-US" dirty="0"/>
              <a:t>run( ) </a:t>
            </a:r>
            <a:r>
              <a:rPr lang="th-TH" dirty="0"/>
              <a:t>ในขณะที่ผู้เรียกก็ทำงานคำสั่งถัดไปต่อได้ทันที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ตัวอย่างการเรียกใช้งาน </a:t>
            </a:r>
            <a:r>
              <a:rPr lang="en-US" dirty="0"/>
              <a:t>Thread</a:t>
            </a:r>
            <a:endParaRPr lang="th-TH" dirty="0"/>
          </a:p>
        </p:txBody>
      </p:sp>
      <p:pic>
        <p:nvPicPr>
          <p:cNvPr id="4" name="Content Placeholder 3" descr="thread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961440" y="1640323"/>
            <a:ext cx="7416824" cy="47197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788024" y="5805264"/>
            <a:ext cx="3960440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</a:rPr>
              <a:t>คิดว่าผลการรันจะเป็นอย่างไร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ตรงกลาง">
  <a:themeElements>
    <a:clrScheme name="ตรงกลาง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ตรงกลาง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ตรงกลาง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25E0C9A6A2304AAB4E858A317C5515" ma:contentTypeVersion="0" ma:contentTypeDescription="Create a new document." ma:contentTypeScope="" ma:versionID="8cc03a78790359bc79215c6ee22450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746948-BB88-49A7-B80B-FB06F43695FE}"/>
</file>

<file path=customXml/itemProps2.xml><?xml version="1.0" encoding="utf-8"?>
<ds:datastoreItem xmlns:ds="http://schemas.openxmlformats.org/officeDocument/2006/customXml" ds:itemID="{20AAFF77-E8E1-4DD8-8FF6-B678EAE84965}"/>
</file>

<file path=customXml/itemProps3.xml><?xml version="1.0" encoding="utf-8"?>
<ds:datastoreItem xmlns:ds="http://schemas.openxmlformats.org/officeDocument/2006/customXml" ds:itemID="{FAA6AD40-69ED-41C1-8CD0-C9EEDEBB55D3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2929</TotalTime>
  <Words>1318</Words>
  <Application>Microsoft Office PowerPoint</Application>
  <PresentationFormat>On-screen Show (4:3)</PresentationFormat>
  <Paragraphs>182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FreesiaUPC</vt:lpstr>
      <vt:lpstr>Tw Cen MT</vt:lpstr>
      <vt:lpstr>Wingdings</vt:lpstr>
      <vt:lpstr>Wingdings 2</vt:lpstr>
      <vt:lpstr>ตรงกลาง</vt:lpstr>
      <vt:lpstr>Java Thread</vt:lpstr>
      <vt:lpstr>อะไรคือ Thread</vt:lpstr>
      <vt:lpstr>Multiple Threads ?</vt:lpstr>
      <vt:lpstr>การใช้งาน Thread</vt:lpstr>
      <vt:lpstr>การสร้าง Thread ใน Java</vt:lpstr>
      <vt:lpstr>Extend จาก Class java.lang.Thread </vt:lpstr>
      <vt:lpstr>ตัวอย่างการสร้าง Class ที่สามารถทำ Thread</vt:lpstr>
      <vt:lpstr>การเรียกใช้งาน Thread</vt:lpstr>
      <vt:lpstr>ตัวอย่างการเรียกใช้งาน Thread</vt:lpstr>
      <vt:lpstr>การ delay หรือ sleep ในภาษาจาวา</vt:lpstr>
      <vt:lpstr>ตัวอย่างการใช้ Sleep</vt:lpstr>
      <vt:lpstr>ตัวอย่างการทำงานหลาย Thread กับ Sleep</vt:lpstr>
      <vt:lpstr>ข้อเสียของการใช้ Extends Thread</vt:lpstr>
      <vt:lpstr>การสร้าง Thread ด้วยวิธี implements Runnable</vt:lpstr>
      <vt:lpstr>ตัวอย่างการสร้าง Class ที่สามารถทำ Thread</vt:lpstr>
      <vt:lpstr>การเรียกใช้งาน Thread จาก Class ที่ implements Runnable</vt:lpstr>
      <vt:lpstr>ตัวอย่างการเรียกใช้งาน Thread</vt:lpstr>
      <vt:lpstr>ข้อแตกต่างของ 2 วิธีในการสร้างและใช้งาน Thread</vt:lpstr>
      <vt:lpstr>ตัวอย่าง: โปรแกรมหา summation</vt:lpstr>
      <vt:lpstr>นำ Thread มาประยุกต์ใช้</vt:lpstr>
      <vt:lpstr>การนำ Thread มาประยุกต์ใช้</vt:lpstr>
      <vt:lpstr>การหยุดรอ Thread ให้ทำงานเสร็จ</vt:lpstr>
      <vt:lpstr>การใช้งาน join( )</vt:lpstr>
      <vt:lpstr>Thread Concurrency</vt:lpstr>
      <vt:lpstr>ตัวอย่างปัญหาของ Race Condition</vt:lpstr>
      <vt:lpstr>Class : BankAccount</vt:lpstr>
      <vt:lpstr>Class : BankBranch</vt:lpstr>
      <vt:lpstr>Class: BadThread (main)</vt:lpstr>
      <vt:lpstr>ผลการทำงานไม่เหมือนกันในแต่ละครั้ง</vt:lpstr>
      <vt:lpstr>การแก้ไขปัญหาการแย่งกันเข้าถึงข้อมูลของ Thread</vt:lpstr>
      <vt:lpstr>Keyword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choopan</dc:creator>
  <cp:lastModifiedBy>DAMRONGKIAT LIM</cp:lastModifiedBy>
  <cp:revision>254</cp:revision>
  <dcterms:created xsi:type="dcterms:W3CDTF">2010-02-28T04:09:14Z</dcterms:created>
  <dcterms:modified xsi:type="dcterms:W3CDTF">2021-08-20T02:28:36Z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0x0101005A25E0C9A6A2304AAB4E858A317C5515</vt:lpwstr>
  </property>
</Properties>
</file>