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1" r:id="rId5"/>
    <p:sldId id="292" r:id="rId6"/>
    <p:sldId id="295" r:id="rId7"/>
    <p:sldId id="296" r:id="rId8"/>
    <p:sldId id="297" r:id="rId9"/>
    <p:sldId id="293" r:id="rId10"/>
    <p:sldId id="294" r:id="rId11"/>
    <p:sldId id="298" r:id="rId12"/>
    <p:sldId id="299" r:id="rId13"/>
    <p:sldId id="300" r:id="rId14"/>
    <p:sldId id="301" r:id="rId15"/>
    <p:sldId id="303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/>
              <a:t>ระดับที่สอง</a:t>
            </a:r>
          </a:p>
          <a:p>
            <a:pPr lvl="2" eaLnBrk="1" latinLnBrk="0" hangingPunct="1"/>
            <a:r>
              <a:rPr kumimoji="0" lang="th-TH"/>
              <a:t>ระดับที่สาม</a:t>
            </a:r>
          </a:p>
          <a:p>
            <a:pPr lvl="3" eaLnBrk="1" latinLnBrk="0" hangingPunct="1"/>
            <a:r>
              <a:rPr kumimoji="0" lang="th-TH"/>
              <a:t>ระดับที่สี่</a:t>
            </a:r>
          </a:p>
          <a:p>
            <a:pPr lvl="4" eaLnBrk="1" latinLnBrk="0" hangingPunct="1"/>
            <a:r>
              <a:rPr kumimoji="0" lang="th-TH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27/08/64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Thread 2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030523313 - Network programming</a:t>
            </a:r>
          </a:p>
          <a:p>
            <a:r>
              <a:rPr lang="en-US" dirty="0"/>
              <a:t>Asst. Prof. Dr. Choopan Rattanapoka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</a:t>
            </a:r>
            <a:r>
              <a:rPr lang="en-US" dirty="0"/>
              <a:t>: Producer (v.2)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"/>
          <a:stretch/>
        </p:blipFill>
        <p:spPr>
          <a:xfrm>
            <a:off x="429831" y="1628800"/>
            <a:ext cx="8426143" cy="48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547664" y="4653136"/>
            <a:ext cx="216024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</a:t>
            </a:r>
            <a:r>
              <a:rPr lang="en-US" dirty="0"/>
              <a:t>: Consumer (v.2)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31773" cy="4925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691680" y="4673918"/>
            <a:ext cx="338437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4088" y="1888232"/>
            <a:ext cx="3528392" cy="964704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3200" dirty="0"/>
              <a:t>คิดยังไงกับโปรแกรมนี้ </a:t>
            </a:r>
            <a:r>
              <a:rPr lang="en-US" sz="3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85995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Wait/Notify/</a:t>
            </a:r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Thread </a:t>
            </a:r>
            <a:r>
              <a:rPr lang="th-TH" sz="2400" dirty="0"/>
              <a:t>เมื่อจำเป็นจะต้องรอข้อมูลอะไรที่อาจจะกินเวลา สามารถเรียกใช้งานเมธอด </a:t>
            </a:r>
            <a:r>
              <a:rPr lang="en-US" sz="2400" b="1" dirty="0">
                <a:solidFill>
                  <a:srgbClr val="002060"/>
                </a:solidFill>
              </a:rPr>
              <a:t>wait() </a:t>
            </a:r>
            <a:r>
              <a:rPr lang="th-TH" sz="2400" dirty="0"/>
              <a:t>เพื่อให้หยุดรอจนกว่าจะมีการแจ้งจาก </a:t>
            </a:r>
            <a:r>
              <a:rPr lang="en-US" sz="2400" dirty="0"/>
              <a:t>Thread </a:t>
            </a:r>
            <a:r>
              <a:rPr lang="th-TH" sz="2400" dirty="0"/>
              <a:t>อื่น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notify() </a:t>
            </a:r>
            <a:r>
              <a:rPr lang="th-TH" sz="2400" dirty="0"/>
              <a:t>เป็นเมธอดสำหรับส่งสัญญาณให้ </a:t>
            </a:r>
            <a:r>
              <a:rPr lang="en-US" sz="2400" dirty="0"/>
              <a:t>Thread 1 </a:t>
            </a:r>
            <a:r>
              <a:rPr lang="th-TH" sz="2400" dirty="0"/>
              <a:t>ตัว เพื่อให้ตื่นจากการ </a:t>
            </a:r>
            <a:r>
              <a:rPr lang="en-US" sz="2400" dirty="0"/>
              <a:t>wait()</a:t>
            </a:r>
          </a:p>
          <a:p>
            <a:r>
              <a:rPr lang="en-US" sz="2400" b="1" dirty="0" err="1">
                <a:solidFill>
                  <a:srgbClr val="002060"/>
                </a:solidFill>
              </a:rPr>
              <a:t>notifyAll</a:t>
            </a:r>
            <a:r>
              <a:rPr lang="en-US" sz="2400" b="1" dirty="0">
                <a:solidFill>
                  <a:srgbClr val="002060"/>
                </a:solidFill>
              </a:rPr>
              <a:t>() </a:t>
            </a:r>
            <a:r>
              <a:rPr lang="th-TH" sz="2400" dirty="0"/>
              <a:t>เป็นเมธอดสำหรับส่งสัญญาณให้ทุก </a:t>
            </a:r>
            <a:r>
              <a:rPr lang="en-US" sz="2400" dirty="0"/>
              <a:t>Thread </a:t>
            </a:r>
            <a:r>
              <a:rPr lang="th-TH" sz="2400" dirty="0"/>
              <a:t>ที่อยู่ในสถานะ </a:t>
            </a:r>
            <a:r>
              <a:rPr lang="en-US" sz="2400" dirty="0"/>
              <a:t>wait </a:t>
            </a:r>
            <a:r>
              <a:rPr lang="th-TH" sz="2400" dirty="0"/>
              <a:t>ให้ตื่นขึ้นเพื่อทำงาน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42591"/>
            <a:ext cx="5760640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</a:t>
            </a:r>
            <a:r>
              <a:rPr lang="en-US" dirty="0"/>
              <a:t>: Warehouse (v.3)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0152" y="1628800"/>
            <a:ext cx="2952328" cy="964704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/>
              <a:t>ใช้ </a:t>
            </a:r>
            <a:r>
              <a:rPr lang="en-US" sz="2400" dirty="0"/>
              <a:t>Class Producer </a:t>
            </a:r>
            <a:r>
              <a:rPr lang="th-TH" sz="2400" dirty="0"/>
              <a:t>และ </a:t>
            </a:r>
            <a:r>
              <a:rPr lang="en-US" sz="2400" dirty="0"/>
              <a:t>Consumer </a:t>
            </a:r>
            <a:r>
              <a:rPr lang="th-TH" sz="2400" dirty="0"/>
              <a:t>ของ </a:t>
            </a:r>
            <a:r>
              <a:rPr lang="en-US" sz="2400" dirty="0"/>
              <a:t>v.1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4" y="1599811"/>
            <a:ext cx="4435158" cy="51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8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 </a:t>
            </a:r>
            <a:r>
              <a:rPr lang="en-US" dirty="0"/>
              <a:t>Classic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en-US" dirty="0"/>
              <a:t>Dining Philosophers</a:t>
            </a:r>
          </a:p>
          <a:p>
            <a:pPr lvl="1"/>
            <a:r>
              <a:rPr lang="th-TH" dirty="0"/>
              <a:t>มีนักปรัชญาอยู่ 5 คน นั่งบนโต๊ะกลม</a:t>
            </a:r>
          </a:p>
          <a:p>
            <a:pPr lvl="1"/>
            <a:r>
              <a:rPr lang="th-TH" dirty="0"/>
              <a:t>มีส้อมอยู่ทั้งหมด 5 อัน</a:t>
            </a:r>
          </a:p>
          <a:p>
            <a:pPr lvl="1"/>
            <a:r>
              <a:rPr lang="th-TH" dirty="0"/>
              <a:t>นักปรัชญาจะมีวงการทำงานคือ</a:t>
            </a:r>
          </a:p>
          <a:p>
            <a:pPr lvl="2"/>
            <a:r>
              <a:rPr lang="th-TH" dirty="0"/>
              <a:t>คิด</a:t>
            </a:r>
            <a:r>
              <a:rPr lang="en-US" dirty="0"/>
              <a:t> (think)</a:t>
            </a:r>
          </a:p>
          <a:p>
            <a:pPr lvl="2"/>
            <a:r>
              <a:rPr lang="th-TH" dirty="0"/>
              <a:t>หิว </a:t>
            </a:r>
            <a:r>
              <a:rPr lang="en-US" dirty="0"/>
              <a:t>(hungry)</a:t>
            </a:r>
          </a:p>
          <a:p>
            <a:pPr lvl="2"/>
            <a:r>
              <a:rPr lang="th-TH" dirty="0"/>
              <a:t>กิน </a:t>
            </a:r>
            <a:r>
              <a:rPr lang="en-US" dirty="0"/>
              <a:t>(eat)</a:t>
            </a:r>
          </a:p>
          <a:p>
            <a:pPr lvl="1"/>
            <a:r>
              <a:rPr lang="th-TH" dirty="0"/>
              <a:t>การที่นักปรัชญาจะกินได้ จะต้องหยิบส้อมด้านซ้าย และด้านขวาของตัวเองเท่านั้น และต้องหยิบได้ทั้ง 2 อันถึงจะสามารถกินได้</a:t>
            </a:r>
          </a:p>
          <a:p>
            <a:pPr lvl="1"/>
            <a:r>
              <a:rPr lang="th-TH" b="1" dirty="0"/>
              <a:t>ตัวช่วย </a:t>
            </a:r>
            <a:r>
              <a:rPr lang="en-US" b="1" dirty="0"/>
              <a:t>: </a:t>
            </a:r>
            <a:r>
              <a:rPr lang="th-TH" dirty="0"/>
              <a:t>ถ้าต้องการกินแล้วไม่ได้ส้อมทั้ง 2 อันให้กลับไปคิดต่อ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78" y="1589084"/>
            <a:ext cx="2304670" cy="23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8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5F8E2F-3FB3-456F-B296-A74B9F66C2BC}"/>
              </a:ext>
            </a:extLst>
          </p:cNvPr>
          <p:cNvSpPr txBox="1">
            <a:spLocks/>
          </p:cNvSpPr>
          <p:nvPr/>
        </p:nvSpPr>
        <p:spPr>
          <a:xfrm>
            <a:off x="612648" y="548680"/>
            <a:ext cx="8153400" cy="55473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Idea ( Mini Project </a:t>
            </a:r>
            <a:r>
              <a:rPr lang="th-TH" sz="30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กลุ่มละ 3 คน )</a:t>
            </a:r>
          </a:p>
          <a:p>
            <a:pPr lvl="1"/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โปรแกรม </a:t>
            </a:r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Chat</a:t>
            </a:r>
          </a:p>
          <a:p>
            <a:pPr lvl="1"/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เกม </a:t>
            </a:r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Online </a:t>
            </a:r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แบบง่ายง่าย ( </a:t>
            </a:r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ox, </a:t>
            </a:r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เกมไพ่, ... )</a:t>
            </a:r>
          </a:p>
          <a:p>
            <a:pPr lvl="1"/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โปรแกรมค้นหาและแชร์ไฟล์ (</a:t>
            </a:r>
            <a:r>
              <a:rPr lang="en-US" sz="2800" dirty="0" err="1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napster</a:t>
            </a:r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)</a:t>
            </a:r>
          </a:p>
          <a:p>
            <a:pPr lvl="1"/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โปรแกรมควบคุมคอมพิวเตอร์ปลายทาง </a:t>
            </a:r>
          </a:p>
          <a:p>
            <a:pPr lvl="1"/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(บางคำสั่ง เช่น บันทึกหน้าจอ, เปิด </a:t>
            </a:r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App , ... )</a:t>
            </a:r>
          </a:p>
          <a:p>
            <a:endParaRPr lang="en-US" sz="2800" dirty="0">
              <a:latin typeface="_Layiji MaHaNiYom V 1.2" panose="02000000000000000000" pitchFamily="2" charset="0"/>
              <a:cs typeface="_Layiji MaHaNiYom V 1.2" panose="02000000000000000000" pitchFamily="2" charset="0"/>
            </a:endParaRPr>
          </a:p>
          <a:p>
            <a:r>
              <a:rPr lang="th-TH" sz="30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ตารางเวลา</a:t>
            </a:r>
          </a:p>
          <a:p>
            <a:pPr lvl="1"/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3</a:t>
            </a:r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 ก.ย. 2564 เสนอรายชื่อสมาชิกในกลุ่ม, ชื่อ </a:t>
            </a:r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mini-project, </a:t>
            </a:r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ขอบเขตการทำงานของ </a:t>
            </a:r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mini-project</a:t>
            </a:r>
          </a:p>
          <a:p>
            <a:pPr lvl="1"/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10</a:t>
            </a:r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 </a:t>
            </a:r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ก.ย 2564 ส่งแก้ไขงานจากรอบที่ 1 (ถ้ามีแก้ไข)</a:t>
            </a:r>
          </a:p>
          <a:p>
            <a:pPr lvl="1"/>
            <a:r>
              <a:rPr lang="th-TH" sz="280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17 </a:t>
            </a:r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ก.ย 2564 ส่งแก้ไขงานจากรอบที่ 2 (ถ้ามีแก้ไข)</a:t>
            </a:r>
          </a:p>
          <a:p>
            <a:pPr lvl="1"/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ส่งงาน หลังจากตารางสอบ </a:t>
            </a:r>
            <a:r>
              <a:rPr lang="en-US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Final </a:t>
            </a:r>
            <a:r>
              <a:rPr lang="th-TH" sz="2800" dirty="0"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เสร็จสิ้น 1 สัปดาห์ (นัดอีกที)</a:t>
            </a:r>
            <a:endParaRPr lang="en-US" sz="2400" dirty="0">
              <a:latin typeface="_Layiji MaHaNiYom V 1.2" panose="02000000000000000000" pitchFamily="2" charset="0"/>
              <a:cs typeface="_Layiji MaHaNiYom V 1.2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1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DeadLock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Deadlock </a:t>
            </a:r>
            <a:r>
              <a:rPr lang="th-TH" sz="2000" dirty="0"/>
              <a:t>ที่สถานการณ์ที่เมื่อมี </a:t>
            </a:r>
            <a:r>
              <a:rPr lang="en-US" sz="2000" dirty="0"/>
              <a:t>thread </a:t>
            </a:r>
            <a:r>
              <a:rPr lang="th-TH" sz="2000" dirty="0"/>
              <a:t>จำนวนตั้งแต่ 2 ตัวขึ้นไป ถูก </a:t>
            </a:r>
            <a:r>
              <a:rPr lang="en-US" sz="2000" dirty="0"/>
              <a:t>block </a:t>
            </a:r>
            <a:r>
              <a:rPr lang="th-TH" sz="2000" dirty="0"/>
              <a:t>ตลอดเวลาเพื่อรอกันเอง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" b="38780"/>
          <a:stretch/>
        </p:blipFill>
        <p:spPr>
          <a:xfrm>
            <a:off x="179512" y="2061655"/>
            <a:ext cx="8828530" cy="4463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26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341" r="44723" b="1698"/>
          <a:stretch/>
        </p:blipFill>
        <p:spPr>
          <a:xfrm>
            <a:off x="137726" y="1628800"/>
            <a:ext cx="5802426" cy="3014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56992"/>
            <a:ext cx="3332787" cy="33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27607"/>
            <a:ext cx="8153400" cy="3169745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ปัญหา </a:t>
            </a:r>
            <a:r>
              <a:rPr lang="en-US" dirty="0"/>
              <a:t>producer-consumer problem </a:t>
            </a:r>
            <a:r>
              <a:rPr lang="th-TH" dirty="0"/>
              <a:t>คือ </a:t>
            </a:r>
            <a:endParaRPr lang="en-US" dirty="0"/>
          </a:p>
          <a:p>
            <a:pPr lvl="1"/>
            <a:r>
              <a:rPr lang="th-TH" dirty="0"/>
              <a:t>ผู้ผลิต </a:t>
            </a:r>
            <a:r>
              <a:rPr lang="en-US" dirty="0"/>
              <a:t>(producer) </a:t>
            </a:r>
            <a:r>
              <a:rPr lang="th-TH" dirty="0"/>
              <a:t>ผลิตสินค้าแล้วนำไปเก็บในโกดังสินค้า </a:t>
            </a:r>
            <a:r>
              <a:rPr lang="en-US" dirty="0"/>
              <a:t>(warehouse)</a:t>
            </a:r>
          </a:p>
          <a:p>
            <a:pPr lvl="1"/>
            <a:r>
              <a:rPr lang="th-TH" dirty="0"/>
              <a:t>ผู้บริโภค </a:t>
            </a:r>
            <a:r>
              <a:rPr lang="en-US" dirty="0"/>
              <a:t>(consumer) </a:t>
            </a:r>
            <a:r>
              <a:rPr lang="th-TH" dirty="0"/>
              <a:t>จะนำสินค้าออกมาจากโกดัง</a:t>
            </a:r>
          </a:p>
          <a:p>
            <a:pPr lvl="1"/>
            <a:r>
              <a:rPr lang="en-US" dirty="0"/>
              <a:t>Warehouse </a:t>
            </a:r>
            <a:r>
              <a:rPr lang="th-TH" dirty="0"/>
              <a:t>จะเก็บสินค้าได้แค่ </a:t>
            </a:r>
            <a:r>
              <a:rPr lang="en-US" dirty="0"/>
              <a:t>1 </a:t>
            </a:r>
            <a:r>
              <a:rPr lang="th-TH" dirty="0"/>
              <a:t>ชิ้น</a:t>
            </a:r>
            <a:endParaRPr lang="en-US" dirty="0"/>
          </a:p>
          <a:p>
            <a:pPr lvl="1"/>
            <a:r>
              <a:rPr lang="en-US" dirty="0"/>
              <a:t>Producer </a:t>
            </a:r>
            <a:r>
              <a:rPr lang="th-TH" dirty="0"/>
              <a:t>จะต้องรอ ไม่ผลิตของถ้าโกดังเต็ม</a:t>
            </a:r>
          </a:p>
          <a:p>
            <a:pPr lvl="1"/>
            <a:r>
              <a:rPr lang="en-US" dirty="0"/>
              <a:t>Consumer </a:t>
            </a:r>
            <a:r>
              <a:rPr lang="th-TH" dirty="0"/>
              <a:t>จะต้องรอ ไม่นำสินค้าออกจากโกดังถ้าโกดังว่าง</a:t>
            </a:r>
          </a:p>
          <a:p>
            <a:r>
              <a:rPr lang="th-TH" dirty="0"/>
              <a:t>เวลาในการผลิตหรือนำสินค้าออกจะสุ่มระหว่าง </a:t>
            </a:r>
            <a:r>
              <a:rPr lang="en-US" dirty="0"/>
              <a:t>0 – 999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3928" y="1556792"/>
            <a:ext cx="1872208" cy="8640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2225919"/>
            <a:ext cx="1872208" cy="86409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6176" y="2225919"/>
            <a:ext cx="1872208" cy="864096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 flipV="1">
            <a:off x="3563888" y="1988840"/>
            <a:ext cx="360040" cy="6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5796136" y="1988840"/>
            <a:ext cx="360040" cy="6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 Warehouse (v.1)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628800"/>
            <a:ext cx="7137595" cy="5112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0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Producer (v.1)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8" y="1600199"/>
            <a:ext cx="8538722" cy="4988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56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Consumer (v.1)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" b="1"/>
          <a:stretch/>
        </p:blipFill>
        <p:spPr>
          <a:xfrm>
            <a:off x="395536" y="1628800"/>
            <a:ext cx="8449054" cy="499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45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 </a:t>
            </a:r>
            <a:r>
              <a:rPr lang="en-US" dirty="0" err="1"/>
              <a:t>ProducerConsumer</a:t>
            </a:r>
            <a:r>
              <a:rPr lang="en-US" dirty="0"/>
              <a:t> (main)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14" y="1700808"/>
            <a:ext cx="5836667" cy="2223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93096"/>
            <a:ext cx="5019675" cy="1628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08104" y="4293096"/>
            <a:ext cx="2808312" cy="155676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Deadlock…??!!</a:t>
            </a:r>
          </a:p>
          <a:p>
            <a:pPr algn="ctr"/>
            <a:r>
              <a:rPr lang="th-TH" dirty="0"/>
              <a:t>เขียนผิดตรงไหนเนี่ย </a:t>
            </a:r>
            <a:r>
              <a:rPr lang="en-US" dirty="0"/>
              <a:t>??!</a:t>
            </a:r>
          </a:p>
        </p:txBody>
      </p:sp>
    </p:spTree>
    <p:extLst>
      <p:ext uri="{BB962C8B-B14F-4D97-AF65-F5344CB8AC3E}">
        <p14:creationId xmlns:p14="http://schemas.microsoft.com/office/powerpoint/2010/main" val="121011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</a:t>
            </a:r>
            <a:r>
              <a:rPr lang="en-US" dirty="0"/>
              <a:t>: Warehouse (v.2)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"/>
          <a:stretch/>
        </p:blipFill>
        <p:spPr>
          <a:xfrm>
            <a:off x="1115616" y="1649044"/>
            <a:ext cx="6783356" cy="4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139952" y="2657694"/>
            <a:ext cx="10801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23728" y="2952281"/>
            <a:ext cx="331236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23728" y="3789040"/>
            <a:ext cx="1656184" cy="298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9748" y="4793680"/>
            <a:ext cx="287429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5EA1CB-FA0F-4116-A659-4216724DF7FF}"/>
</file>

<file path=customXml/itemProps2.xml><?xml version="1.0" encoding="utf-8"?>
<ds:datastoreItem xmlns:ds="http://schemas.openxmlformats.org/officeDocument/2006/customXml" ds:itemID="{A02D627F-664B-4148-ABBC-976F00A43BFB}"/>
</file>

<file path=customXml/itemProps3.xml><?xml version="1.0" encoding="utf-8"?>
<ds:datastoreItem xmlns:ds="http://schemas.openxmlformats.org/officeDocument/2006/customXml" ds:itemID="{6D90511A-6B9E-47D5-8D1E-D2D950AEB8FD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5211</TotalTime>
  <Words>469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_Layiji MaHaNiYom V 1.2</vt:lpstr>
      <vt:lpstr>FreesiaUPC</vt:lpstr>
      <vt:lpstr>Tw Cen MT</vt:lpstr>
      <vt:lpstr>Wingdings</vt:lpstr>
      <vt:lpstr>Wingdings 2</vt:lpstr>
      <vt:lpstr>ตรงกลาง</vt:lpstr>
      <vt:lpstr>Java Thread 2</vt:lpstr>
      <vt:lpstr>DeadLock (1)</vt:lpstr>
      <vt:lpstr>Deadlock (2)</vt:lpstr>
      <vt:lpstr>Producer-Consumer Problem</vt:lpstr>
      <vt:lpstr>Class : Warehouse (v.1)</vt:lpstr>
      <vt:lpstr>Class: Producer (v.1)</vt:lpstr>
      <vt:lpstr>Class: Consumer (v.1)</vt:lpstr>
      <vt:lpstr>Class : ProducerConsumer (main)</vt:lpstr>
      <vt:lpstr>แก้: Warehouse (v.2)</vt:lpstr>
      <vt:lpstr>แก้: Producer (v.2)</vt:lpstr>
      <vt:lpstr>แก้: Consumer (v.2)</vt:lpstr>
      <vt:lpstr>Wait/Notify/NotifyAll</vt:lpstr>
      <vt:lpstr>แก้: Warehouse (v.3)</vt:lpstr>
      <vt:lpstr>ปัญหา Classic 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DAMRONGKIAT LIM</cp:lastModifiedBy>
  <cp:revision>270</cp:revision>
  <dcterms:created xsi:type="dcterms:W3CDTF">2010-02-28T04:09:14Z</dcterms:created>
  <dcterms:modified xsi:type="dcterms:W3CDTF">2021-08-27T02:10:10Z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