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5" r:id="rId3"/>
    <p:sldId id="268" r:id="rId4"/>
    <p:sldId id="266" r:id="rId5"/>
    <p:sldId id="267" r:id="rId6"/>
    <p:sldId id="269" r:id="rId7"/>
    <p:sldId id="270" r:id="rId8"/>
    <p:sldId id="271" r:id="rId9"/>
    <p:sldId id="257" r:id="rId10"/>
    <p:sldId id="258" r:id="rId11"/>
    <p:sldId id="259" r:id="rId12"/>
    <p:sldId id="260" r:id="rId13"/>
    <p:sldId id="261" r:id="rId14"/>
    <p:sldId id="263" r:id="rId15"/>
    <p:sldId id="262" r:id="rId16"/>
    <p:sldId id="264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AF7E8-1BE4-4A86-828D-2A296302BF46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9CCAE-D5D0-460E-ACBA-23DAD2B32F8F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04653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UTP : Unshielded</a:t>
            </a:r>
            <a:r>
              <a:rPr lang="en-US" baseline="0" dirty="0" smtClean="0"/>
              <a:t> twisted pair</a:t>
            </a:r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9CCAE-D5D0-460E-ACBA-23DAD2B32F8F}" type="slidenum">
              <a:rPr lang="th-TH" smtClean="0"/>
              <a:pPr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5020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สี่เหลี่ยมผืนผ้า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ชื่อเรื่อง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ชื่อเรื่องรอง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28" name="ตัวยึดวันที่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0200BC8-F64B-4CE0-A41F-FDAF29A98050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17" name="ตัวยึดท้ายกระดา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9" name="ตัวยึดหมายเลขภาพนิ่ง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0200BC8-F64B-4CE0-A41F-FDAF29A98050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7" name="สี่เหลี่ยมผืนผ้า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ตัวยึดเนื้อหา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7" name="สี่เหลี่ยมผืนผ้า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2" name="ตัวยึดวันที่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13" name="ตัวยึดหมายเลขภาพนิ่ง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4" name="ตัวยึดท้ายกระดา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ตัวยึดเนื้อหา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1" name="ตัวยึดเนื้อหา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8" name="ตัวยึดวันที่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0200BC8-F64B-4CE0-A41F-FDAF29A98050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10" name="ตัวยึดหมายเลขภาพนิ่ง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2" name="ตัวยึดท้ายกระดา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1" name="ตัวยึดเนื้อหา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3" name="ตัวยึดเนื้อหา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0" name="ตัวยึดวันที่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0200BC8-F64B-4CE0-A41F-FDAF29A98050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12" name="ตัวยึดหมายเลขภาพนิ่ง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4" name="ตัวยึดท้ายกระดา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h-TH"/>
          </a:p>
        </p:txBody>
      </p:sp>
      <p:sp>
        <p:nvSpPr>
          <p:cNvPr id="16" name="ตัวยึดข้อความ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15" name="ตัวยึดข้อความ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9" name="ตัวยึดเนื้อหา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8" name="สี่เหลี่ยมผืนผ้า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1" name="สี่เหลี่ยมผืนผ้า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ตัวยึดวันที่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0200BC8-F64B-4CE0-A41F-FDAF29A98050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13" name="ตัวยึดหมายเลขภาพนิ่ง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4" name="ตัวยึดท้ายกระดา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ตัวยึดชื่อเรื่อง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3" name="ตัวยึดข้อความ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14" name="ตัวยึดวันที่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0200BC8-F64B-4CE0-A41F-FDAF29A98050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สี่เหลี่ยมผืนผ้า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ตัวยึดหมายเลขภาพนิ่ง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avase/6/docs/api/java/net/UnknownHostException.html" TargetMode="External"/><Relationship Id="rId2" Type="http://schemas.openxmlformats.org/officeDocument/2006/relationships/hyperlink" Target="http://java.sun.com/javase/6/docs/api/java/lang/Str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va.sun.com/javase/6/docs/api/java/io/IOException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ddress_Resolution_Protocol" TargetMode="External"/><Relationship Id="rId2" Type="http://schemas.openxmlformats.org/officeDocument/2006/relationships/hyperlink" Target="http://en.wikipedia.org/wiki/IPv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IPv6" TargetMode="External"/><Relationship Id="rId5" Type="http://schemas.openxmlformats.org/officeDocument/2006/relationships/hyperlink" Target="http://en.wikipedia.org/wiki/IPX" TargetMode="External"/><Relationship Id="rId4" Type="http://schemas.openxmlformats.org/officeDocument/2006/relationships/hyperlink" Target="http://en.wikipedia.org/wiki/RAR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Looking up IP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030523313 - Network programming</a:t>
            </a:r>
          </a:p>
          <a:p>
            <a:r>
              <a:rPr lang="en-US" dirty="0"/>
              <a:t>Asst. Prof. Dr. Choopan Rattanapoka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การทำงานของ </a:t>
            </a:r>
            <a:r>
              <a:rPr lang="en-US" dirty="0" smtClean="0"/>
              <a:t>DNS</a:t>
            </a:r>
            <a:endParaRPr lang="th-TH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2108" y="2872886"/>
            <a:ext cx="5877064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635578" y="2229944"/>
            <a:ext cx="2112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Name Server</a:t>
            </a:r>
            <a:endParaRPr lang="th-TH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06224" y="2587134"/>
            <a:ext cx="1734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 (PC)</a:t>
            </a:r>
            <a:endParaRPr lang="th-TH" b="1" dirty="0"/>
          </a:p>
        </p:txBody>
      </p:sp>
      <p:sp>
        <p:nvSpPr>
          <p:cNvPr id="7" name="ลูกศรลง 6"/>
          <p:cNvSpPr/>
          <p:nvPr/>
        </p:nvSpPr>
        <p:spPr>
          <a:xfrm>
            <a:off x="2349298" y="1801316"/>
            <a:ext cx="500066" cy="92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2777926" y="1801316"/>
            <a:ext cx="3637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http://cit.kmutnb.ac.th</a:t>
            </a:r>
            <a:endParaRPr lang="th-TH" dirty="0"/>
          </a:p>
        </p:txBody>
      </p:sp>
      <p:sp>
        <p:nvSpPr>
          <p:cNvPr id="10" name="ลูกศรขวา 9"/>
          <p:cNvSpPr/>
          <p:nvPr/>
        </p:nvSpPr>
        <p:spPr>
          <a:xfrm>
            <a:off x="3349430" y="3230076"/>
            <a:ext cx="328614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ลูกศรขวา 10"/>
          <p:cNvSpPr/>
          <p:nvPr/>
        </p:nvSpPr>
        <p:spPr>
          <a:xfrm rot="10800000">
            <a:off x="3349430" y="4021023"/>
            <a:ext cx="328614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ลูกศรลง 11"/>
          <p:cNvSpPr/>
          <p:nvPr/>
        </p:nvSpPr>
        <p:spPr>
          <a:xfrm>
            <a:off x="2420736" y="4594238"/>
            <a:ext cx="500066" cy="1643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TextBox 12"/>
          <p:cNvSpPr txBox="1"/>
          <p:nvPr/>
        </p:nvSpPr>
        <p:spPr>
          <a:xfrm>
            <a:off x="3563744" y="2944324"/>
            <a:ext cx="265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it.kmutnb.ac.th </a:t>
            </a:r>
            <a:endParaRPr lang="th-TH" dirty="0"/>
          </a:p>
        </p:txBody>
      </p:sp>
      <p:sp>
        <p:nvSpPr>
          <p:cNvPr id="14" name="TextBox 13"/>
          <p:cNvSpPr txBox="1"/>
          <p:nvPr/>
        </p:nvSpPr>
        <p:spPr>
          <a:xfrm>
            <a:off x="2975710" y="5242310"/>
            <a:ext cx="2904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 = 202.44.36.20</a:t>
            </a:r>
            <a:endParaRPr lang="th-TH" dirty="0"/>
          </a:p>
        </p:txBody>
      </p:sp>
      <p:sp>
        <p:nvSpPr>
          <p:cNvPr id="15" name="TextBox 14"/>
          <p:cNvSpPr txBox="1"/>
          <p:nvPr/>
        </p:nvSpPr>
        <p:spPr>
          <a:xfrm>
            <a:off x="4063810" y="3663833"/>
            <a:ext cx="2185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202.44.36.20 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 animBg="1"/>
      <p:bldP spid="12" grpId="0" animBg="1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การหาหมายเลข </a:t>
            </a:r>
            <a:r>
              <a:rPr lang="en-US" dirty="0" smtClean="0"/>
              <a:t>IP </a:t>
            </a:r>
            <a:r>
              <a:rPr lang="th-TH" dirty="0" smtClean="0"/>
              <a:t>ด้วยภาษา </a:t>
            </a:r>
            <a:r>
              <a:rPr lang="en-US" dirty="0" smtClean="0"/>
              <a:t>Java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/>
              <a:t>จะใช้ </a:t>
            </a:r>
            <a:r>
              <a:rPr lang="en-US" dirty="0" smtClean="0"/>
              <a:t>class </a:t>
            </a:r>
            <a:r>
              <a:rPr lang="en-US" dirty="0" err="1" smtClean="0"/>
              <a:t>InetAddress</a:t>
            </a:r>
            <a:r>
              <a:rPr lang="en-US" dirty="0" smtClean="0"/>
              <a:t> </a:t>
            </a:r>
            <a:r>
              <a:rPr lang="th-TH" dirty="0" smtClean="0"/>
              <a:t>ซึ่งมี </a:t>
            </a:r>
            <a:r>
              <a:rPr lang="en-US" dirty="0" smtClean="0"/>
              <a:t>static </a:t>
            </a:r>
            <a:r>
              <a:rPr lang="th-TH" dirty="0" smtClean="0"/>
              <a:t>เมธอดคือ</a:t>
            </a:r>
          </a:p>
          <a:p>
            <a:pPr lvl="1"/>
            <a:r>
              <a:rPr lang="en-US" dirty="0" smtClean="0"/>
              <a:t>public  static  </a:t>
            </a:r>
            <a:r>
              <a:rPr lang="en-US" dirty="0" err="1" smtClean="0">
                <a:solidFill>
                  <a:srgbClr val="0070C0"/>
                </a:solidFill>
              </a:rPr>
              <a:t>InetAddress</a:t>
            </a:r>
            <a:r>
              <a:rPr lang="en-US" dirty="0" smtClean="0"/>
              <a:t>  </a:t>
            </a:r>
            <a:r>
              <a:rPr lang="en-US" dirty="0" err="1" smtClean="0">
                <a:solidFill>
                  <a:srgbClr val="FF0000"/>
                </a:solidFill>
              </a:rPr>
              <a:t>getByName</a:t>
            </a:r>
            <a:r>
              <a:rPr lang="en-US" dirty="0" smtClean="0"/>
              <a:t>(String hostname) throws  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UnknownHostException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2"/>
            <a:r>
              <a:rPr lang="th-TH" dirty="0" smtClean="0"/>
              <a:t>คืน </a:t>
            </a:r>
            <a:r>
              <a:rPr lang="en-US" dirty="0" smtClean="0"/>
              <a:t>object </a:t>
            </a:r>
            <a:r>
              <a:rPr lang="th-TH" dirty="0" smtClean="0"/>
              <a:t>ของ </a:t>
            </a:r>
            <a:r>
              <a:rPr lang="en-US" dirty="0" err="1" smtClean="0"/>
              <a:t>InetAddress</a:t>
            </a:r>
            <a:r>
              <a:rPr lang="en-US" dirty="0" smtClean="0"/>
              <a:t> </a:t>
            </a:r>
            <a:r>
              <a:rPr lang="th-TH" dirty="0" smtClean="0"/>
              <a:t>ที่เก็บข้อมูลของ </a:t>
            </a:r>
            <a:r>
              <a:rPr lang="en-US" dirty="0" smtClean="0"/>
              <a:t>hostname</a:t>
            </a:r>
          </a:p>
          <a:p>
            <a:pPr lvl="1"/>
            <a:r>
              <a:rPr lang="en-US" dirty="0" smtClean="0"/>
              <a:t>public  static  </a:t>
            </a:r>
            <a:r>
              <a:rPr lang="en-US" dirty="0" err="1" smtClean="0">
                <a:solidFill>
                  <a:srgbClr val="0070C0"/>
                </a:solidFill>
              </a:rPr>
              <a:t>InetAddress</a:t>
            </a:r>
            <a:r>
              <a:rPr lang="en-US" dirty="0" smtClean="0">
                <a:solidFill>
                  <a:srgbClr val="0070C0"/>
                </a:solidFill>
              </a:rPr>
              <a:t>[ ]  </a:t>
            </a:r>
            <a:r>
              <a:rPr lang="en-US" dirty="0" err="1" smtClean="0">
                <a:solidFill>
                  <a:srgbClr val="FF0000"/>
                </a:solidFill>
              </a:rPr>
              <a:t>getAllByName</a:t>
            </a:r>
            <a:r>
              <a:rPr lang="en-US" dirty="0" smtClean="0"/>
              <a:t>(String hostname)  throws  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UnknownHostException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2"/>
            <a:r>
              <a:rPr lang="th-TH" dirty="0" smtClean="0"/>
              <a:t>คืน </a:t>
            </a:r>
            <a:r>
              <a:rPr lang="en-US" dirty="0" smtClean="0"/>
              <a:t>array object </a:t>
            </a:r>
            <a:r>
              <a:rPr lang="th-TH" dirty="0" smtClean="0"/>
              <a:t>ของ </a:t>
            </a:r>
            <a:r>
              <a:rPr lang="en-US" dirty="0" err="1" smtClean="0"/>
              <a:t>InetAddress</a:t>
            </a:r>
            <a:r>
              <a:rPr lang="en-US" dirty="0" smtClean="0"/>
              <a:t>  </a:t>
            </a:r>
            <a:r>
              <a:rPr lang="th-TH" dirty="0" smtClean="0"/>
              <a:t>ที่เก็บข้อมูลของ </a:t>
            </a:r>
            <a:r>
              <a:rPr lang="en-US" dirty="0" smtClean="0"/>
              <a:t>hostname</a:t>
            </a:r>
          </a:p>
          <a:p>
            <a:pPr lvl="1"/>
            <a:r>
              <a:rPr lang="en-US" dirty="0" smtClean="0"/>
              <a:t>public  static  </a:t>
            </a:r>
            <a:r>
              <a:rPr lang="en-US" dirty="0" err="1" smtClean="0">
                <a:solidFill>
                  <a:srgbClr val="0070C0"/>
                </a:solidFill>
              </a:rPr>
              <a:t>InetAddress</a:t>
            </a:r>
            <a:r>
              <a:rPr lang="en-US" dirty="0" smtClean="0"/>
              <a:t>  </a:t>
            </a:r>
            <a:r>
              <a:rPr lang="en-US" dirty="0" err="1" smtClean="0">
                <a:solidFill>
                  <a:srgbClr val="FF0000"/>
                </a:solidFill>
              </a:rPr>
              <a:t>getLocalHost</a:t>
            </a:r>
            <a:r>
              <a:rPr lang="en-US" dirty="0" smtClean="0">
                <a:solidFill>
                  <a:srgbClr val="FF0000"/>
                </a:solidFill>
              </a:rPr>
              <a:t>( ) </a:t>
            </a:r>
            <a:r>
              <a:rPr lang="en-US" dirty="0" smtClean="0"/>
              <a:t>throws  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UnknownHostException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2"/>
            <a:r>
              <a:rPr lang="th-TH" dirty="0" smtClean="0"/>
              <a:t>คืน </a:t>
            </a:r>
            <a:r>
              <a:rPr lang="en-US" dirty="0" smtClean="0"/>
              <a:t>object </a:t>
            </a:r>
            <a:r>
              <a:rPr lang="th-TH" dirty="0" smtClean="0"/>
              <a:t>ของ </a:t>
            </a:r>
            <a:r>
              <a:rPr lang="en-US" dirty="0" err="1" smtClean="0"/>
              <a:t>InetAddress</a:t>
            </a:r>
            <a:r>
              <a:rPr lang="en-US" dirty="0" smtClean="0"/>
              <a:t> </a:t>
            </a:r>
            <a:r>
              <a:rPr lang="th-TH" dirty="0" smtClean="0"/>
              <a:t>ที่เก็บข้อมูลของ </a:t>
            </a:r>
            <a:r>
              <a:rPr lang="en-US" dirty="0" err="1" smtClean="0"/>
              <a:t>localhost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InetAddress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/>
              <a:t>ใน </a:t>
            </a:r>
            <a:r>
              <a:rPr lang="en-US" dirty="0" smtClean="0"/>
              <a:t>class </a:t>
            </a:r>
            <a:r>
              <a:rPr lang="en-US" dirty="0" err="1" smtClean="0"/>
              <a:t>InetAddress</a:t>
            </a:r>
            <a:r>
              <a:rPr lang="en-US" dirty="0" smtClean="0"/>
              <a:t> </a:t>
            </a:r>
            <a:r>
              <a:rPr lang="th-TH" dirty="0" smtClean="0"/>
              <a:t>เองมีเมธอดที่ใช้ดึงข้อมูลออกมากคือ</a:t>
            </a:r>
          </a:p>
          <a:p>
            <a:pPr lvl="1"/>
            <a:r>
              <a:rPr lang="en-US" dirty="0" smtClean="0"/>
              <a:t>public  String  </a:t>
            </a:r>
            <a:r>
              <a:rPr lang="en-US" dirty="0" err="1" smtClean="0"/>
              <a:t>getHostName</a:t>
            </a:r>
            <a:r>
              <a:rPr lang="en-US" dirty="0" smtClean="0"/>
              <a:t>()</a:t>
            </a:r>
          </a:p>
          <a:p>
            <a:pPr lvl="2"/>
            <a:r>
              <a:rPr lang="th-TH" dirty="0" smtClean="0"/>
              <a:t>ใช้สำหรับดึงชื่อ </a:t>
            </a:r>
            <a:r>
              <a:rPr lang="en-US" dirty="0" smtClean="0"/>
              <a:t>host</a:t>
            </a:r>
          </a:p>
          <a:p>
            <a:pPr lvl="1"/>
            <a:r>
              <a:rPr lang="en-US" dirty="0" smtClean="0"/>
              <a:t>public byte[ ] </a:t>
            </a:r>
            <a:r>
              <a:rPr lang="en-US" dirty="0" err="1" smtClean="0"/>
              <a:t>getAddress</a:t>
            </a:r>
            <a:r>
              <a:rPr lang="en-US" dirty="0" smtClean="0"/>
              <a:t>()</a:t>
            </a:r>
          </a:p>
          <a:p>
            <a:pPr lvl="2"/>
            <a:r>
              <a:rPr lang="th-TH" dirty="0" smtClean="0"/>
              <a:t>ใช้สำหรับดึง </a:t>
            </a:r>
            <a:r>
              <a:rPr lang="en-US" dirty="0" smtClean="0"/>
              <a:t>IP address </a:t>
            </a:r>
            <a:r>
              <a:rPr lang="th-TH" dirty="0" smtClean="0"/>
              <a:t>ซึ่งอยู่ในรูปของ </a:t>
            </a:r>
            <a:r>
              <a:rPr lang="en-US" dirty="0" smtClean="0"/>
              <a:t>byte array</a:t>
            </a:r>
          </a:p>
          <a:p>
            <a:pPr lvl="1"/>
            <a:r>
              <a:rPr lang="en-US" dirty="0" smtClean="0"/>
              <a:t>public String </a:t>
            </a:r>
            <a:r>
              <a:rPr lang="en-US" dirty="0" err="1" smtClean="0"/>
              <a:t>getHostAddress</a:t>
            </a:r>
            <a:r>
              <a:rPr lang="en-US" dirty="0" smtClean="0"/>
              <a:t>()</a:t>
            </a:r>
          </a:p>
          <a:p>
            <a:pPr lvl="2"/>
            <a:r>
              <a:rPr lang="th-TH" dirty="0" smtClean="0"/>
              <a:t>ใช้สำหรับดึง </a:t>
            </a:r>
            <a:r>
              <a:rPr lang="en-US" dirty="0" smtClean="0"/>
              <a:t>IP address </a:t>
            </a:r>
            <a:r>
              <a:rPr lang="th-TH" dirty="0" smtClean="0"/>
              <a:t>ในรูปของ </a:t>
            </a:r>
            <a:r>
              <a:rPr lang="en-US" dirty="0" smtClean="0"/>
              <a:t>String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1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12968" cy="449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import  java.net.*;</a:t>
            </a:r>
          </a:p>
          <a:p>
            <a:pPr>
              <a:buNone/>
            </a:pPr>
            <a:r>
              <a:rPr lang="en-US" sz="2000" dirty="0" smtClean="0"/>
              <a:t>public  class </a:t>
            </a:r>
            <a:r>
              <a:rPr lang="en-US" sz="2000" dirty="0" err="1" smtClean="0"/>
              <a:t>TestInet</a:t>
            </a:r>
            <a:r>
              <a:rPr lang="en-US" sz="2000" dirty="0" smtClean="0"/>
              <a:t> {</a:t>
            </a:r>
          </a:p>
          <a:p>
            <a:pPr>
              <a:buNone/>
            </a:pPr>
            <a:r>
              <a:rPr lang="en-US" sz="2000" dirty="0" smtClean="0"/>
              <a:t>	public static void main(String[ ] </a:t>
            </a:r>
            <a:r>
              <a:rPr lang="en-US" sz="2000" dirty="0" err="1" smtClean="0"/>
              <a:t>args</a:t>
            </a:r>
            <a:r>
              <a:rPr lang="en-US" sz="2000" dirty="0" smtClean="0"/>
              <a:t>) {</a:t>
            </a:r>
          </a:p>
          <a:p>
            <a:pPr>
              <a:buNone/>
            </a:pPr>
            <a:r>
              <a:rPr lang="en-US" sz="2000" dirty="0" smtClean="0"/>
              <a:t>		try {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en-US" sz="2000" dirty="0" err="1" smtClean="0"/>
              <a:t>InetAddress</a:t>
            </a:r>
            <a:r>
              <a:rPr lang="en-US" sz="2000" dirty="0" smtClean="0"/>
              <a:t>  ad = </a:t>
            </a:r>
            <a:r>
              <a:rPr lang="en-US" sz="2000" dirty="0" err="1" smtClean="0"/>
              <a:t>InetAddress.getByName</a:t>
            </a:r>
            <a:r>
              <a:rPr lang="en-US" sz="2000" dirty="0" smtClean="0"/>
              <a:t>(“ect.cit.kmutnb.ac.th”);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(“IP = “ + </a:t>
            </a:r>
            <a:r>
              <a:rPr lang="en-US" sz="2000" dirty="0" err="1" smtClean="0"/>
              <a:t>ad.getHostAddress</a:t>
            </a:r>
            <a:r>
              <a:rPr lang="en-US" sz="2000" dirty="0" smtClean="0"/>
              <a:t>());</a:t>
            </a:r>
          </a:p>
          <a:p>
            <a:pPr>
              <a:buNone/>
            </a:pPr>
            <a:r>
              <a:rPr lang="en-US" sz="2000" dirty="0" smtClean="0"/>
              <a:t>             } catch (Exception e) {</a:t>
            </a:r>
          </a:p>
          <a:p>
            <a:pPr>
              <a:buNone/>
            </a:pPr>
            <a:r>
              <a:rPr lang="en-US" sz="2000" dirty="0" smtClean="0"/>
              <a:t>                          </a:t>
            </a:r>
            <a:r>
              <a:rPr lang="en-US" sz="2000" dirty="0" err="1" smtClean="0"/>
              <a:t>e.printStackTrace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             }</a:t>
            </a:r>
          </a:p>
          <a:p>
            <a:pPr>
              <a:buNone/>
            </a:pPr>
            <a:r>
              <a:rPr lang="en-US" sz="2000" dirty="0" smtClean="0"/>
              <a:t>	}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2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12968" cy="449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/>
              <a:t>import  java.net.*;</a:t>
            </a:r>
          </a:p>
          <a:p>
            <a:pPr>
              <a:buNone/>
            </a:pPr>
            <a:r>
              <a:rPr lang="en-US" sz="2000" dirty="0" smtClean="0"/>
              <a:t>public  class TestInet2 {</a:t>
            </a:r>
          </a:p>
          <a:p>
            <a:pPr>
              <a:buNone/>
            </a:pPr>
            <a:r>
              <a:rPr lang="en-US" sz="2000" dirty="0" smtClean="0"/>
              <a:t>	public static void main(String[ ] </a:t>
            </a:r>
            <a:r>
              <a:rPr lang="en-US" sz="2000" dirty="0" err="1" smtClean="0"/>
              <a:t>args</a:t>
            </a:r>
            <a:r>
              <a:rPr lang="en-US" sz="2000" dirty="0" smtClean="0"/>
              <a:t>) {</a:t>
            </a:r>
          </a:p>
          <a:p>
            <a:pPr>
              <a:buNone/>
            </a:pPr>
            <a:r>
              <a:rPr lang="en-US" sz="2000" dirty="0" smtClean="0"/>
              <a:t>		try {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en-US" sz="2000" dirty="0" err="1" smtClean="0"/>
              <a:t>InetAddress</a:t>
            </a:r>
            <a:r>
              <a:rPr lang="en-US" sz="2000" dirty="0" smtClean="0"/>
              <a:t>[ ]  ad =   </a:t>
            </a:r>
          </a:p>
          <a:p>
            <a:pPr>
              <a:buNone/>
            </a:pPr>
            <a:r>
              <a:rPr lang="en-US" sz="2000" dirty="0" smtClean="0"/>
              <a:t>                                                     </a:t>
            </a:r>
            <a:r>
              <a:rPr lang="en-US" sz="2000" dirty="0" err="1" smtClean="0"/>
              <a:t>InetAddress.getAllByName</a:t>
            </a:r>
            <a:r>
              <a:rPr lang="en-US" sz="2000" dirty="0" smtClean="0"/>
              <a:t>(“www.google.com”);</a:t>
            </a:r>
          </a:p>
          <a:p>
            <a:pPr>
              <a:buNone/>
            </a:pPr>
            <a:r>
              <a:rPr lang="en-US" sz="2000" dirty="0" smtClean="0"/>
              <a:t>                           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 </a:t>
            </a:r>
            <a:r>
              <a:rPr lang="en-US" sz="2000" dirty="0" err="1" smtClean="0"/>
              <a:t>i</a:t>
            </a:r>
            <a:r>
              <a:rPr lang="en-US" sz="2000" dirty="0" smtClean="0"/>
              <a:t>  = 0;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</a:t>
            </a:r>
            <a:r>
              <a:rPr lang="en-US" sz="2000" dirty="0" err="1" smtClean="0"/>
              <a:t>ad.length</a:t>
            </a:r>
            <a:r>
              <a:rPr lang="en-US" sz="2000" dirty="0" smtClean="0"/>
              <a:t>;  </a:t>
            </a:r>
            <a:r>
              <a:rPr lang="en-US" sz="2000" dirty="0" err="1" smtClean="0"/>
              <a:t>i</a:t>
            </a:r>
            <a:r>
              <a:rPr lang="en-US" sz="2000" dirty="0" smtClean="0"/>
              <a:t>++) {</a:t>
            </a:r>
          </a:p>
          <a:p>
            <a:pPr>
              <a:buNone/>
            </a:pPr>
            <a:r>
              <a:rPr lang="en-US" sz="2000" dirty="0" smtClean="0"/>
              <a:t>			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(“IP = “ + ad[</a:t>
            </a:r>
            <a:r>
              <a:rPr lang="en-US" sz="2000" dirty="0" err="1" smtClean="0"/>
              <a:t>i</a:t>
            </a:r>
            <a:r>
              <a:rPr lang="en-US" sz="2000" dirty="0" smtClean="0"/>
              <a:t>].</a:t>
            </a:r>
            <a:r>
              <a:rPr lang="en-US" sz="2000" dirty="0" err="1" smtClean="0"/>
              <a:t>getHostAddress</a:t>
            </a:r>
            <a:r>
              <a:rPr lang="en-US" sz="2000" dirty="0" smtClean="0"/>
              <a:t>());</a:t>
            </a:r>
          </a:p>
          <a:p>
            <a:pPr>
              <a:buNone/>
            </a:pPr>
            <a:r>
              <a:rPr lang="en-US" sz="2000" dirty="0" smtClean="0"/>
              <a:t>                           }</a:t>
            </a:r>
          </a:p>
          <a:p>
            <a:pPr>
              <a:buNone/>
            </a:pPr>
            <a:r>
              <a:rPr lang="en-US" sz="2000" dirty="0" smtClean="0"/>
              <a:t>             } catch (Exception e) {</a:t>
            </a:r>
          </a:p>
          <a:p>
            <a:pPr>
              <a:buNone/>
            </a:pPr>
            <a:r>
              <a:rPr lang="en-US" sz="2000" dirty="0" smtClean="0"/>
              <a:t>                          </a:t>
            </a:r>
            <a:r>
              <a:rPr lang="en-US" sz="2000" dirty="0" err="1" smtClean="0"/>
              <a:t>e.printStackTrace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             }</a:t>
            </a:r>
          </a:p>
          <a:p>
            <a:pPr>
              <a:buNone/>
            </a:pPr>
            <a:r>
              <a:rPr lang="en-US" sz="2000" dirty="0" smtClean="0"/>
              <a:t>	}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3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1520" y="1600200"/>
            <a:ext cx="8712968" cy="4495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rmAutofit fontScale="92500" lnSpcReduction="200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import  java.net.*;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 class TestInet2 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public static void main(String[ ]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try 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InetAddress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ad = 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InetAddress.getLocalHost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(“Host = “ +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ad.getHost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());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sz="2000" dirty="0" smtClean="0"/>
              <a:t>		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(“IP = “ + </a:t>
            </a:r>
            <a:r>
              <a:rPr lang="en-US" sz="2000" dirty="0" err="1" smtClean="0"/>
              <a:t>ad.getHostAddress</a:t>
            </a:r>
            <a:r>
              <a:rPr lang="en-US" sz="2000" dirty="0" smtClean="0"/>
              <a:t>());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}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} catch (Exception e) 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e.printStackTrace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}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4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4" y="1600200"/>
            <a:ext cx="8352928" cy="4495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import  java.net.*;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 class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TestInet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public static void main(String[ ]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try 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InetAddress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ad =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InetAddress.getByName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202.44.32.13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(“host = “ +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ad.getHost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} catch (Exception e) 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e.printStackTrace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}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Socket </a:t>
            </a:r>
            <a:r>
              <a:rPr lang="th-TH" dirty="0" smtClean="0"/>
              <a:t>หรือ </a:t>
            </a:r>
            <a:r>
              <a:rPr lang="en-US" dirty="0" smtClean="0"/>
              <a:t>Socket Address </a:t>
            </a:r>
            <a:r>
              <a:rPr lang="th-TH" dirty="0" smtClean="0"/>
              <a:t>หมายถึง คู่ของ </a:t>
            </a:r>
            <a:r>
              <a:rPr lang="en-US" dirty="0" smtClean="0"/>
              <a:t>IP Address </a:t>
            </a:r>
            <a:r>
              <a:rPr lang="th-TH" dirty="0" smtClean="0"/>
              <a:t>กับ </a:t>
            </a:r>
            <a:r>
              <a:rPr lang="en-US" dirty="0" smtClean="0"/>
              <a:t>Port</a:t>
            </a:r>
          </a:p>
          <a:p>
            <a:r>
              <a:rPr lang="th-TH" dirty="0" smtClean="0"/>
              <a:t>เครื่องแต่ละเครื่องจะมี </a:t>
            </a:r>
            <a:r>
              <a:rPr lang="en-US" dirty="0" smtClean="0"/>
              <a:t>IP </a:t>
            </a:r>
            <a:r>
              <a:rPr lang="th-TH" dirty="0" smtClean="0"/>
              <a:t>ไม่ซ้ำกัน</a:t>
            </a:r>
          </a:p>
          <a:p>
            <a:r>
              <a:rPr lang="th-TH" dirty="0" smtClean="0"/>
              <a:t>ในเครื่องหนึ่งเครื่องแต่ละ </a:t>
            </a:r>
            <a:r>
              <a:rPr lang="en-US" dirty="0" smtClean="0"/>
              <a:t>Application </a:t>
            </a:r>
            <a:r>
              <a:rPr lang="th-TH" dirty="0" smtClean="0"/>
              <a:t>จะใช้พอร์ทไม่ซ้ำกัน</a:t>
            </a:r>
          </a:p>
          <a:p>
            <a:r>
              <a:rPr lang="en-US" dirty="0" smtClean="0"/>
              <a:t>Socket </a:t>
            </a:r>
            <a:r>
              <a:rPr lang="th-TH" dirty="0" smtClean="0"/>
              <a:t>เมื่อมองในแง่ของการเขียนโปรแกรม อาจมองได้ว่าเป็นท่อเชื่อมระหว่างเครื่อง 2 เครื่องที่จะติดต่อสื่อสารกัน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Socket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/>
              <a:t>ในภาษา </a:t>
            </a:r>
            <a:r>
              <a:rPr lang="en-US" dirty="0" smtClean="0"/>
              <a:t>Java </a:t>
            </a:r>
            <a:r>
              <a:rPr lang="th-TH" dirty="0" smtClean="0"/>
              <a:t>มี </a:t>
            </a:r>
            <a:r>
              <a:rPr lang="en-US" dirty="0" smtClean="0"/>
              <a:t>Class </a:t>
            </a:r>
            <a:r>
              <a:rPr lang="th-TH" dirty="0" smtClean="0"/>
              <a:t>ชื่อ </a:t>
            </a:r>
            <a:r>
              <a:rPr lang="en-US" dirty="0" smtClean="0"/>
              <a:t>Socket </a:t>
            </a:r>
            <a:r>
              <a:rPr lang="th-TH" dirty="0" smtClean="0"/>
              <a:t>เพื่อทำหน้าที่เชื่อมต่อเครื่องคอมพิวเตอร์เข้าด้วยกัน โดยใช้ </a:t>
            </a:r>
            <a:r>
              <a:rPr lang="en-US" dirty="0" smtClean="0"/>
              <a:t>TCP</a:t>
            </a:r>
          </a:p>
          <a:p>
            <a:r>
              <a:rPr lang="en-US" dirty="0" smtClean="0"/>
              <a:t>Class Socket </a:t>
            </a:r>
            <a:r>
              <a:rPr lang="th-TH" dirty="0" smtClean="0"/>
              <a:t>มี </a:t>
            </a:r>
            <a:r>
              <a:rPr lang="en-US" dirty="0" smtClean="0"/>
              <a:t>constructor </a:t>
            </a:r>
            <a:r>
              <a:rPr lang="th-TH" dirty="0" smtClean="0"/>
              <a:t>อยู่หลายตัวแต่ตัวที่นิยมใช้คือ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	public</a:t>
            </a:r>
            <a:r>
              <a:rPr lang="en-US" dirty="0" smtClean="0"/>
              <a:t> </a:t>
            </a:r>
            <a:r>
              <a:rPr lang="en-US" b="1" dirty="0" smtClean="0"/>
              <a:t>Socket</a:t>
            </a:r>
            <a:r>
              <a:rPr lang="en-US" dirty="0" smtClean="0"/>
              <a:t>(</a:t>
            </a:r>
            <a:r>
              <a:rPr lang="en-US" dirty="0" smtClean="0">
                <a:hlinkClick r:id="rId2" tooltip="class in java.lang"/>
              </a:rPr>
              <a:t>String</a:t>
            </a:r>
            <a:r>
              <a:rPr lang="en-US" dirty="0" smtClean="0"/>
              <a:t> host, </a:t>
            </a:r>
            <a:r>
              <a:rPr lang="en-US" dirty="0" err="1" smtClean="0"/>
              <a:t>int</a:t>
            </a:r>
            <a:r>
              <a:rPr lang="en-US" dirty="0" smtClean="0"/>
              <a:t> port) </a:t>
            </a:r>
            <a:r>
              <a:rPr lang="en-US" b="1" dirty="0" smtClean="0"/>
              <a:t>throws 	</a:t>
            </a:r>
            <a:r>
              <a:rPr lang="en-US" dirty="0" err="1" smtClean="0">
                <a:hlinkClick r:id="rId3" tooltip="class in java.net"/>
              </a:rPr>
              <a:t>UnknownHostException</a:t>
            </a:r>
            <a:r>
              <a:rPr lang="en-US" dirty="0" smtClean="0"/>
              <a:t>, </a:t>
            </a:r>
            <a:r>
              <a:rPr lang="en-US" dirty="0" err="1" smtClean="0">
                <a:hlinkClick r:id="rId4" tooltip="class in java.io"/>
              </a:rPr>
              <a:t>IOException</a:t>
            </a:r>
            <a:endParaRPr lang="en-US" dirty="0" smtClean="0"/>
          </a:p>
          <a:p>
            <a:pPr lvl="3"/>
            <a:r>
              <a:rPr lang="en-US" sz="2800" dirty="0" smtClean="0"/>
              <a:t>host </a:t>
            </a:r>
            <a:r>
              <a:rPr lang="th-TH" sz="2800" dirty="0" smtClean="0"/>
              <a:t>  ชื่อเครื่องหรือหมายเลข </a:t>
            </a:r>
            <a:r>
              <a:rPr lang="en-US" sz="2800" dirty="0" smtClean="0"/>
              <a:t>IP </a:t>
            </a:r>
            <a:r>
              <a:rPr lang="th-TH" sz="2800" dirty="0" smtClean="0"/>
              <a:t>ของเครื่องปลายทาง</a:t>
            </a:r>
          </a:p>
          <a:p>
            <a:pPr lvl="3"/>
            <a:r>
              <a:rPr lang="en-US" sz="2800" dirty="0" smtClean="0"/>
              <a:t>port  </a:t>
            </a:r>
            <a:r>
              <a:rPr lang="th-TH" sz="2800" dirty="0" smtClean="0"/>
              <a:t>หมายเลขพอร์ทของเครื่องปลายทาง</a:t>
            </a:r>
          </a:p>
          <a:p>
            <a:pPr lvl="3"/>
            <a:r>
              <a:rPr lang="en-US" sz="2800" dirty="0" err="1" smtClean="0"/>
              <a:t>UnknownHostException</a:t>
            </a:r>
            <a:r>
              <a:rPr lang="en-US" sz="2800" dirty="0" smtClean="0"/>
              <a:t> </a:t>
            </a:r>
            <a:r>
              <a:rPr lang="th-TH" sz="2800" dirty="0" smtClean="0"/>
              <a:t> ถ้า </a:t>
            </a:r>
            <a:r>
              <a:rPr lang="en-US" sz="2800" dirty="0" smtClean="0"/>
              <a:t>host </a:t>
            </a:r>
            <a:r>
              <a:rPr lang="th-TH" sz="2800" dirty="0" smtClean="0"/>
              <a:t>ที่ใส่ไม่มีอยู่จริง</a:t>
            </a:r>
          </a:p>
          <a:p>
            <a:pPr lvl="3"/>
            <a:r>
              <a:rPr lang="en-US" sz="2800" dirty="0" err="1" smtClean="0"/>
              <a:t>IOException</a:t>
            </a:r>
            <a:r>
              <a:rPr lang="en-US" sz="2800" dirty="0" smtClean="0"/>
              <a:t>  </a:t>
            </a:r>
            <a:r>
              <a:rPr lang="th-TH" sz="2800" dirty="0" smtClean="0"/>
              <a:t>เมื่อมีปัญหาในการเชื่อมต่อ</a:t>
            </a:r>
            <a:endParaRPr lang="th-TH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ตัวอย่างการเชื่อมต่อเครื่องปลายทาง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ตัวยึดเนื้อหา 3" descr="trycatch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1571612"/>
            <a:ext cx="8823479" cy="5000660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ทบทวน </a:t>
            </a:r>
            <a:r>
              <a:rPr lang="en-US" dirty="0" smtClean="0"/>
              <a:t>OSI layer</a:t>
            </a:r>
            <a:endParaRPr lang="th-TH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611560" y="1916832"/>
            <a:ext cx="3786214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Application</a:t>
            </a:r>
            <a:endParaRPr lang="th-TH" sz="2400" b="1" dirty="0">
              <a:solidFill>
                <a:schemeClr val="tx1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611560" y="2492896"/>
            <a:ext cx="3786214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Presentation</a:t>
            </a:r>
            <a:endParaRPr lang="th-TH" sz="2400" b="1" dirty="0">
              <a:solidFill>
                <a:schemeClr val="tx1"/>
              </a:solidFill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611560" y="3068960"/>
            <a:ext cx="3786214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Session</a:t>
            </a:r>
            <a:endParaRPr lang="th-TH" sz="2400" b="1" dirty="0">
              <a:solidFill>
                <a:schemeClr val="tx1"/>
              </a:solidFill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611560" y="3645024"/>
            <a:ext cx="3786214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Transport</a:t>
            </a:r>
            <a:endParaRPr lang="th-TH" sz="2400" b="1" dirty="0">
              <a:solidFill>
                <a:schemeClr val="tx1"/>
              </a:solidFill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11560" y="4221088"/>
            <a:ext cx="3786214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Network</a:t>
            </a:r>
            <a:endParaRPr lang="th-TH" sz="2400" b="1" dirty="0">
              <a:solidFill>
                <a:schemeClr val="tx1"/>
              </a:solidFill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611560" y="4797152"/>
            <a:ext cx="3786214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Data Link</a:t>
            </a:r>
            <a:endParaRPr lang="th-TH" sz="2400" b="1" dirty="0">
              <a:solidFill>
                <a:schemeClr val="tx1"/>
              </a:solidFill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611560" y="5373216"/>
            <a:ext cx="3786214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Physical</a:t>
            </a:r>
            <a:endParaRPr lang="th-TH" sz="2400" b="1" dirty="0">
              <a:solidFill>
                <a:schemeClr val="tx1"/>
              </a:solidFill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624953" y="1916832"/>
            <a:ext cx="3744416" cy="172819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ลูกศรขวา 12"/>
          <p:cNvSpPr/>
          <p:nvPr/>
        </p:nvSpPr>
        <p:spPr>
          <a:xfrm>
            <a:off x="4499992" y="3814156"/>
            <a:ext cx="100811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ลูกศรขวา 13"/>
          <p:cNvSpPr/>
          <p:nvPr/>
        </p:nvSpPr>
        <p:spPr>
          <a:xfrm>
            <a:off x="4499992" y="2636912"/>
            <a:ext cx="100811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ลูกศรขวา 14"/>
          <p:cNvSpPr/>
          <p:nvPr/>
        </p:nvSpPr>
        <p:spPr>
          <a:xfrm>
            <a:off x="4499992" y="4293096"/>
            <a:ext cx="100811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ลูกศรขวา 15"/>
          <p:cNvSpPr/>
          <p:nvPr/>
        </p:nvSpPr>
        <p:spPr>
          <a:xfrm>
            <a:off x="4499992" y="4869160"/>
            <a:ext cx="100811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ลูกศรขวา 16"/>
          <p:cNvSpPr/>
          <p:nvPr/>
        </p:nvSpPr>
        <p:spPr>
          <a:xfrm>
            <a:off x="4499992" y="5445224"/>
            <a:ext cx="100811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TextBox 17"/>
          <p:cNvSpPr txBox="1"/>
          <p:nvPr/>
        </p:nvSpPr>
        <p:spPr>
          <a:xfrm>
            <a:off x="5724128" y="2545740"/>
            <a:ext cx="2345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โปรแกรม </a:t>
            </a:r>
            <a:r>
              <a:rPr lang="en-US" dirty="0" smtClean="0"/>
              <a:t>network</a:t>
            </a:r>
            <a:endParaRPr lang="th-TH" dirty="0"/>
          </a:p>
        </p:txBody>
      </p:sp>
      <p:sp>
        <p:nvSpPr>
          <p:cNvPr id="19" name="TextBox 18"/>
          <p:cNvSpPr txBox="1"/>
          <p:nvPr/>
        </p:nvSpPr>
        <p:spPr>
          <a:xfrm>
            <a:off x="5724128" y="3717032"/>
            <a:ext cx="1459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TCP, UDP</a:t>
            </a:r>
            <a:endParaRPr lang="th-TH" dirty="0"/>
          </a:p>
        </p:txBody>
      </p:sp>
      <p:sp>
        <p:nvSpPr>
          <p:cNvPr id="20" name="TextBox 19"/>
          <p:cNvSpPr txBox="1"/>
          <p:nvPr/>
        </p:nvSpPr>
        <p:spPr>
          <a:xfrm>
            <a:off x="5759297" y="4238763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</a:t>
            </a:r>
            <a:endParaRPr lang="th-TH" dirty="0"/>
          </a:p>
        </p:txBody>
      </p:sp>
      <p:sp>
        <p:nvSpPr>
          <p:cNvPr id="21" name="TextBox 20"/>
          <p:cNvSpPr txBox="1"/>
          <p:nvPr/>
        </p:nvSpPr>
        <p:spPr>
          <a:xfrm>
            <a:off x="5761988" y="4814827"/>
            <a:ext cx="1337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</a:t>
            </a:r>
            <a:endParaRPr lang="th-TH" dirty="0"/>
          </a:p>
        </p:txBody>
      </p:sp>
      <p:sp>
        <p:nvSpPr>
          <p:cNvPr id="22" name="TextBox 21"/>
          <p:cNvSpPr txBox="1"/>
          <p:nvPr/>
        </p:nvSpPr>
        <p:spPr>
          <a:xfrm>
            <a:off x="5747574" y="5396662"/>
            <a:ext cx="837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UTP 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ดักจับ </a:t>
            </a:r>
            <a:r>
              <a:rPr lang="en-US" dirty="0" smtClean="0"/>
              <a:t>Exception</a:t>
            </a:r>
            <a:endParaRPr lang="th-TH" dirty="0"/>
          </a:p>
        </p:txBody>
      </p:sp>
      <p:pic>
        <p:nvPicPr>
          <p:cNvPr id="4" name="รูปภาพ 3" descr="trycatch2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405" y="1661860"/>
            <a:ext cx="8896751" cy="4143404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Header</a:t>
            </a:r>
            <a:endParaRPr lang="th-TH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1643042" y="1851664"/>
            <a:ext cx="1428760" cy="8572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Preamble</a:t>
            </a:r>
            <a:endParaRPr lang="th-TH" sz="2000" b="1" dirty="0">
              <a:solidFill>
                <a:schemeClr val="tx1"/>
              </a:solidFill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3071802" y="1851664"/>
            <a:ext cx="1428760" cy="8572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Dst</a:t>
            </a:r>
            <a:r>
              <a:rPr lang="en-US" sz="2000" b="1" dirty="0" smtClean="0">
                <a:solidFill>
                  <a:schemeClr val="tx1"/>
                </a:solidFill>
              </a:rPr>
              <a:t> MAC</a:t>
            </a:r>
            <a:endParaRPr lang="th-TH" sz="2000" b="1" dirty="0">
              <a:solidFill>
                <a:schemeClr val="tx1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4500562" y="1851664"/>
            <a:ext cx="1428760" cy="8572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Src</a:t>
            </a:r>
            <a:r>
              <a:rPr lang="en-US" sz="2000" b="1" dirty="0" smtClean="0">
                <a:solidFill>
                  <a:schemeClr val="tx1"/>
                </a:solidFill>
              </a:rPr>
              <a:t> MAC</a:t>
            </a:r>
            <a:endParaRPr lang="th-TH" sz="2000" b="1" dirty="0">
              <a:solidFill>
                <a:schemeClr val="tx1"/>
              </a:solidFill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5929322" y="1851664"/>
            <a:ext cx="142876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Type</a:t>
            </a:r>
            <a:endParaRPr lang="th-TH" sz="20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1994" y="3014950"/>
            <a:ext cx="77124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b="1" dirty="0" smtClean="0">
                <a:latin typeface="Verdana" pitchFamily="34" charset="0"/>
              </a:rPr>
              <a:t>Preamble</a:t>
            </a:r>
            <a:r>
              <a:rPr lang="en-US" sz="2000" dirty="0" smtClean="0">
                <a:latin typeface="Verdana" pitchFamily="34" charset="0"/>
              </a:rPr>
              <a:t>  (8 bytes)</a:t>
            </a:r>
          </a:p>
          <a:p>
            <a:pPr>
              <a:buFont typeface="Wingdings" pitchFamily="2" charset="2"/>
              <a:buChar char="§"/>
            </a:pPr>
            <a:r>
              <a:rPr lang="en-US" sz="2000" b="1" dirty="0" err="1" smtClean="0">
                <a:latin typeface="Verdana" pitchFamily="34" charset="0"/>
              </a:rPr>
              <a:t>Dst</a:t>
            </a:r>
            <a:r>
              <a:rPr lang="en-US" sz="2000" b="1" dirty="0" smtClean="0">
                <a:latin typeface="Verdana" pitchFamily="34" charset="0"/>
              </a:rPr>
              <a:t> MAC : </a:t>
            </a:r>
            <a:r>
              <a:rPr lang="en-US" sz="2000" dirty="0" smtClean="0">
                <a:latin typeface="Verdana" pitchFamily="34" charset="0"/>
              </a:rPr>
              <a:t>MAC address </a:t>
            </a:r>
            <a:r>
              <a:rPr lang="th-TH" sz="2000" dirty="0" smtClean="0">
                <a:latin typeface="Verdana" pitchFamily="34" charset="0"/>
              </a:rPr>
              <a:t>ของเครื่องปลายทาง </a:t>
            </a:r>
            <a:r>
              <a:rPr lang="en-US" sz="2000" dirty="0" smtClean="0">
                <a:latin typeface="Verdana" pitchFamily="34" charset="0"/>
              </a:rPr>
              <a:t>(6 bytes)</a:t>
            </a:r>
          </a:p>
          <a:p>
            <a:pPr>
              <a:buFont typeface="Wingdings" pitchFamily="2" charset="2"/>
              <a:buChar char="§"/>
            </a:pPr>
            <a:r>
              <a:rPr lang="en-US" sz="2000" b="1" dirty="0" err="1" smtClean="0">
                <a:latin typeface="Verdana" pitchFamily="34" charset="0"/>
              </a:rPr>
              <a:t>Src</a:t>
            </a:r>
            <a:r>
              <a:rPr lang="en-US" sz="2000" b="1" dirty="0" smtClean="0">
                <a:latin typeface="Verdana" pitchFamily="34" charset="0"/>
              </a:rPr>
              <a:t> MAC : </a:t>
            </a:r>
            <a:r>
              <a:rPr lang="en-US" sz="2000" dirty="0" smtClean="0">
                <a:latin typeface="Verdana" pitchFamily="34" charset="0"/>
              </a:rPr>
              <a:t>MAC address </a:t>
            </a:r>
            <a:r>
              <a:rPr lang="th-TH" sz="2000" dirty="0" smtClean="0">
                <a:latin typeface="Verdana" pitchFamily="34" charset="0"/>
              </a:rPr>
              <a:t>ของเครื่องต้นทาง </a:t>
            </a:r>
            <a:r>
              <a:rPr lang="en-US" sz="2000" dirty="0" smtClean="0">
                <a:latin typeface="Verdana" pitchFamily="34" charset="0"/>
              </a:rPr>
              <a:t>(6 bytes)</a:t>
            </a:r>
          </a:p>
          <a:p>
            <a:pPr>
              <a:buFont typeface="Wingdings" pitchFamily="2" charset="2"/>
              <a:buChar char="§"/>
            </a:pPr>
            <a:r>
              <a:rPr lang="en-US" sz="2000" b="1" dirty="0" smtClean="0">
                <a:latin typeface="Verdana" pitchFamily="34" charset="0"/>
              </a:rPr>
              <a:t>Type</a:t>
            </a:r>
            <a:r>
              <a:rPr lang="en-US" sz="2000" dirty="0" smtClean="0">
                <a:latin typeface="Verdana" pitchFamily="34" charset="0"/>
              </a:rPr>
              <a:t> (2 bytes) : </a:t>
            </a:r>
            <a:r>
              <a:rPr lang="th-TH" sz="2000" dirty="0" smtClean="0">
                <a:latin typeface="Verdana" pitchFamily="34" charset="0"/>
              </a:rPr>
              <a:t>ใช้บอก </a:t>
            </a:r>
            <a:r>
              <a:rPr lang="en-US" sz="2000" dirty="0" smtClean="0">
                <a:latin typeface="Verdana" pitchFamily="34" charset="0"/>
              </a:rPr>
              <a:t>protocol </a:t>
            </a:r>
            <a:r>
              <a:rPr lang="th-TH" sz="2000" dirty="0" smtClean="0">
                <a:latin typeface="Verdana" pitchFamily="34" charset="0"/>
              </a:rPr>
              <a:t>ของชั้น </a:t>
            </a:r>
            <a:r>
              <a:rPr lang="en-US" sz="2000" dirty="0" smtClean="0">
                <a:latin typeface="Verdana" pitchFamily="34" charset="0"/>
              </a:rPr>
              <a:t>network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latin typeface="Verdana" pitchFamily="34" charset="0"/>
              </a:rPr>
              <a:t>0x0800 Internet Protocol, Version 4 (</a:t>
            </a:r>
            <a:r>
              <a:rPr lang="en-US" sz="2000" dirty="0" smtClean="0">
                <a:latin typeface="Verdana" pitchFamily="34" charset="0"/>
                <a:hlinkClick r:id="rId2" tooltip="IPv4"/>
              </a:rPr>
              <a:t>IPv4</a:t>
            </a:r>
            <a:r>
              <a:rPr lang="en-US" sz="2000" dirty="0" smtClean="0">
                <a:latin typeface="Verdana" pitchFamily="34" charset="0"/>
              </a:rPr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latin typeface="Verdana" pitchFamily="34" charset="0"/>
              </a:rPr>
              <a:t>0x0806 Address Resolution Protocol (</a:t>
            </a:r>
            <a:r>
              <a:rPr lang="en-US" sz="2000" dirty="0" smtClean="0">
                <a:latin typeface="Verdana" pitchFamily="34" charset="0"/>
                <a:hlinkClick r:id="rId3" tooltip="Address Resolution Protocol"/>
              </a:rPr>
              <a:t>ARP</a:t>
            </a:r>
            <a:r>
              <a:rPr lang="en-US" sz="2000" dirty="0" smtClean="0">
                <a:latin typeface="Verdana" pitchFamily="34" charset="0"/>
              </a:rPr>
              <a:t>)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latin typeface="Verdana" pitchFamily="34" charset="0"/>
              </a:rPr>
              <a:t>0x8035 Reverse Address Resolution Protocol (</a:t>
            </a:r>
            <a:r>
              <a:rPr lang="en-US" sz="2000" dirty="0" smtClean="0">
                <a:latin typeface="Verdana" pitchFamily="34" charset="0"/>
                <a:hlinkClick r:id="rId4" tooltip="RARP"/>
              </a:rPr>
              <a:t>RARP</a:t>
            </a:r>
            <a:r>
              <a:rPr lang="en-US" sz="2000" dirty="0" smtClean="0">
                <a:latin typeface="Verdana" pitchFamily="34" charset="0"/>
              </a:rPr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latin typeface="Verdana" pitchFamily="34" charset="0"/>
              </a:rPr>
              <a:t>0x8137 Novell </a:t>
            </a:r>
            <a:r>
              <a:rPr lang="en-US" sz="2000" dirty="0" smtClean="0">
                <a:latin typeface="Verdana" pitchFamily="34" charset="0"/>
                <a:hlinkClick r:id="rId5" tooltip="IPX"/>
              </a:rPr>
              <a:t>IPX</a:t>
            </a:r>
            <a:r>
              <a:rPr lang="en-US" sz="2000" dirty="0" smtClean="0">
                <a:latin typeface="Verdana" pitchFamily="34" charset="0"/>
              </a:rPr>
              <a:t> (alt)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latin typeface="Verdana" pitchFamily="34" charset="0"/>
              </a:rPr>
              <a:t>0x86DD Internet Protocol, Version 6 (</a:t>
            </a:r>
            <a:r>
              <a:rPr lang="en-US" sz="2000" dirty="0" smtClean="0">
                <a:latin typeface="Verdana" pitchFamily="34" charset="0"/>
                <a:hlinkClick r:id="rId6" tooltip="IPv6"/>
              </a:rPr>
              <a:t>IPv6</a:t>
            </a:r>
            <a:r>
              <a:rPr lang="en-US" sz="2000" dirty="0" smtClean="0">
                <a:latin typeface="Verdana" pitchFamily="34" charset="0"/>
              </a:rPr>
              <a:t>)</a:t>
            </a:r>
            <a:endParaRPr lang="th-TH" sz="20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header</a:t>
            </a:r>
            <a:endParaRPr lang="th-TH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755576" y="2016200"/>
            <a:ext cx="928694" cy="4286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Version</a:t>
            </a:r>
            <a:endParaRPr lang="th-TH" sz="1800" b="1" dirty="0">
              <a:solidFill>
                <a:schemeClr val="tx1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1684270" y="2016200"/>
            <a:ext cx="928694" cy="4286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IHL</a:t>
            </a:r>
            <a:endParaRPr lang="th-TH" sz="1800" b="1" dirty="0">
              <a:solidFill>
                <a:schemeClr val="tx1"/>
              </a:solidFill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2612964" y="2016200"/>
            <a:ext cx="1857388" cy="4286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TOS</a:t>
            </a:r>
            <a:endParaRPr lang="th-TH" sz="1800" b="1" dirty="0">
              <a:solidFill>
                <a:schemeClr val="tx1"/>
              </a:solidFill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4470352" y="2016200"/>
            <a:ext cx="3714776" cy="4286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Total Length</a:t>
            </a:r>
            <a:endParaRPr lang="th-TH" sz="1800" b="1" dirty="0">
              <a:solidFill>
                <a:schemeClr val="tx1"/>
              </a:solidFill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755576" y="2444828"/>
            <a:ext cx="3714776" cy="4286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Identification</a:t>
            </a:r>
            <a:endParaRPr lang="th-TH" sz="1800" b="1" dirty="0">
              <a:solidFill>
                <a:schemeClr val="tx1"/>
              </a:solidFill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4470352" y="2444828"/>
            <a:ext cx="714380" cy="4286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Flags</a:t>
            </a:r>
            <a:endParaRPr lang="th-TH" sz="1800" b="1" dirty="0">
              <a:solidFill>
                <a:schemeClr val="tx1"/>
              </a:solidFill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5184732" y="2444828"/>
            <a:ext cx="3000396" cy="4286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Fragment Offset</a:t>
            </a:r>
            <a:endParaRPr lang="th-TH" sz="1800" b="1" dirty="0">
              <a:solidFill>
                <a:schemeClr val="tx1"/>
              </a:solidFill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755576" y="2873456"/>
            <a:ext cx="1857388" cy="4286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Time to Live</a:t>
            </a:r>
            <a:endParaRPr lang="th-TH" sz="1800" b="1" dirty="0">
              <a:solidFill>
                <a:schemeClr val="tx1"/>
              </a:solidFill>
            </a:endParaRPr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2612964" y="2873456"/>
            <a:ext cx="1857388" cy="4286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Protocol</a:t>
            </a:r>
            <a:endParaRPr lang="th-TH" sz="1800" b="1" dirty="0">
              <a:solidFill>
                <a:schemeClr val="tx1"/>
              </a:solidFill>
            </a:endParaRP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4470352" y="2873456"/>
            <a:ext cx="3714776" cy="4286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Header checksum</a:t>
            </a:r>
            <a:endParaRPr lang="th-TH" sz="1800" b="1" dirty="0">
              <a:solidFill>
                <a:schemeClr val="tx1"/>
              </a:solidFill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755576" y="3302084"/>
            <a:ext cx="7429552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Source IP address</a:t>
            </a:r>
            <a:endParaRPr lang="th-TH" sz="1800" b="1" dirty="0">
              <a:solidFill>
                <a:schemeClr val="tx1"/>
              </a:solidFill>
            </a:endParaRPr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755576" y="3730712"/>
            <a:ext cx="7429552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Destination IP address</a:t>
            </a:r>
            <a:endParaRPr lang="th-TH" sz="1800" b="1" dirty="0">
              <a:solidFill>
                <a:schemeClr val="tx1"/>
              </a:solidFill>
            </a:endParaRPr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755576" y="4159340"/>
            <a:ext cx="7429552" cy="4286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Options                                                       Padding</a:t>
            </a:r>
            <a:endParaRPr lang="th-TH" sz="1800" b="1" dirty="0">
              <a:solidFill>
                <a:schemeClr val="tx1"/>
              </a:solidFill>
            </a:endParaRPr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755576" y="4587968"/>
            <a:ext cx="7429552" cy="4286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Data</a:t>
            </a:r>
            <a:endParaRPr lang="th-TH" sz="1800" b="1" dirty="0">
              <a:solidFill>
                <a:schemeClr val="tx1"/>
              </a:solidFill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755576" y="5016596"/>
            <a:ext cx="7429552" cy="4286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.</a:t>
            </a:r>
            <a:endParaRPr lang="th-TH" sz="1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5576" y="16590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0</a:t>
            </a:r>
            <a:endParaRPr lang="th-TH" sz="1800" dirty="0">
              <a:latin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41724" y="16590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15</a:t>
            </a:r>
            <a:endParaRPr lang="th-TH" sz="1800" dirty="0">
              <a:latin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98914" y="16590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16</a:t>
            </a:r>
            <a:endParaRPr lang="th-TH" sz="1800" dirty="0">
              <a:latin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56500" y="16590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31</a:t>
            </a:r>
            <a:endParaRPr lang="th-TH" sz="1800" dirty="0">
              <a:latin typeface="Arial" pitchFamily="34" charset="0"/>
            </a:endParaRPr>
          </a:p>
        </p:txBody>
      </p:sp>
      <p:cxnSp>
        <p:nvCxnSpPr>
          <p:cNvPr id="24" name="ตัวเชื่อมต่อตรง 23"/>
          <p:cNvCxnSpPr/>
          <p:nvPr/>
        </p:nvCxnSpPr>
        <p:spPr>
          <a:xfrm rot="5400000" flipH="1" flipV="1">
            <a:off x="4326195" y="1874289"/>
            <a:ext cx="288000" cy="190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ตัวเชื่อมต่อตรง 24"/>
          <p:cNvCxnSpPr/>
          <p:nvPr/>
        </p:nvCxnSpPr>
        <p:spPr>
          <a:xfrm rot="5400000" flipH="1" flipV="1">
            <a:off x="612529" y="1873495"/>
            <a:ext cx="288000" cy="190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ตัวเชื่อมต่อตรง 25"/>
          <p:cNvCxnSpPr/>
          <p:nvPr/>
        </p:nvCxnSpPr>
        <p:spPr>
          <a:xfrm rot="5400000" flipH="1" flipV="1">
            <a:off x="8042081" y="1873495"/>
            <a:ext cx="288000" cy="190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and UDP Header</a:t>
            </a:r>
            <a:endParaRPr lang="th-TH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2658854" y="5318151"/>
            <a:ext cx="3127080" cy="279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Source port</a:t>
            </a:r>
            <a:endParaRPr lang="th-TH" sz="1600" b="1" dirty="0">
              <a:solidFill>
                <a:schemeClr val="tx1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5785934" y="5318151"/>
            <a:ext cx="3127080" cy="279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Destination port</a:t>
            </a:r>
            <a:endParaRPr lang="th-TH" sz="1600" b="1" dirty="0">
              <a:solidFill>
                <a:schemeClr val="tx1"/>
              </a:solidFill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2658854" y="5597712"/>
            <a:ext cx="3127080" cy="279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Length</a:t>
            </a:r>
            <a:endParaRPr lang="th-TH" sz="1600" b="1" dirty="0">
              <a:solidFill>
                <a:schemeClr val="tx1"/>
              </a:solidFill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5785934" y="5597712"/>
            <a:ext cx="3127080" cy="279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Checksum</a:t>
            </a:r>
            <a:endParaRPr lang="th-TH" sz="1600" b="1" dirty="0">
              <a:solidFill>
                <a:schemeClr val="tx1"/>
              </a:solidFill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2658854" y="5877272"/>
            <a:ext cx="6254159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Data</a:t>
            </a:r>
            <a:endParaRPr lang="th-TH" sz="16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58854" y="508518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0</a:t>
            </a:r>
            <a:endParaRPr lang="th-TH" sz="1600" dirty="0">
              <a:latin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5116" y="508518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15</a:t>
            </a:r>
            <a:endParaRPr lang="th-TH" sz="1600" dirty="0">
              <a:latin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25797" y="508518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16</a:t>
            </a:r>
            <a:endParaRPr lang="th-TH" sz="1600" dirty="0">
              <a:latin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52196" y="508518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31</a:t>
            </a:r>
            <a:endParaRPr lang="th-TH" sz="1600" dirty="0">
              <a:latin typeface="Arial" pitchFamily="34" charset="0"/>
            </a:endParaRPr>
          </a:p>
        </p:txBody>
      </p:sp>
      <p:cxnSp>
        <p:nvCxnSpPr>
          <p:cNvPr id="14" name="ตัวเชื่อมต่อตรง 13"/>
          <p:cNvCxnSpPr/>
          <p:nvPr/>
        </p:nvCxnSpPr>
        <p:spPr>
          <a:xfrm rot="5400000" flipH="1" flipV="1">
            <a:off x="5691881" y="5225413"/>
            <a:ext cx="187840" cy="16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ตัวเชื่อมต่อตรง 14"/>
          <p:cNvCxnSpPr/>
          <p:nvPr/>
        </p:nvCxnSpPr>
        <p:spPr>
          <a:xfrm rot="5400000" flipH="1" flipV="1">
            <a:off x="2565736" y="5224895"/>
            <a:ext cx="187840" cy="16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ตัวเชื่อมต่อตรง 15"/>
          <p:cNvCxnSpPr/>
          <p:nvPr/>
        </p:nvCxnSpPr>
        <p:spPr>
          <a:xfrm rot="5400000" flipH="1" flipV="1">
            <a:off x="8819895" y="5224895"/>
            <a:ext cx="187840" cy="16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สี่เหลี่ยมผืนผ้า 17"/>
          <p:cNvSpPr/>
          <p:nvPr/>
        </p:nvSpPr>
        <p:spPr>
          <a:xfrm>
            <a:off x="107504" y="1779078"/>
            <a:ext cx="2571505" cy="441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Source Port</a:t>
            </a:r>
            <a:endParaRPr lang="th-TH" sz="1600" dirty="0">
              <a:solidFill>
                <a:schemeClr val="tx1"/>
              </a:solidFill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2679009" y="1779078"/>
            <a:ext cx="2571505" cy="441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Destination  Port</a:t>
            </a:r>
            <a:endParaRPr lang="th-TH" sz="1600" dirty="0">
              <a:solidFill>
                <a:schemeClr val="tx1"/>
              </a:solidFill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107504" y="2220518"/>
            <a:ext cx="5143011" cy="441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Sequence  number</a:t>
            </a:r>
            <a:endParaRPr lang="th-TH" sz="1600" dirty="0">
              <a:solidFill>
                <a:schemeClr val="tx1"/>
              </a:solidFill>
            </a:endParaRPr>
          </a:p>
        </p:txBody>
      </p:sp>
      <p:sp>
        <p:nvSpPr>
          <p:cNvPr id="21" name="สี่เหลี่ยมผืนผ้า 20"/>
          <p:cNvSpPr/>
          <p:nvPr/>
        </p:nvSpPr>
        <p:spPr>
          <a:xfrm>
            <a:off x="107504" y="2661958"/>
            <a:ext cx="5143011" cy="441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Acknowledgement   number</a:t>
            </a:r>
            <a:endParaRPr lang="th-TH" sz="1600" dirty="0">
              <a:solidFill>
                <a:schemeClr val="tx1"/>
              </a:solidFill>
            </a:endParaRPr>
          </a:p>
        </p:txBody>
      </p:sp>
      <p:sp>
        <p:nvSpPr>
          <p:cNvPr id="22" name="สี่เหลี่ยมผืนผ้า 21"/>
          <p:cNvSpPr/>
          <p:nvPr/>
        </p:nvSpPr>
        <p:spPr>
          <a:xfrm>
            <a:off x="107504" y="3103399"/>
            <a:ext cx="668591" cy="441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HL</a:t>
            </a:r>
            <a:endParaRPr lang="th-TH" sz="1600" dirty="0">
              <a:solidFill>
                <a:schemeClr val="tx1"/>
              </a:solidFill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776095" y="3103399"/>
            <a:ext cx="925742" cy="441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reserved</a:t>
            </a:r>
            <a:endParaRPr lang="th-TH" sz="1600" dirty="0">
              <a:solidFill>
                <a:schemeClr val="tx1"/>
              </a:solidFill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1701837" y="3103399"/>
            <a:ext cx="977172" cy="441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</a:t>
            </a:r>
            <a:r>
              <a:rPr lang="en-US" sz="1600" dirty="0" smtClean="0">
                <a:solidFill>
                  <a:schemeClr val="tx1"/>
                </a:solidFill>
              </a:rPr>
              <a:t>ode</a:t>
            </a:r>
            <a:endParaRPr lang="th-TH" sz="1600" dirty="0">
              <a:solidFill>
                <a:schemeClr val="tx1"/>
              </a:solidFill>
            </a:endParaRP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2679009" y="3103399"/>
            <a:ext cx="2571505" cy="441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Window  size</a:t>
            </a:r>
            <a:endParaRPr lang="th-TH" sz="1600" dirty="0">
              <a:solidFill>
                <a:schemeClr val="tx1"/>
              </a:solidFill>
            </a:endParaRPr>
          </a:p>
        </p:txBody>
      </p:sp>
      <p:sp>
        <p:nvSpPr>
          <p:cNvPr id="26" name="สี่เหลี่ยมผืนผ้า 25"/>
          <p:cNvSpPr/>
          <p:nvPr/>
        </p:nvSpPr>
        <p:spPr>
          <a:xfrm>
            <a:off x="107504" y="3544839"/>
            <a:ext cx="2571505" cy="441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</a:t>
            </a:r>
            <a:r>
              <a:rPr lang="en-US" sz="1600" dirty="0" smtClean="0">
                <a:solidFill>
                  <a:schemeClr val="tx1"/>
                </a:solidFill>
              </a:rPr>
              <a:t>hecksum</a:t>
            </a:r>
            <a:endParaRPr lang="th-TH" sz="1600" dirty="0">
              <a:solidFill>
                <a:schemeClr val="tx1"/>
              </a:solidFill>
            </a:endParaRPr>
          </a:p>
        </p:txBody>
      </p:sp>
      <p:sp>
        <p:nvSpPr>
          <p:cNvPr id="27" name="สี่เหลี่ยมผืนผ้า 26"/>
          <p:cNvSpPr/>
          <p:nvPr/>
        </p:nvSpPr>
        <p:spPr>
          <a:xfrm>
            <a:off x="2679009" y="3544839"/>
            <a:ext cx="2571505" cy="441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Urgent  pointer</a:t>
            </a:r>
            <a:endParaRPr lang="th-TH" sz="1600" dirty="0">
              <a:solidFill>
                <a:schemeClr val="tx1"/>
              </a:solidFill>
            </a:endParaRPr>
          </a:p>
        </p:txBody>
      </p:sp>
      <p:sp>
        <p:nvSpPr>
          <p:cNvPr id="28" name="สี่เหลี่ยมผืนผ้า 27"/>
          <p:cNvSpPr/>
          <p:nvPr/>
        </p:nvSpPr>
        <p:spPr>
          <a:xfrm>
            <a:off x="107504" y="3986279"/>
            <a:ext cx="5143011" cy="441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</a:t>
            </a:r>
            <a:r>
              <a:rPr lang="en-US" sz="1600" dirty="0" smtClean="0">
                <a:solidFill>
                  <a:schemeClr val="tx1"/>
                </a:solidFill>
              </a:rPr>
              <a:t>ptions</a:t>
            </a:r>
            <a:endParaRPr lang="th-TH" sz="1600" dirty="0">
              <a:solidFill>
                <a:schemeClr val="tx1"/>
              </a:solidFill>
            </a:endParaRPr>
          </a:p>
        </p:txBody>
      </p:sp>
      <p:sp>
        <p:nvSpPr>
          <p:cNvPr id="29" name="สี่เหลี่ยมผืนผ้า 28"/>
          <p:cNvSpPr/>
          <p:nvPr/>
        </p:nvSpPr>
        <p:spPr>
          <a:xfrm>
            <a:off x="107504" y="4427720"/>
            <a:ext cx="5143011" cy="441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</a:t>
            </a:r>
            <a:endParaRPr lang="th-TH" sz="1600" dirty="0">
              <a:solidFill>
                <a:schemeClr val="tx1"/>
              </a:solidFill>
            </a:endParaRPr>
          </a:p>
        </p:txBody>
      </p:sp>
      <p:cxnSp>
        <p:nvCxnSpPr>
          <p:cNvPr id="30" name="ตัวเชื่อมต่อตรง 29"/>
          <p:cNvCxnSpPr/>
          <p:nvPr/>
        </p:nvCxnSpPr>
        <p:spPr>
          <a:xfrm rot="5400000">
            <a:off x="-15105" y="1656442"/>
            <a:ext cx="245790" cy="5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ตัวเชื่อมต่อตรง 30"/>
          <p:cNvCxnSpPr/>
          <p:nvPr/>
        </p:nvCxnSpPr>
        <p:spPr>
          <a:xfrm rot="5400000">
            <a:off x="2556400" y="1656442"/>
            <a:ext cx="245790" cy="5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ตัวเชื่อมต่อตรง 31"/>
          <p:cNvCxnSpPr/>
          <p:nvPr/>
        </p:nvCxnSpPr>
        <p:spPr>
          <a:xfrm rot="5400000">
            <a:off x="5127906" y="1656442"/>
            <a:ext cx="245790" cy="5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7504" y="14847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0</a:t>
            </a:r>
            <a:endParaRPr lang="th-TH" sz="1800" dirty="0"/>
          </a:p>
        </p:txBody>
      </p:sp>
      <p:sp>
        <p:nvSpPr>
          <p:cNvPr id="34" name="TextBox 33"/>
          <p:cNvSpPr txBox="1"/>
          <p:nvPr/>
        </p:nvSpPr>
        <p:spPr>
          <a:xfrm>
            <a:off x="2318999" y="148478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15</a:t>
            </a:r>
            <a:endParaRPr lang="th-TH" sz="1800" dirty="0"/>
          </a:p>
        </p:txBody>
      </p:sp>
      <p:sp>
        <p:nvSpPr>
          <p:cNvPr id="35" name="TextBox 34"/>
          <p:cNvSpPr txBox="1"/>
          <p:nvPr/>
        </p:nvSpPr>
        <p:spPr>
          <a:xfrm>
            <a:off x="2679010" y="148478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16</a:t>
            </a:r>
            <a:endParaRPr lang="th-TH" sz="1800" dirty="0"/>
          </a:p>
        </p:txBody>
      </p:sp>
      <p:sp>
        <p:nvSpPr>
          <p:cNvPr id="36" name="TextBox 35"/>
          <p:cNvSpPr txBox="1"/>
          <p:nvPr/>
        </p:nvSpPr>
        <p:spPr>
          <a:xfrm>
            <a:off x="4890504" y="148478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31</a:t>
            </a:r>
            <a:endParaRPr lang="th-TH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5364088" y="2833772"/>
            <a:ext cx="186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 header</a:t>
            </a:r>
            <a:endParaRPr lang="th-TH" dirty="0"/>
          </a:p>
        </p:txBody>
      </p:sp>
      <p:sp>
        <p:nvSpPr>
          <p:cNvPr id="38" name="TextBox 37"/>
          <p:cNvSpPr txBox="1"/>
          <p:nvPr/>
        </p:nvSpPr>
        <p:spPr>
          <a:xfrm>
            <a:off x="683568" y="5589240"/>
            <a:ext cx="1930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UDP header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ตัวอย่างการส่งข้อมูลในระบบเครือข่าย</a:t>
            </a:r>
            <a:endParaRPr lang="th-T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573229"/>
            <a:ext cx="7200800" cy="5096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สี่เหลี่ยมผืนผ้า 4"/>
          <p:cNvSpPr/>
          <p:nvPr/>
        </p:nvSpPr>
        <p:spPr>
          <a:xfrm>
            <a:off x="1043608" y="1556792"/>
            <a:ext cx="1440160" cy="158417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1331640" y="3212976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971600" y="3212976"/>
            <a:ext cx="360040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611560" y="3212976"/>
            <a:ext cx="360040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251520" y="3212976"/>
            <a:ext cx="360040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4932040" y="1988840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4572000" y="1988840"/>
            <a:ext cx="360040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4211960" y="1988840"/>
            <a:ext cx="360040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3851920" y="1988840"/>
            <a:ext cx="360040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27" name="สี่เหลี่ยมผืนผ้า 26"/>
          <p:cNvSpPr/>
          <p:nvPr/>
        </p:nvSpPr>
        <p:spPr>
          <a:xfrm>
            <a:off x="4932040" y="3356992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28" name="สี่เหลี่ยมผืนผ้า 27"/>
          <p:cNvSpPr/>
          <p:nvPr/>
        </p:nvSpPr>
        <p:spPr>
          <a:xfrm>
            <a:off x="4572000" y="3356992"/>
            <a:ext cx="360040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29" name="สี่เหลี่ยมผืนผ้า 28"/>
          <p:cNvSpPr/>
          <p:nvPr/>
        </p:nvSpPr>
        <p:spPr>
          <a:xfrm>
            <a:off x="4211960" y="3356992"/>
            <a:ext cx="360040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3851920" y="3356992"/>
            <a:ext cx="360040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4283968" y="5949280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3923928" y="5949280"/>
            <a:ext cx="360040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33" name="สี่เหลี่ยมผืนผ้า 32"/>
          <p:cNvSpPr/>
          <p:nvPr/>
        </p:nvSpPr>
        <p:spPr>
          <a:xfrm>
            <a:off x="3563888" y="5949280"/>
            <a:ext cx="360040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3203848" y="5949280"/>
            <a:ext cx="360040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1691680" y="5949280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1331640" y="5949280"/>
            <a:ext cx="360040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971600" y="5949280"/>
            <a:ext cx="360040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38" name="สี่เหลี่ยมผืนผ้า 37"/>
          <p:cNvSpPr/>
          <p:nvPr/>
        </p:nvSpPr>
        <p:spPr>
          <a:xfrm>
            <a:off x="611560" y="5949280"/>
            <a:ext cx="360040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39" name="สี่เหลี่ยมผืนผ้า 38"/>
          <p:cNvSpPr/>
          <p:nvPr/>
        </p:nvSpPr>
        <p:spPr>
          <a:xfrm>
            <a:off x="971600" y="4314868"/>
            <a:ext cx="1440160" cy="187220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การใช้งานของพอร์ท</a:t>
            </a:r>
            <a:endParaRPr lang="th-T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350100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132856"/>
            <a:ext cx="792334" cy="764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 t="36000" b="37750"/>
          <a:stretch>
            <a:fillRect/>
          </a:stretch>
        </p:blipFill>
        <p:spPr bwMode="auto">
          <a:xfrm>
            <a:off x="1547664" y="2204864"/>
            <a:ext cx="2417440" cy="634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39952" y="1988840"/>
            <a:ext cx="878210" cy="878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 t="27320" b="27320"/>
          <a:stretch>
            <a:fillRect/>
          </a:stretch>
        </p:blipFill>
        <p:spPr bwMode="auto">
          <a:xfrm>
            <a:off x="5259288" y="2054165"/>
            <a:ext cx="1760984" cy="798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64288" y="2008832"/>
            <a:ext cx="1722661" cy="84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ลูกศรลง 9"/>
          <p:cNvSpPr/>
          <p:nvPr/>
        </p:nvSpPr>
        <p:spPr>
          <a:xfrm rot="10800000">
            <a:off x="3995936" y="5373216"/>
            <a:ext cx="1224136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14" name="กลุ่ม 13"/>
          <p:cNvGrpSpPr/>
          <p:nvPr/>
        </p:nvGrpSpPr>
        <p:grpSpPr>
          <a:xfrm>
            <a:off x="5364088" y="5661248"/>
            <a:ext cx="1584176" cy="720080"/>
            <a:chOff x="5796136" y="5949280"/>
            <a:chExt cx="720080" cy="288032"/>
          </a:xfrm>
        </p:grpSpPr>
        <p:sp>
          <p:nvSpPr>
            <p:cNvPr id="12" name="สี่เหลี่ยมผืนผ้า 11"/>
            <p:cNvSpPr/>
            <p:nvPr/>
          </p:nvSpPr>
          <p:spPr>
            <a:xfrm>
              <a:off x="6156176" y="5949280"/>
              <a:ext cx="36004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Data</a:t>
              </a:r>
              <a:endParaRPr lang="th-TH" dirty="0">
                <a:solidFill>
                  <a:schemeClr val="tx1"/>
                </a:solidFill>
              </a:endParaRPr>
            </a:p>
          </p:txBody>
        </p:sp>
        <p:sp>
          <p:nvSpPr>
            <p:cNvPr id="13" name="สี่เหลี่ยมผืนผ้า 12"/>
            <p:cNvSpPr/>
            <p:nvPr/>
          </p:nvSpPr>
          <p:spPr>
            <a:xfrm>
              <a:off x="5796136" y="5949280"/>
              <a:ext cx="360040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TCP</a:t>
              </a:r>
              <a:endParaRPr lang="th-TH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ลูกศรเชื่อมต่อแบบตรง 15"/>
          <p:cNvCxnSpPr/>
          <p:nvPr/>
        </p:nvCxnSpPr>
        <p:spPr>
          <a:xfrm rot="10800000">
            <a:off x="1187624" y="2924944"/>
            <a:ext cx="2808312" cy="86409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ลูกศรเชื่อมต่อแบบตรง 17"/>
          <p:cNvCxnSpPr/>
          <p:nvPr/>
        </p:nvCxnSpPr>
        <p:spPr>
          <a:xfrm rot="10800000">
            <a:off x="3203848" y="2924944"/>
            <a:ext cx="864096" cy="7200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/>
          <p:cNvCxnSpPr/>
          <p:nvPr/>
        </p:nvCxnSpPr>
        <p:spPr>
          <a:xfrm rot="5400000" flipH="1" flipV="1">
            <a:off x="4355976" y="3212976"/>
            <a:ext cx="432048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ลูกศรเชื่อมต่อแบบตรง 21"/>
          <p:cNvCxnSpPr/>
          <p:nvPr/>
        </p:nvCxnSpPr>
        <p:spPr>
          <a:xfrm flipV="1">
            <a:off x="5076056" y="2924944"/>
            <a:ext cx="936104" cy="64807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ลูกศรเชื่อมต่อแบบตรง 23"/>
          <p:cNvCxnSpPr/>
          <p:nvPr/>
        </p:nvCxnSpPr>
        <p:spPr>
          <a:xfrm flipV="1">
            <a:off x="5292080" y="2924944"/>
            <a:ext cx="2592288" cy="86409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24128" y="3861048"/>
            <a:ext cx="2880320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 smtClean="0"/>
              <a:t>ดูที่หมายเลขพอร์ทของชั้น </a:t>
            </a:r>
            <a:r>
              <a:rPr lang="en-US" dirty="0" smtClean="0"/>
              <a:t>Transport </a:t>
            </a:r>
            <a:r>
              <a:rPr lang="th-TH" dirty="0" smtClean="0"/>
              <a:t>เพื่อเลือกส่ง </a:t>
            </a:r>
            <a:r>
              <a:rPr lang="en-US" dirty="0" smtClean="0"/>
              <a:t>Application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หมายเลขพอร์ท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81128"/>
          </a:xfrm>
        </p:spPr>
        <p:txBody>
          <a:bodyPr>
            <a:normAutofit fontScale="92500"/>
          </a:bodyPr>
          <a:lstStyle/>
          <a:p>
            <a:r>
              <a:rPr lang="en-US" sz="2400" dirty="0" smtClean="0">
                <a:latin typeface="+mj-lt"/>
                <a:ea typeface="Verdana" pitchFamily="34" charset="0"/>
              </a:rPr>
              <a:t>Port </a:t>
            </a:r>
            <a:r>
              <a:rPr lang="th-TH" sz="2400" dirty="0" smtClean="0">
                <a:latin typeface="+mj-lt"/>
                <a:ea typeface="Verdana" pitchFamily="34" charset="0"/>
              </a:rPr>
              <a:t>จะเป็นจำนวนเต็มขนาด 16 </a:t>
            </a:r>
            <a:r>
              <a:rPr lang="en-US" sz="2400" dirty="0" smtClean="0">
                <a:latin typeface="+mj-lt"/>
                <a:ea typeface="Verdana" pitchFamily="34" charset="0"/>
              </a:rPr>
              <a:t>bits (1-65535)</a:t>
            </a:r>
          </a:p>
          <a:p>
            <a:r>
              <a:rPr lang="en-US" sz="2400" dirty="0" smtClean="0">
                <a:latin typeface="+mj-lt"/>
                <a:ea typeface="Verdana" pitchFamily="34" charset="0"/>
              </a:rPr>
              <a:t>Port </a:t>
            </a:r>
            <a:r>
              <a:rPr lang="th-TH" sz="2400" dirty="0" smtClean="0">
                <a:latin typeface="+mj-lt"/>
                <a:ea typeface="Verdana" pitchFamily="34" charset="0"/>
              </a:rPr>
              <a:t>หมายเลข 1 – 1023 ถูกสงวนไว้เพื่อบริการของระบบ เรียกว่า </a:t>
            </a:r>
            <a:r>
              <a:rPr lang="en-US" sz="2400" dirty="0" smtClean="0">
                <a:latin typeface="+mj-lt"/>
                <a:ea typeface="Verdana" pitchFamily="34" charset="0"/>
              </a:rPr>
              <a:t>“well-known ports”</a:t>
            </a:r>
          </a:p>
          <a:p>
            <a:r>
              <a:rPr lang="th-TH" sz="2400" dirty="0" smtClean="0">
                <a:latin typeface="+mj-lt"/>
                <a:ea typeface="Verdana" pitchFamily="34" charset="0"/>
              </a:rPr>
              <a:t>ตัวอย่างของ </a:t>
            </a:r>
            <a:r>
              <a:rPr lang="en-US" sz="2400" dirty="0" smtClean="0">
                <a:ea typeface="Verdana" pitchFamily="34" charset="0"/>
              </a:rPr>
              <a:t>Port 1-1023 </a:t>
            </a:r>
            <a:r>
              <a:rPr lang="th-TH" sz="2400" dirty="0" smtClean="0">
                <a:latin typeface="+mj-lt"/>
                <a:ea typeface="Verdana" pitchFamily="34" charset="0"/>
              </a:rPr>
              <a:t>ที่ถูกสงวนไว้เพื่อบริการต่างๆ เช่น</a:t>
            </a:r>
          </a:p>
          <a:p>
            <a:pPr lvl="1"/>
            <a:r>
              <a:rPr lang="en-US" sz="2000" b="1" dirty="0" smtClean="0">
                <a:latin typeface="+mj-lt"/>
                <a:ea typeface="Verdana" pitchFamily="34" charset="0"/>
              </a:rPr>
              <a:t>Port 20,21 </a:t>
            </a:r>
            <a:r>
              <a:rPr lang="en-US" sz="2000" dirty="0" smtClean="0">
                <a:latin typeface="+mj-lt"/>
                <a:ea typeface="Verdana" pitchFamily="34" charset="0"/>
              </a:rPr>
              <a:t>: FTP (File Transfer Protocol)</a:t>
            </a:r>
          </a:p>
          <a:p>
            <a:pPr lvl="1"/>
            <a:r>
              <a:rPr lang="en-US" sz="2000" b="1" dirty="0" smtClean="0">
                <a:latin typeface="+mj-lt"/>
                <a:ea typeface="Verdana" pitchFamily="34" charset="0"/>
              </a:rPr>
              <a:t>Port 23      </a:t>
            </a:r>
            <a:r>
              <a:rPr lang="en-US" sz="2000" dirty="0" smtClean="0">
                <a:latin typeface="+mj-lt"/>
                <a:ea typeface="Verdana" pitchFamily="34" charset="0"/>
              </a:rPr>
              <a:t>: Telnet</a:t>
            </a:r>
          </a:p>
          <a:p>
            <a:pPr lvl="1"/>
            <a:r>
              <a:rPr lang="en-US" sz="2000" b="1" dirty="0" smtClean="0">
                <a:latin typeface="+mj-lt"/>
                <a:ea typeface="Verdana" pitchFamily="34" charset="0"/>
              </a:rPr>
              <a:t>Port 25      </a:t>
            </a:r>
            <a:r>
              <a:rPr lang="en-US" sz="2000" dirty="0" smtClean="0">
                <a:latin typeface="+mj-lt"/>
                <a:ea typeface="Verdana" pitchFamily="34" charset="0"/>
              </a:rPr>
              <a:t>: SMTP (Simple Mail Transfer Protocol)</a:t>
            </a:r>
          </a:p>
          <a:p>
            <a:pPr lvl="1"/>
            <a:r>
              <a:rPr lang="en-US" sz="2000" b="1" dirty="0" smtClean="0">
                <a:latin typeface="+mj-lt"/>
                <a:ea typeface="Verdana" pitchFamily="34" charset="0"/>
              </a:rPr>
              <a:t>Port 53      </a:t>
            </a:r>
            <a:r>
              <a:rPr lang="en-US" sz="2000" dirty="0" smtClean="0">
                <a:latin typeface="+mj-lt"/>
                <a:ea typeface="Verdana" pitchFamily="34" charset="0"/>
              </a:rPr>
              <a:t>: Domain</a:t>
            </a:r>
          </a:p>
          <a:p>
            <a:pPr lvl="1"/>
            <a:r>
              <a:rPr lang="en-US" sz="2000" b="1" dirty="0" smtClean="0">
                <a:latin typeface="+mj-lt"/>
                <a:ea typeface="Verdana" pitchFamily="34" charset="0"/>
              </a:rPr>
              <a:t>Port 80      </a:t>
            </a:r>
            <a:r>
              <a:rPr lang="en-US" sz="2000" dirty="0" smtClean="0">
                <a:latin typeface="+mj-lt"/>
                <a:ea typeface="Verdana" pitchFamily="34" charset="0"/>
              </a:rPr>
              <a:t>: HTTP (</a:t>
            </a:r>
            <a:r>
              <a:rPr lang="en-US" sz="2000" dirty="0" err="1" smtClean="0">
                <a:latin typeface="+mj-lt"/>
                <a:ea typeface="Verdana" pitchFamily="34" charset="0"/>
              </a:rPr>
              <a:t>HyperText</a:t>
            </a:r>
            <a:r>
              <a:rPr lang="en-US" sz="2000" dirty="0" smtClean="0">
                <a:latin typeface="+mj-lt"/>
                <a:ea typeface="Verdana" pitchFamily="34" charset="0"/>
              </a:rPr>
              <a:t> Transfer Protocol)</a:t>
            </a:r>
          </a:p>
          <a:p>
            <a:pPr lvl="1"/>
            <a:r>
              <a:rPr lang="en-US" sz="2000" b="1" dirty="0" smtClean="0">
                <a:latin typeface="+mj-lt"/>
                <a:ea typeface="Verdana" pitchFamily="34" charset="0"/>
              </a:rPr>
              <a:t>Port 110     </a:t>
            </a:r>
            <a:r>
              <a:rPr lang="en-US" sz="2000" dirty="0" smtClean="0">
                <a:latin typeface="+mj-lt"/>
                <a:ea typeface="Verdana" pitchFamily="34" charset="0"/>
              </a:rPr>
              <a:t>: POP3 (Post Office Protocol version 3)</a:t>
            </a:r>
            <a:endParaRPr lang="en-US" sz="2000" dirty="0" smtClean="0">
              <a:latin typeface="Verdana" pitchFamily="34" charset="0"/>
              <a:ea typeface="Verdana" pitchFamily="34" charset="0"/>
            </a:endParaRPr>
          </a:p>
          <a:p>
            <a:r>
              <a:rPr lang="en-US" sz="2400" dirty="0" smtClean="0">
                <a:latin typeface="Verdana" pitchFamily="34" charset="0"/>
                <a:ea typeface="Verdana" pitchFamily="34" charset="0"/>
              </a:rPr>
              <a:t>Well-known ports </a:t>
            </a:r>
            <a:r>
              <a:rPr lang="th-TH" sz="2400" dirty="0" smtClean="0">
                <a:latin typeface="Verdana" pitchFamily="34" charset="0"/>
                <a:ea typeface="Verdana" pitchFamily="34" charset="0"/>
              </a:rPr>
              <a:t>ถูกกำหนดไว้ในไฟล์</a:t>
            </a:r>
          </a:p>
          <a:p>
            <a:pPr lvl="1"/>
            <a:r>
              <a:rPr lang="en-US" sz="2000" b="1" dirty="0" smtClean="0">
                <a:latin typeface="+mj-lt"/>
                <a:ea typeface="Verdana" pitchFamily="34" charset="0"/>
              </a:rPr>
              <a:t>Windows   -&gt;  </a:t>
            </a:r>
            <a:r>
              <a:rPr lang="en-US" sz="2000" dirty="0" smtClean="0">
                <a:latin typeface="+mj-lt"/>
                <a:ea typeface="Verdana" pitchFamily="34" charset="0"/>
              </a:rPr>
              <a:t>C:\WINDOWS\system32\drivers\etc</a:t>
            </a:r>
          </a:p>
          <a:p>
            <a:pPr lvl="1"/>
            <a:r>
              <a:rPr lang="en-US" sz="2000" b="1" dirty="0" smtClean="0">
                <a:latin typeface="+mj-lt"/>
                <a:ea typeface="Verdana" pitchFamily="34" charset="0"/>
              </a:rPr>
              <a:t>Linux         -&gt;  </a:t>
            </a:r>
            <a:r>
              <a:rPr lang="en-US" sz="2000" dirty="0" smtClean="0">
                <a:latin typeface="+mj-lt"/>
                <a:ea typeface="Verdana" pitchFamily="34" charset="0"/>
              </a:rPr>
              <a:t>/etc/service</a:t>
            </a:r>
            <a:endParaRPr lang="th-TH" sz="2000" dirty="0" smtClean="0">
              <a:latin typeface="+mj-lt"/>
              <a:ea typeface="Verdana" pitchFamily="34" charset="0"/>
            </a:endParaRPr>
          </a:p>
          <a:p>
            <a:endParaRPr lang="en-US" sz="2400" dirty="0" smtClean="0">
              <a:ea typeface="Verdana" pitchFamily="34" charset="0"/>
            </a:endParaRPr>
          </a:p>
          <a:p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370512" cy="4495800"/>
          </a:xfrm>
        </p:spPr>
        <p:txBody>
          <a:bodyPr/>
          <a:lstStyle/>
          <a:p>
            <a:r>
              <a:rPr lang="en-US" dirty="0" smtClean="0"/>
              <a:t>IP Address </a:t>
            </a:r>
            <a:r>
              <a:rPr lang="th-TH" dirty="0" smtClean="0"/>
              <a:t>เปรียบเสมือนเลขที่บ้านของเครื่องคอมพิวเตอร์ </a:t>
            </a:r>
          </a:p>
          <a:p>
            <a:r>
              <a:rPr lang="th-TH" dirty="0" smtClean="0"/>
              <a:t>เมื่อมีการเชื่อมต่อกันระหว่างเครื่องจำเป็นต้องใช้หมายเลข </a:t>
            </a:r>
            <a:r>
              <a:rPr lang="en-US" dirty="0" smtClean="0"/>
              <a:t>IP </a:t>
            </a:r>
            <a:r>
              <a:rPr lang="th-TH" dirty="0" smtClean="0"/>
              <a:t>เพื่อระบุตัวตน</a:t>
            </a:r>
          </a:p>
          <a:p>
            <a:r>
              <a:rPr lang="th-TH" dirty="0" smtClean="0"/>
              <a:t>ในทางปฎิบัติการจำหมายเลข </a:t>
            </a:r>
            <a:r>
              <a:rPr lang="en-US" dirty="0" smtClean="0"/>
              <a:t>IP </a:t>
            </a:r>
            <a:r>
              <a:rPr lang="th-TH" dirty="0" smtClean="0"/>
              <a:t>เพื่อติดต่อไปเครื่องอื่นนั้นไม่สะดวก จึงมีบริการที่ชื่อ </a:t>
            </a:r>
            <a:r>
              <a:rPr lang="en-US" dirty="0" smtClean="0"/>
              <a:t>DNS (Domain name system) </a:t>
            </a:r>
            <a:r>
              <a:rPr lang="th-TH" dirty="0" smtClean="0"/>
              <a:t>เข้ามาช่วย</a:t>
            </a:r>
          </a:p>
          <a:p>
            <a:r>
              <a:rPr lang="en-US" dirty="0" smtClean="0"/>
              <a:t>DNS </a:t>
            </a:r>
            <a:r>
              <a:rPr lang="th-TH" dirty="0" smtClean="0"/>
              <a:t>ทำหน้าที่แปลงจากชื่อ </a:t>
            </a:r>
            <a:r>
              <a:rPr lang="en-US" dirty="0" smtClean="0"/>
              <a:t>host </a:t>
            </a:r>
            <a:r>
              <a:rPr lang="th-TH" dirty="0" smtClean="0"/>
              <a:t>ให้เป็น </a:t>
            </a:r>
            <a:r>
              <a:rPr lang="en-US" dirty="0" smtClean="0"/>
              <a:t>IP </a:t>
            </a:r>
            <a:r>
              <a:rPr lang="th-TH" dirty="0" smtClean="0"/>
              <a:t>และแปลงจากหมายเลข </a:t>
            </a:r>
            <a:r>
              <a:rPr lang="en-US" dirty="0" smtClean="0"/>
              <a:t>IP </a:t>
            </a:r>
            <a:r>
              <a:rPr lang="th-TH" dirty="0" smtClean="0"/>
              <a:t>ให้เป็นชื่อ </a:t>
            </a:r>
            <a:r>
              <a:rPr lang="en-US" dirty="0" smtClean="0"/>
              <a:t>host</a:t>
            </a:r>
          </a:p>
          <a:p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ตรงกลาง">
  <a:themeElements>
    <a:clrScheme name="ตรงกลาง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ตรงกลาง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ตรงกลาง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25E0C9A6A2304AAB4E858A317C5515" ma:contentTypeVersion="0" ma:contentTypeDescription="Create a new document." ma:contentTypeScope="" ma:versionID="8cc03a78790359bc79215c6ee22450b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C65B3D-0148-4825-BB99-A0C9289D7C61}"/>
</file>

<file path=customXml/itemProps2.xml><?xml version="1.0" encoding="utf-8"?>
<ds:datastoreItem xmlns:ds="http://schemas.openxmlformats.org/officeDocument/2006/customXml" ds:itemID="{D193A13E-B56B-46D7-851A-44E86FA608E7}"/>
</file>

<file path=customXml/itemProps3.xml><?xml version="1.0" encoding="utf-8"?>
<ds:datastoreItem xmlns:ds="http://schemas.openxmlformats.org/officeDocument/2006/customXml" ds:itemID="{5A09E7FF-2A94-4936-A297-C26BBBDF69D3}"/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3264</TotalTime>
  <Words>703</Words>
  <Application>Microsoft Office PowerPoint</Application>
  <PresentationFormat>On-screen Show (4:3)</PresentationFormat>
  <Paragraphs>215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Cordia New</vt:lpstr>
      <vt:lpstr>FreesiaUPC</vt:lpstr>
      <vt:lpstr>Tw Cen MT</vt:lpstr>
      <vt:lpstr>Verdana</vt:lpstr>
      <vt:lpstr>Wingdings</vt:lpstr>
      <vt:lpstr>Wingdings 2</vt:lpstr>
      <vt:lpstr>ตรงกลาง</vt:lpstr>
      <vt:lpstr>Looking up IP</vt:lpstr>
      <vt:lpstr>ทบทวน OSI layer</vt:lpstr>
      <vt:lpstr>Ethernet Header</vt:lpstr>
      <vt:lpstr>IP header</vt:lpstr>
      <vt:lpstr>TCP and UDP Header</vt:lpstr>
      <vt:lpstr>ตัวอย่างการส่งข้อมูลในระบบเครือข่าย</vt:lpstr>
      <vt:lpstr>การใช้งานของพอร์ท</vt:lpstr>
      <vt:lpstr>หมายเลขพอร์ท</vt:lpstr>
      <vt:lpstr>IP Address</vt:lpstr>
      <vt:lpstr>การทำงานของ DNS</vt:lpstr>
      <vt:lpstr>การหาหมายเลข IP ด้วยภาษา Java</vt:lpstr>
      <vt:lpstr>InetAddress</vt:lpstr>
      <vt:lpstr>ตัวอย่าง 1</vt:lpstr>
      <vt:lpstr>ตัวอย่าง 2</vt:lpstr>
      <vt:lpstr>ตัวอย่าง 3</vt:lpstr>
      <vt:lpstr>ตัวอย่าง 4</vt:lpstr>
      <vt:lpstr>Socket</vt:lpstr>
      <vt:lpstr>Class Socket</vt:lpstr>
      <vt:lpstr>ตัวอย่างการเชื่อมต่อเครื่องปลายทาง</vt:lpstr>
      <vt:lpstr>ดักจับ Exception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AI</dc:title>
  <dc:creator>choopan</dc:creator>
  <cp:lastModifiedBy>Choopan Rattanapoka</cp:lastModifiedBy>
  <cp:revision>297</cp:revision>
  <dcterms:created xsi:type="dcterms:W3CDTF">2010-02-28T04:09:14Z</dcterms:created>
  <dcterms:modified xsi:type="dcterms:W3CDTF">2015-02-07T08:51:09Z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0x0101005A25E0C9A6A2304AAB4E858A317C5515</vt:lpwstr>
  </property>
</Properties>
</file>